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8" r:id="rId2"/>
    <p:sldId id="389" r:id="rId3"/>
    <p:sldId id="390" r:id="rId4"/>
    <p:sldId id="391" r:id="rId5"/>
    <p:sldId id="392" r:id="rId6"/>
    <p:sldId id="467" r:id="rId7"/>
    <p:sldId id="468" r:id="rId8"/>
    <p:sldId id="395" r:id="rId9"/>
    <p:sldId id="396" r:id="rId10"/>
    <p:sldId id="397" r:id="rId11"/>
    <p:sldId id="398" r:id="rId12"/>
    <p:sldId id="399" r:id="rId13"/>
    <p:sldId id="400" r:id="rId14"/>
    <p:sldId id="4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48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72B1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96" autoAdjust="0"/>
    <p:restoredTop sz="8673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48"/>
        <p:guide orient="horz"/>
        <p:guide orient="horz" pos="3238"/>
        <p:guide orient="horz" pos="708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europa.eu/youth/erasmusvirtual" TargetMode="External"/><Relationship Id="rId7" Type="http://schemas.openxmlformats.org/officeDocument/2006/relationships/hyperlink" Target="https://drive.google.com/a/sfcg.org/uc?id=1h9KTaHOQwb-SQ5IIRmyc4b_mGs1xBBo9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tV2nNsY6RSdDkR78SHgZe1nbiNqv483o&amp;export=download" TargetMode="External"/><Relationship Id="rId5" Type="http://schemas.openxmlformats.org/officeDocument/2006/relationships/hyperlink" Target="https://drive.google.com/a/sfcg.org/uc?id=1zi4ZFsTJrtI8z9Np6aFSOzAeuwVLpCOU&amp;export=download" TargetMode="External"/><Relationship Id="rId4" Type="http://schemas.openxmlformats.org/officeDocument/2006/relationships/hyperlink" Target="https://youtu.be/DSW7kleimF0" TargetMode="External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eca.state.gov/" TargetMode="External"/><Relationship Id="rId7" Type="http://schemas.openxmlformats.org/officeDocument/2006/relationships/hyperlink" Target="https://drive.google.com/a/sfcg.org/uc?id=1UMdJwFfc_63e3f2-sjUyB_2zmSdNQDDD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3MVtEVzvXVOYWmtdD91OTj_Qts534uz5&amp;export=download" TargetMode="External"/><Relationship Id="rId5" Type="http://schemas.openxmlformats.org/officeDocument/2006/relationships/hyperlink" Target="https://drive.google.com/a/sfcg.org/uc?id=1QUm8A1Hlnm7YTV3MfoMHH6Z6mOzDbB4M&amp;export=download" TargetMode="External"/><Relationship Id="rId4" Type="http://schemas.openxmlformats.org/officeDocument/2006/relationships/hyperlink" Target="https://youtu.be/cCrDOSsDbt8" TargetMode="Externa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" t="12729" r="225" b="6365"/>
          <a:stretch/>
        </p:blipFill>
        <p:spPr>
          <a:xfrm>
            <a:off x="0" y="0"/>
            <a:ext cx="9144000" cy="49641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09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F63BEEED-6884-1E42-9E17-30C684F6B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9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531181"/>
            <a:ext cx="7167562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considerations practitioners should have when designing their own initiatives that use technology or when creating their own tech tools for countering violent extremism programming?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063E1AF-020E-AD44-8543-EC3F4001CC03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81B2D79-D542-5447-B719-934EA7A2482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42EA0BC-17DF-DB4F-8C0D-F4854E46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A705D83-CF2A-A242-8B82-97A82363D84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752F1022-A947-1843-8E5F-49D1C5A695B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E6DFA539-06A5-7D47-A2DE-F515AC548C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48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802408"/>
            <a:ext cx="726916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International good practices and lessons learned on technology in countering violent extremism: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0755" y="1962832"/>
            <a:ext cx="7589908" cy="201593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Nothing beats reality: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Counter-narratives and tech tools alone are not the only solution to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preventing radicalization and recruitment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Communication is only one part of the solution: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Integrate countering violent extremism communications approaches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(such as positive narratives) into the broader counter-terrorism strategies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and policies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6E454B9-578C-114F-92B6-4576F9E13AC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30E492E-4E17-D747-A320-78E360FA1D2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0A4B2539-1621-D143-985D-9ED41CDBAA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1F3CC93-0C1A-AF43-81CF-AB6464DD482C}"/>
              </a:ext>
            </a:extLst>
          </p:cNvPr>
          <p:cNvCxnSpPr>
            <a:cxnSpLocks/>
          </p:cNvCxnSpPr>
          <p:nvPr/>
        </p:nvCxnSpPr>
        <p:spPr>
          <a:xfrm flipH="1">
            <a:off x="770756" y="1709738"/>
            <a:ext cx="8390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8038" y="725817"/>
            <a:ext cx="726916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(continued):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283018"/>
            <a:ext cx="838195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470888"/>
            <a:ext cx="7587136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in a multi-faceted approach: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Such as removing violent extremist content, countering misinformation,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communicating your own message, and making youth more resilient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through activities and education</a:t>
            </a:r>
            <a:endParaRPr lang="en" sz="180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in a whole of society approach: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Including government institutions, civil society, and the private sector as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 well as local actors (and do not forget youth!)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Ensure consistency and coordination: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Coordinate efforts to ensure that messages are not contradicting and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 build on existing efforts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BC5BAD7-6B40-9D4A-B279-51992CA0D8C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335D73D3-2DCE-074E-8CFF-0EC127DCA8B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DA6E4135-43B5-744E-A8DB-323615AC675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360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5073" y="716058"/>
            <a:ext cx="807688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risks or challenges to using new </a:t>
            </a:r>
            <a:b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media and technology?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54637" y="1581150"/>
            <a:ext cx="839598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649140"/>
            <a:ext cx="7909034" cy="34753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 development and use of technology tools can be expensive and difficult.</a:t>
            </a:r>
            <a:endParaRPr lang="en-US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They may require specific aspects such as an engaging and user-friendly development, specialized moderators to manage the platforms, and/or longer-term commitments to keep the platforms active. Ask yourself whether there are enough resources:</a:t>
            </a:r>
          </a:p>
          <a:p>
            <a:pPr marL="285750" indent="-285750"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see the development through to completion? </a:t>
            </a:r>
          </a:p>
          <a:p>
            <a:pPr marL="285750" indent="-285750"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ensure that it is marketed and that the tool or platform is managed and sustained after the development phase?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Technology and social media tools can also run the risk of not reaching the right audience if their design was not informed by adequate research.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E9239F7-4086-174E-84FA-00A8DF92C9F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5B176E7-7F1C-654C-BED5-5C139643FF5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6E6E29A9-8213-8C44-82F0-A64656A2DF5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554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895417"/>
            <a:ext cx="7669695" cy="248786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New media and technology are more likely to facilitate radicalization and violent extremism than to drive it.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Using new media and technology in countering violent extremism programming can expand reach and inspire change.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New media and technology cannot replace reality when countering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Creating new platforms (versus using or creating spaces on established platforms) can be difficult and costly but can also be effective.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BF1C9A-C7F3-884D-B5A8-5919CAD365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CD73B1E-3327-D54F-B555-847FE5DE6B70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2A662793-EBCF-384F-BFDF-0322C9974360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C47C722-1539-FB4E-AF8A-35C9F45259C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32D25AF-5AD8-2049-8EAF-0780A7F8A90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258CA988-E35A-C747-91B0-15C1B9D3420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1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88054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Share a time when technology powerfully helped you to connect with someone or something.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DEB2225-3762-AB43-932F-E35E54DC317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D483223-E6E6-414E-8C68-63303397320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B11CCCD0-6B27-BC4D-BE08-7647C72E918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4A2980E-2FCC-364F-9273-E7CB2982355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44A011E-1511-B240-B998-5062850007AE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88054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How have violent extremist groups utilized technology in your context?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A4F5827-8C3F-BF4B-B98A-4290F64CDDC6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2BDC761-D386-7D44-84B5-ACE46875D4F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EE1466F-4266-9D48-B062-5CD070497F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F852899-4ABB-004E-A207-E912D8D0D7B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09BCDA56-B34B-1543-B984-1B330942934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FBBC19FB-A622-6A49-9D87-6CBC0FD8909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0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57585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How can technology (including new media) be used to build resilience to the appeal of violent extremism or counter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19F1CE1-41ED-E840-97C0-3563F144911A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E54617-5B3D-B546-BDA0-E7173E3A2882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8B97D80-BFB6-D44D-A620-1B8EC50AD1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B70EA83-AF98-9540-8066-3EE0F0EF2F6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4684630-22E8-3A46-9C92-5C529DED41D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B681F308-2424-0C46-96AB-962DB8972C7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770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8039" y="857870"/>
            <a:ext cx="6830354" cy="6924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700"/>
              </a:lnSpc>
            </a:pPr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Common goals of using technology in countering violent extremism programs: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709738"/>
            <a:ext cx="838112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962149"/>
            <a:ext cx="7589907" cy="26007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Connecting marginalized or vulnerable people to services and opportunities.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Connecting people across dividing lines.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Building the skills of vulnerable people.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Raising awareness about radicalization and violent extremism.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Creating and sharing positive narratives.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Empowering organizations or individuals to better engage in countering violent extremism through building knowledge and skills.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E7E7D51-19BA-3146-A69A-E74F04FA435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940AA74-75FE-7549-BB51-21E06DEF174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29EAC5FF-3E4C-3341-9779-9756725CE08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9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23 | Erasmus+ Virtual Exchange Trailer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327630" y="1126771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Erasmus+ Virtual Exchange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/DSW7kleimF0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Google Shape;967;p146">
            <a:hlinkClick r:id="rId4"/>
            <a:extLst>
              <a:ext uri="{FF2B5EF4-FFF2-40B4-BE49-F238E27FC236}">
                <a16:creationId xmlns:a16="http://schemas.microsoft.com/office/drawing/2014/main" xmlns="" id="{B0D01B5F-9F68-A844-A3A6-75140E5498EA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51" y="1222470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12EB125-0AA5-DD4B-9576-2538B849618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3FC5EAF-3FE0-D940-8097-18AAA78A907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AFAE9CD6-0C7C-3E44-9908-E9EAB6CD875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02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24 | Peer-to-Peer: Challenging Extremism 2015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327630" y="1128381"/>
            <a:ext cx="3631219" cy="361637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United States of America’s Bureau of Educational and Cultural Affairs (Department of State)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/cCrDOSsDbt8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Russian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974;p147">
            <a:hlinkClick r:id="rId4"/>
            <a:extLst>
              <a:ext uri="{FF2B5EF4-FFF2-40B4-BE49-F238E27FC236}">
                <a16:creationId xmlns:a16="http://schemas.microsoft.com/office/drawing/2014/main" xmlns="" id="{05E6CE5E-B96D-5040-9ABA-1F437BCB5E49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035" y="1224746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5CEEDE-0A81-3848-AFF7-C9628899282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E0B2A6F2-7704-D046-B1D0-7FD01CFAA5E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2FA4535E-5A1A-B744-99EE-1B5AB1C5B14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54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569516" y="863589"/>
            <a:ext cx="526869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Special considerations when using social media and online platforms: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569516" y="2003296"/>
            <a:ext cx="5209982" cy="23237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Targeting your message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photographs or videos to grab interest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Limit yourself to only one short message per post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hashtags to build a broader campaign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Call your audience to action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with those that interact with your posts when appropriate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45763"/>
          <a:stretch/>
        </p:blipFill>
        <p:spPr>
          <a:xfrm>
            <a:off x="0" y="0"/>
            <a:ext cx="3035300" cy="514350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569516" y="1724608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847124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AAB53B1-B2D4-6A47-9EEA-A0F9DF47937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F2808849-29F6-4D43-8028-CD4AF35066D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E38E9225-C8FB-FD45-B315-EA613723F7F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54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57585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of the strengths and challenges</a:t>
            </a:r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to creating your own tech platforms to counter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298225F-F299-294C-9BD9-F83C54A33EE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E176C49B-A219-224F-A972-33B8BD59FAC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C74C337-3061-2743-9A2B-036A10CB9D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5DD71E0-8416-164B-83D3-7C6CFD8C4AD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3834F7F-92BB-094E-88C9-EF5A911D89B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DF2C1190-A1F0-F044-AF8C-C0D879BF724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40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3851</TotalTime>
  <Words>644</Words>
  <Application>Microsoft Office PowerPoint</Application>
  <PresentationFormat>On-screen Show (16:9)</PresentationFormat>
  <Paragraphs>83</Paragraphs>
  <Slides>14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MODULE 09 Utilizing an Innovative Toolbox: Leveraging New Media and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2019-03-19T12:58:06Z</dcterms:modified>
</cp:coreProperties>
</file>