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55" r:id="rId2"/>
    <p:sldId id="356" r:id="rId3"/>
    <p:sldId id="357" r:id="rId4"/>
    <p:sldId id="358" r:id="rId5"/>
    <p:sldId id="359" r:id="rId6"/>
    <p:sldId id="458" r:id="rId7"/>
    <p:sldId id="459" r:id="rId8"/>
    <p:sldId id="362" r:id="rId9"/>
    <p:sldId id="363" r:id="rId10"/>
    <p:sldId id="364" r:id="rId11"/>
    <p:sldId id="460" r:id="rId12"/>
    <p:sldId id="461" r:id="rId13"/>
    <p:sldId id="462" r:id="rId14"/>
    <p:sldId id="368" r:id="rId15"/>
    <p:sldId id="369" r:id="rId16"/>
    <p:sldId id="370" r:id="rId1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5" pos="1912" userDrawn="1">
          <p15:clr>
            <a:srgbClr val="A4A3A4"/>
          </p15:clr>
        </p15:guide>
        <p15:guide id="7" pos="5568" userDrawn="1">
          <p15:clr>
            <a:srgbClr val="A4A3A4"/>
          </p15:clr>
        </p15:guide>
        <p15:guide id="8" pos="3792" userDrawn="1">
          <p15:clr>
            <a:srgbClr val="A4A3A4"/>
          </p15:clr>
        </p15:guide>
        <p15:guide id="9" orient="horz" pos="1092" userDrawn="1">
          <p15:clr>
            <a:srgbClr val="A4A3A4"/>
          </p15:clr>
        </p15:guide>
        <p15:guide id="10" orient="horz" pos="2162" userDrawn="1">
          <p15:clr>
            <a:srgbClr val="A4A3A4"/>
          </p15:clr>
        </p15:guide>
        <p15:guide id="11" pos="2880" userDrawn="1">
          <p15:clr>
            <a:srgbClr val="A4A3A4"/>
          </p15:clr>
        </p15:guide>
        <p15:guide id="12" orient="horz" pos="132" userDrawn="1">
          <p15:clr>
            <a:srgbClr val="A4A3A4"/>
          </p15:clr>
        </p15:guide>
        <p15:guide id="13" orient="horz" pos="3127" userDrawn="1">
          <p15:clr>
            <a:srgbClr val="A4A3A4"/>
          </p15:clr>
        </p15:guide>
        <p15:guide id="14" orient="horz" pos="2970" userDrawn="1">
          <p15:clr>
            <a:srgbClr val="A4A3A4"/>
          </p15:clr>
        </p15:guide>
        <p15:guide id="15" orient="horz" pos="372" userDrawn="1">
          <p15:clr>
            <a:srgbClr val="A4A3A4"/>
          </p15:clr>
        </p15:guide>
        <p15:guide id="16" pos="480" userDrawn="1">
          <p15:clr>
            <a:srgbClr val="A4A3A4"/>
          </p15:clr>
        </p15:guide>
        <p15:guide id="17" pos="5289" userDrawn="1">
          <p15:clr>
            <a:srgbClr val="A4A3A4"/>
          </p15:clr>
        </p15:guide>
        <p15:guide id="18" userDrawn="1">
          <p15:clr>
            <a:srgbClr val="A4A3A4"/>
          </p15:clr>
        </p15:guide>
        <p15:guide id="19" pos="5760" userDrawn="1">
          <p15:clr>
            <a:srgbClr val="A4A3A4"/>
          </p15:clr>
        </p15:guide>
        <p15:guide id="20" pos="194" userDrawn="1">
          <p15:clr>
            <a:srgbClr val="A4A3A4"/>
          </p15:clr>
        </p15:guide>
        <p15:guide id="21" pos="2160" userDrawn="1">
          <p15:clr>
            <a:srgbClr val="A4A3A4"/>
          </p15:clr>
        </p15:guide>
        <p15:guide id="22" orient="horz" userDrawn="1">
          <p15:clr>
            <a:srgbClr val="A4A3A4"/>
          </p15:clr>
        </p15:guide>
        <p15:guide id="23" orient="horz" pos="3238" userDrawn="1">
          <p15:clr>
            <a:srgbClr val="A4A3A4"/>
          </p15:clr>
        </p15:guide>
        <p15:guide id="24" orient="horz" pos="723" userDrawn="1">
          <p15:clr>
            <a:srgbClr val="A4A3A4"/>
          </p15:clr>
        </p15:guide>
        <p15:guide id="25" pos="268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imberly Brody Hart" initials="KBH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2B1"/>
    <a:srgbClr val="00475D"/>
    <a:srgbClr val="133743"/>
    <a:srgbClr val="0095C3"/>
    <a:srgbClr val="000000"/>
    <a:srgbClr val="3DABCE"/>
    <a:srgbClr val="0AD092"/>
    <a:srgbClr val="FCE122"/>
    <a:srgbClr val="5859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306" autoAdjust="0"/>
    <p:restoredTop sz="87083"/>
  </p:normalViewPr>
  <p:slideViewPr>
    <p:cSldViewPr snapToGrid="0">
      <p:cViewPr>
        <p:scale>
          <a:sx n="110" d="100"/>
          <a:sy n="110" d="100"/>
        </p:scale>
        <p:origin x="-672" y="-294"/>
      </p:cViewPr>
      <p:guideLst>
        <p:guide orient="horz" pos="1092"/>
        <p:guide orient="horz" pos="2162"/>
        <p:guide orient="horz" pos="132"/>
        <p:guide orient="horz" pos="3127"/>
        <p:guide orient="horz" pos="2970"/>
        <p:guide orient="horz" pos="372"/>
        <p:guide orient="horz"/>
        <p:guide orient="horz" pos="3238"/>
        <p:guide orient="horz" pos="723"/>
        <p:guide pos="1912"/>
        <p:guide pos="5568"/>
        <p:guide pos="3792"/>
        <p:guide pos="2880"/>
        <p:guide pos="480"/>
        <p:guide pos="5289"/>
        <p:guide/>
        <p:guide pos="5760"/>
        <p:guide pos="194"/>
        <p:guide pos="2160"/>
        <p:guide pos="26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496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65DB4-0533-4FC3-8E0C-E00573BD4EE9}" type="datetimeFigureOut">
              <a:rPr lang="en-US" smtClean="0"/>
              <a:pPr/>
              <a:t>3/19/2019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075DC-FC17-422D-900C-07167E9FCD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58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007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490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971800"/>
            <a:ext cx="2592956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600450"/>
            <a:ext cx="2592956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766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76601" y="3600450"/>
            <a:ext cx="2593975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baseline="0"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60960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5"/>
          <p:cNvSpPr>
            <a:spLocks noGrp="1"/>
          </p:cNvSpPr>
          <p:nvPr>
            <p:ph sz="quarter" idx="15"/>
          </p:nvPr>
        </p:nvSpPr>
        <p:spPr>
          <a:xfrm>
            <a:off x="6096001" y="3600450"/>
            <a:ext cx="2593975" cy="12573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6"/>
          </p:nvPr>
        </p:nvSpPr>
        <p:spPr>
          <a:xfrm>
            <a:off x="4572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7"/>
          </p:nvPr>
        </p:nvSpPr>
        <p:spPr>
          <a:xfrm>
            <a:off x="32766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8"/>
          </p:nvPr>
        </p:nvSpPr>
        <p:spPr>
          <a:xfrm>
            <a:off x="60960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499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898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515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+mj-lt"/>
              </a:defRPr>
            </a:lvl1pPr>
            <a:lvl2pPr>
              <a:defRPr sz="21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500">
                <a:latin typeface="+mj-lt"/>
              </a:defRPr>
            </a:lvl4pPr>
            <a:lvl5pPr>
              <a:defRPr sz="1500">
                <a:latin typeface="+mj-lt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8263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4654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1364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977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FCE1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898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99399"/>
            <a:ext cx="7772400" cy="415498"/>
          </a:xfrm>
        </p:spPr>
        <p:txBody>
          <a:bodyPr anchor="b">
            <a:spAutoFit/>
          </a:bodyPr>
          <a:lstStyle>
            <a:lvl1pPr algn="l">
              <a:defRPr sz="2700" b="1"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14896"/>
            <a:ext cx="7772400" cy="210539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>
              <a:lnSpc>
                <a:spcPct val="114000"/>
              </a:lnSpc>
              <a:buNone/>
              <a:defRPr sz="1200" b="1">
                <a:solidFill>
                  <a:schemeClr val="bg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697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1"/>
            <a:ext cx="8229600" cy="3223022"/>
          </a:xfrm>
          <a:prstGeom prst="rect">
            <a:avLst/>
          </a:prstGeom>
        </p:spPr>
        <p:txBody>
          <a:bodyPr/>
          <a:lstStyle>
            <a:lvl1pPr>
              <a:defRPr sz="1650">
                <a:latin typeface="+mj-lt"/>
              </a:defRPr>
            </a:lvl1pPr>
            <a:lvl2pPr>
              <a:defRPr sz="1650">
                <a:latin typeface="+mj-lt"/>
              </a:defRPr>
            </a:lvl2pPr>
            <a:lvl3pPr>
              <a:defRPr sz="1500"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12566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+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2057400" y="1314450"/>
            <a:ext cx="6629400" cy="16573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1" i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533400" y="3200400"/>
            <a:ext cx="8153400" cy="16002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650">
                <a:latin typeface="+mj-lt"/>
              </a:defRPr>
            </a:lvl1pPr>
            <a:lvl2pPr>
              <a:lnSpc>
                <a:spcPct val="100000"/>
              </a:lnSpc>
              <a:defRPr sz="1650">
                <a:latin typeface="+mj-lt"/>
              </a:defRPr>
            </a:lvl2pPr>
            <a:lvl3pPr>
              <a:lnSpc>
                <a:spcPct val="100000"/>
              </a:lnSpc>
              <a:defRPr sz="1500">
                <a:latin typeface="+mj-lt"/>
              </a:defRPr>
            </a:lvl3pPr>
            <a:lvl4pPr>
              <a:lnSpc>
                <a:spcPct val="100000"/>
              </a:lnSpc>
              <a:defRPr>
                <a:latin typeface="+mj-lt"/>
              </a:defRPr>
            </a:lvl4pPr>
            <a:lvl5pPr>
              <a:lnSpc>
                <a:spcPct val="100000"/>
              </a:lnSpc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48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+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711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8229600" cy="18859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71850"/>
            <a:ext cx="8229600" cy="14287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685800" y="2400300"/>
            <a:ext cx="7772400" cy="74295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 b="1" baseline="0">
                <a:solidFill>
                  <a:schemeClr val="bg1"/>
                </a:solidFill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 in this area</a:t>
            </a:r>
          </a:p>
        </p:txBody>
      </p:sp>
    </p:spTree>
    <p:extLst>
      <p:ext uri="{BB962C8B-B14F-4D97-AF65-F5344CB8AC3E}">
        <p14:creationId xmlns:p14="http://schemas.microsoft.com/office/powerpoint/2010/main" val="3811932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+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350">
                <a:latin typeface="+mj-lt"/>
              </a:defRPr>
            </a:lvl4pPr>
            <a:lvl5pPr>
              <a:defRPr sz="1350">
                <a:latin typeface="+mj-lt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0"/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146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08571"/>
            <a:ext cx="4040188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371600"/>
            <a:ext cx="4041775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908571"/>
            <a:ext cx="4041775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334722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  <a:prstGeom prst="rect">
            <a:avLst/>
          </a:prstGeom>
        </p:spPr>
        <p:txBody>
          <a:bodyPr vert="horz" wrap="square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 userDrawn="1">
            <p:ph type="sldNum" sz="quarter" idx="4"/>
          </p:nvPr>
        </p:nvSpPr>
        <p:spPr>
          <a:xfrm>
            <a:off x="8382000" y="4686338"/>
            <a:ext cx="609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FD58B8A1-52F0-6149-BC12-C49132ADD2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418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50" r:id="rId4"/>
    <p:sldLayoutId id="2147483663" r:id="rId5"/>
    <p:sldLayoutId id="2147483666" r:id="rId6"/>
    <p:sldLayoutId id="2147483661" r:id="rId7"/>
    <p:sldLayoutId id="2147483652" r:id="rId8"/>
    <p:sldLayoutId id="2147483653" r:id="rId9"/>
    <p:sldLayoutId id="2147483660" r:id="rId10"/>
    <p:sldLayoutId id="2147483654" r:id="rId11"/>
    <p:sldLayoutId id="2147483662" r:id="rId12"/>
    <p:sldLayoutId id="2147483656" r:id="rId13"/>
    <p:sldLayoutId id="2147483657" r:id="rId14"/>
    <p:sldLayoutId id="2147483658" r:id="rId15"/>
    <p:sldLayoutId id="2147483659" r:id="rId16"/>
  </p:sldLayoutIdLst>
  <p:hf sldNum="0" hdr="0" ftr="0" dt="0"/>
  <p:txStyles>
    <p:titleStyle>
      <a:lvl1pPr algn="l" defTabSz="685800" rtl="0" eaLnBrk="1" latinLnBrk="0" hangingPunct="1">
        <a:spcBef>
          <a:spcPct val="0"/>
        </a:spcBef>
        <a:buNone/>
        <a:defRPr sz="2700" kern="1000" baseline="0">
          <a:solidFill>
            <a:schemeClr val="tx1">
              <a:lumMod val="90000"/>
              <a:lumOff val="10000"/>
            </a:schemeClr>
          </a:solidFill>
          <a:latin typeface="Arial Black" panose="020B0A04020102020204" pitchFamily="34" charset="0"/>
          <a:ea typeface="Open Sans Extrabold" panose="020B0906030804020204" pitchFamily="34" charset="0"/>
          <a:cs typeface="Open Sans Extrabold" panose="020B0906030804020204" pitchFamily="34" charset="0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ct val="20000"/>
        </a:spcBef>
        <a:buFontTx/>
        <a:buNone/>
        <a:defRPr sz="24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1pPr>
      <a:lvl2pPr marL="557213" indent="-214313" algn="l" defTabSz="685800" rtl="0" eaLnBrk="1" latinLnBrk="0" hangingPunct="1">
        <a:lnSpc>
          <a:spcPct val="100000"/>
        </a:lnSpc>
        <a:spcBef>
          <a:spcPct val="20000"/>
        </a:spcBef>
        <a:buFont typeface="Wingdings" panose="05000000000000000000" pitchFamily="2" charset="2"/>
        <a:buChar char="§"/>
        <a:defRPr sz="21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fcg.org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5" Type="http://schemas.openxmlformats.org/officeDocument/2006/relationships/hyperlink" Target="https://drive.google.com/a/sfcg.org/uc?id=1YlSwKTNa2RZeRE6hv26NsjZF52TC51Yl&amp;export=download" TargetMode="External"/><Relationship Id="rId4" Type="http://schemas.openxmlformats.org/officeDocument/2006/relationships/hyperlink" Target="https://youtu.be/As_iailNRZ4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hyperlink" Target="https://news.vice.com/" TargetMode="External"/><Relationship Id="rId7" Type="http://schemas.openxmlformats.org/officeDocument/2006/relationships/hyperlink" Target="https://drive.google.com/a/sfcg.org/uc?id=1c2NWr0hwC1pE1KDfAxWCM06huH2Pfn_n&amp;export=download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tLt7am16PdGgZWkqQhUvMn3Gz_lXVQrH&amp;export=download" TargetMode="External"/><Relationship Id="rId5" Type="http://schemas.openxmlformats.org/officeDocument/2006/relationships/hyperlink" Target="https://drive.google.com/a/sfcg.org/uc?id=17WulUIO1B_C0RCxPW4_tuLNJYbsgYUZH&amp;export=download" TargetMode="External"/><Relationship Id="rId4" Type="http://schemas.openxmlformats.org/officeDocument/2006/relationships/hyperlink" Target="https://youtu.be/yUTIoVM2mxc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a/sfcg.org/uc?id=1c2NWr0hwC1pE1KDfAxWCM06huH2Pfn_n&amp;export=download" TargetMode="External"/><Relationship Id="rId3" Type="http://schemas.openxmlformats.org/officeDocument/2006/relationships/hyperlink" Target="https://www.usaid.gov/" TargetMode="External"/><Relationship Id="rId7" Type="http://schemas.openxmlformats.org/officeDocument/2006/relationships/hyperlink" Target="https://drive.google.com/a/sfcg.org/uc?id=17yupEmxqenz68ce9VcjQwticH8-5o5zw&amp;export=download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n75kkhm0ZP_xyhYupCPTUFQ6k8jEsHja&amp;export=download" TargetMode="External"/><Relationship Id="rId5" Type="http://schemas.openxmlformats.org/officeDocument/2006/relationships/hyperlink" Target="https://drive.google.com/a/sfcg.org/uc?id=1e7H-1zeV5izR9y1kF6YD0pr2nS1pf528&amp;export=download" TargetMode="External"/><Relationship Id="rId4" Type="http://schemas.openxmlformats.org/officeDocument/2006/relationships/hyperlink" Target="https://youtu.be/EPmKcfefwrI" TargetMode="External"/><Relationship Id="rId9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a/sfcg.org/uc?id=1c2NWr0hwC1pE1KDfAxWCM06huH2Pfn_n&amp;export=download" TargetMode="External"/><Relationship Id="rId3" Type="http://schemas.openxmlformats.org/officeDocument/2006/relationships/hyperlink" Target="https://unesco.org/" TargetMode="External"/><Relationship Id="rId7" Type="http://schemas.openxmlformats.org/officeDocument/2006/relationships/hyperlink" Target="https://drive.google.com/a/sfcg.org/uc?id=1cxB7F1hsD86lLqhdVRbsLlE_IAvw0Wt0&amp;export=download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lN5L2D0C3tmhJHNEhgD9UXR3wyduf1bj&amp;export=download" TargetMode="External"/><Relationship Id="rId5" Type="http://schemas.openxmlformats.org/officeDocument/2006/relationships/hyperlink" Target="https://drive.google.com/a/sfcg.org/uc?id=1VBl0DevbwJ-Y6uOaUBegpNZ_eziy6gBq&amp;export=download" TargetMode="External"/><Relationship Id="rId4" Type="http://schemas.openxmlformats.org/officeDocument/2006/relationships/hyperlink" Target="https://youtu.be/nhwVKKPDm4A" TargetMode="External"/><Relationship Id="rId9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a/sfcg.org/uc?id=1c2NWr0hwC1pE1KDfAxWCM06huH2Pfn_n&amp;export=download" TargetMode="External"/><Relationship Id="rId3" Type="http://schemas.openxmlformats.org/officeDocument/2006/relationships/hyperlink" Target="https://unesco.org/" TargetMode="External"/><Relationship Id="rId7" Type="http://schemas.openxmlformats.org/officeDocument/2006/relationships/hyperlink" Target="https://drive.google.com/a/sfcg.org/uc?id=1tkrqwcHwerZNyOtSJiFl3uxtMuLDkRfZ&amp;export=download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JOUd1lX2c-xN6t34XKP1Yq1v0A0ovp8y&amp;export=download" TargetMode="External"/><Relationship Id="rId5" Type="http://schemas.openxmlformats.org/officeDocument/2006/relationships/hyperlink" Target="https://drive.google.com/a/sfcg.org/uc?id=1hSdPqfve-KiYOwk9O5Fi95qFklpNZkQ6&amp;export=download" TargetMode="External"/><Relationship Id="rId4" Type="http://schemas.openxmlformats.org/officeDocument/2006/relationships/hyperlink" Target="https://youtu.be/KuKzq9EDt-0" TargetMode="External"/><Relationship Id="rId9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16" b="21498"/>
          <a:stretch/>
        </p:blipFill>
        <p:spPr>
          <a:xfrm>
            <a:off x="4763" y="0"/>
            <a:ext cx="9159240" cy="417576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3028950"/>
            <a:ext cx="9144000" cy="2114550"/>
          </a:xfrm>
          <a:prstGeom prst="rect">
            <a:avLst/>
          </a:prstGeom>
          <a:gradFill>
            <a:gsLst>
              <a:gs pos="0">
                <a:srgbClr val="006B96"/>
              </a:gs>
              <a:gs pos="100000">
                <a:srgbClr val="008BC5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88015" y="3331649"/>
            <a:ext cx="5362575" cy="1107996"/>
          </a:xfrm>
        </p:spPr>
        <p:txBody>
          <a:bodyPr/>
          <a:lstStyle/>
          <a:p>
            <a:r>
              <a:rPr lang="en-US" sz="3600" b="0" dirty="0">
                <a:latin typeface="Arial" charset="0"/>
                <a:ea typeface="Arial" charset="0"/>
                <a:cs typeface="Arial" charset="0"/>
              </a:rPr>
              <a:t>MODULE</a:t>
            </a:r>
            <a:r>
              <a:rPr lang="en-US" sz="3600" dirty="0"/>
              <a:t> </a:t>
            </a:r>
            <a:r>
              <a:rPr lang="en-US" sz="3600" dirty="0">
                <a:latin typeface="Arial" charset="0"/>
                <a:ea typeface="Arial" charset="0"/>
                <a:cs typeface="Arial" charset="0"/>
              </a:rPr>
              <a:t>07</a:t>
            </a:r>
            <a:r>
              <a:rPr lang="en-US" dirty="0"/>
              <a:t/>
            </a:r>
            <a:br>
              <a:rPr lang="en-US" dirty="0"/>
            </a:b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Education’s Role in Preventing and Countering Violent Extremism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136835" y="-1192696"/>
            <a:ext cx="914400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endParaRPr lang="en-US" sz="9000" dirty="0">
              <a:solidFill>
                <a:srgbClr val="0095C3"/>
              </a:solidFill>
              <a:latin typeface="Arial Black" panose="020B0A040201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Picture 3" descr="C:\Users\Hannah Kim\Desktop\your sister file\sfcg_newlogo2.png">
            <a:extLst>
              <a:ext uri="{FF2B5EF4-FFF2-40B4-BE49-F238E27FC236}">
                <a16:creationId xmlns:a16="http://schemas.microsoft.com/office/drawing/2014/main" xmlns="" id="{B5DFD11B-496C-1E4C-B72A-57DDDC78DB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92162" y="3432175"/>
            <a:ext cx="1867306" cy="329112"/>
          </a:xfrm>
          <a:prstGeom prst="rect">
            <a:avLst/>
          </a:prstGeom>
          <a:noFill/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9E9BBCE8-95B6-624A-9543-7F1F6D4ED7E9}"/>
              </a:ext>
            </a:extLst>
          </p:cNvPr>
          <p:cNvSpPr/>
          <p:nvPr/>
        </p:nvSpPr>
        <p:spPr>
          <a:xfrm>
            <a:off x="6019801" y="-1"/>
            <a:ext cx="3124200" cy="209551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Global Partnership for Education - GPE/CC BY-NC-ND 2.0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B521C90A-C419-DA44-BB07-B653519DE77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0" t="5926" r="61042" b="87277"/>
          <a:stretch/>
        </p:blipFill>
        <p:spPr>
          <a:xfrm>
            <a:off x="8053403" y="3955866"/>
            <a:ext cx="601866" cy="4055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680C7C35-4A5F-F544-A8E2-F66C839DEF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91" y="3914958"/>
            <a:ext cx="1237038" cy="524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8033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1290638" y="1983128"/>
            <a:ext cx="6562725" cy="117724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en" sz="2550" b="0" cap="none" dirty="0">
                <a:latin typeface="Arial" charset="0"/>
                <a:ea typeface="Arial" charset="0"/>
                <a:cs typeface="Arial" charset="0"/>
              </a:rPr>
              <a:t>Why might it be difficult to include these kinds of topics or curricula explored in the previous slides into the formal educational space?</a:t>
            </a:r>
            <a:endParaRPr lang="en-US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537FFD89-0BEB-E944-B2C7-8C772972AF8D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1F977677-6D9D-5444-9579-0F53942BA58C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36CC677B-3FFA-334B-84CB-62EE09D1DD0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07 </a:t>
            </a:r>
            <a:r>
              <a:rPr lang="en-US" sz="550" b="1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| </a:t>
            </a:r>
            <a:r>
              <a:rPr lang="en-US" sz="55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Education’s Role in Preventing and Countering Violent Extremism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3928E9FA-6619-E04A-ABE4-0FCEB981A0F5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2A0B4FAB-EA1B-0746-B9BE-A865BB922953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9" name="Title 2">
              <a:extLst>
                <a:ext uri="{FF2B5EF4-FFF2-40B4-BE49-F238E27FC236}">
                  <a16:creationId xmlns:a16="http://schemas.microsoft.com/office/drawing/2014/main" xmlns="" id="{A0ACF9E7-41A5-D84C-975E-C4AE64AF9095}"/>
                </a:ext>
              </a:extLst>
            </p:cNvPr>
            <p:cNvSpPr txBox="1">
              <a:spLocks/>
            </p:cNvSpPr>
            <p:nvPr/>
          </p:nvSpPr>
          <p:spPr>
            <a:xfrm>
              <a:off x="7629518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2156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>
            <a:off x="0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237357" y="505706"/>
            <a:ext cx="8747251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VIDEO 16 | Rainbow of Hope collaborates with Eco Boys and Girls</a:t>
            </a: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xmlns="" id="{AADC70F3-14F9-2241-A835-9628CAE1850B}"/>
              </a:ext>
            </a:extLst>
          </p:cNvPr>
          <p:cNvSpPr txBox="1">
            <a:spLocks/>
          </p:cNvSpPr>
          <p:nvPr/>
        </p:nvSpPr>
        <p:spPr>
          <a:xfrm>
            <a:off x="325344" y="1224675"/>
            <a:ext cx="4264025" cy="120545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By: 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3"/>
              </a:rPr>
              <a:t>Search for Common Ground</a:t>
            </a:r>
            <a:endParaRPr lang="en-US" sz="1300" b="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Original Link:</a:t>
            </a:r>
            <a:b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https://youtu.be/As_iailNRZ4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Downloadable Link:</a:t>
            </a:r>
            <a:b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The video can be downloaded </a:t>
            </a: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5"/>
              </a:rPr>
              <a:t>here</a:t>
            </a:r>
            <a:r>
              <a:rPr lang="en-US" sz="1300" cap="none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.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07 </a:t>
            </a:r>
            <a:r>
              <a:rPr lang="en-US" sz="550" b="1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| </a:t>
            </a:r>
            <a:r>
              <a:rPr lang="en-US" sz="55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Education’s Role in Preventing and Countering Violent Extremism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2B550B35-083B-9341-97A0-AFDB3AD0B072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D474568C-6071-9340-A001-6B3C9BAB5599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Title 2">
              <a:extLst>
                <a:ext uri="{FF2B5EF4-FFF2-40B4-BE49-F238E27FC236}">
                  <a16:creationId xmlns:a16="http://schemas.microsoft.com/office/drawing/2014/main" xmlns="" id="{EEBFDCD1-51B2-5D40-89B6-7E8912BD7D6A}"/>
                </a:ext>
              </a:extLst>
            </p:cNvPr>
            <p:cNvSpPr txBox="1">
              <a:spLocks/>
            </p:cNvSpPr>
            <p:nvPr/>
          </p:nvSpPr>
          <p:spPr>
            <a:xfrm>
              <a:off x="7629518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11</a:t>
              </a:r>
            </a:p>
          </p:txBody>
        </p:sp>
      </p:grpSp>
      <p:pic>
        <p:nvPicPr>
          <p:cNvPr id="19" name="Google Shape;766;p116">
            <a:hlinkClick r:id="rId4"/>
            <a:extLst>
              <a:ext uri="{FF2B5EF4-FFF2-40B4-BE49-F238E27FC236}">
                <a16:creationId xmlns:a16="http://schemas.microsoft.com/office/drawing/2014/main" xmlns="" id="{1B09B67D-1611-FE49-8189-E8AF156BF2FC}"/>
              </a:ext>
            </a:extLst>
          </p:cNvPr>
          <p:cNvPicPr preferRelativeResize="0"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076" y="1224675"/>
            <a:ext cx="4602120" cy="3068080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</p:spTree>
    <p:extLst>
      <p:ext uri="{BB962C8B-B14F-4D97-AF65-F5344CB8AC3E}">
        <p14:creationId xmlns:p14="http://schemas.microsoft.com/office/powerpoint/2010/main" val="205905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>
            <a:off x="0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237357" y="505706"/>
            <a:ext cx="8747251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VIDEO 17 | Terrorist Rehab School</a:t>
            </a: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xmlns="" id="{AADC70F3-14F9-2241-A835-9628CAE1850B}"/>
              </a:ext>
            </a:extLst>
          </p:cNvPr>
          <p:cNvSpPr txBox="1">
            <a:spLocks/>
          </p:cNvSpPr>
          <p:nvPr/>
        </p:nvSpPr>
        <p:spPr>
          <a:xfrm>
            <a:off x="325344" y="1225138"/>
            <a:ext cx="4264025" cy="231345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By: 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3"/>
              </a:rPr>
              <a:t>Vice News</a:t>
            </a:r>
            <a:endParaRPr lang="en-US" sz="1300" b="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Original Link:</a:t>
            </a:r>
            <a:b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https://</a:t>
            </a:r>
            <a:r>
              <a:rPr lang="en-US" sz="1300" cap="none" dirty="0" err="1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youtu.be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/yUTIoVM2mxc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Arabic 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Subtitles:</a:t>
            </a:r>
          </a:p>
          <a:p>
            <a:pPr>
              <a:spcAft>
                <a:spcPts val="800"/>
              </a:spcAft>
            </a:pPr>
            <a:r>
              <a:rPr lang="en-US" sz="1300" u="sng" cap="none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5"/>
              </a:rPr>
              <a:t>Advanced</a:t>
            </a:r>
            <a:endParaRPr lang="en-US" sz="1300" b="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6"/>
              </a:rPr>
              <a:t>Basic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(recommended for use with YouTube)</a:t>
            </a:r>
          </a:p>
          <a:p>
            <a:pPr>
              <a:spcAft>
                <a:spcPts val="800"/>
              </a:spcAft>
            </a:pP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Instructions on using these subtitles are </a:t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available </a:t>
            </a: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7"/>
              </a:rPr>
              <a:t>here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07 </a:t>
            </a:r>
            <a:r>
              <a:rPr lang="en-US" sz="550" b="1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| </a:t>
            </a:r>
            <a:r>
              <a:rPr lang="en-US" sz="55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Education’s Role in Preventing and Countering Violent Extremism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3D2176CB-70BD-E14D-938B-26118E176C2D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F055B1E8-E2D4-5349-91B7-1AA6A59E9907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Title 2">
              <a:extLst>
                <a:ext uri="{FF2B5EF4-FFF2-40B4-BE49-F238E27FC236}">
                  <a16:creationId xmlns:a16="http://schemas.microsoft.com/office/drawing/2014/main" xmlns="" id="{DD0D8EF5-577D-3947-9A14-6BCC7D31CB2D}"/>
                </a:ext>
              </a:extLst>
            </p:cNvPr>
            <p:cNvSpPr txBox="1">
              <a:spLocks/>
            </p:cNvSpPr>
            <p:nvPr/>
          </p:nvSpPr>
          <p:spPr>
            <a:xfrm>
              <a:off x="7629518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12</a:t>
              </a:r>
            </a:p>
          </p:txBody>
        </p:sp>
      </p:grpSp>
      <p:pic>
        <p:nvPicPr>
          <p:cNvPr id="19" name="Google Shape;773;p117">
            <a:hlinkClick r:id="rId4"/>
            <a:extLst>
              <a:ext uri="{FF2B5EF4-FFF2-40B4-BE49-F238E27FC236}">
                <a16:creationId xmlns:a16="http://schemas.microsoft.com/office/drawing/2014/main" xmlns="" id="{0D6E7770-8B0A-9646-8F7B-FADA2532977B}"/>
              </a:ext>
            </a:extLst>
          </p:cNvPr>
          <p:cNvPicPr preferRelativeResize="0"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5883" y="1225138"/>
            <a:ext cx="4613313" cy="3075542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</p:spTree>
    <p:extLst>
      <p:ext uri="{BB962C8B-B14F-4D97-AF65-F5344CB8AC3E}">
        <p14:creationId xmlns:p14="http://schemas.microsoft.com/office/powerpoint/2010/main" val="171201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>
            <a:off x="0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237357" y="505706"/>
            <a:ext cx="8747251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VIDEO 18 | Somali Youth Learners Initiative</a:t>
            </a: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xmlns="" id="{AADC70F3-14F9-2241-A835-9628CAE1850B}"/>
              </a:ext>
            </a:extLst>
          </p:cNvPr>
          <p:cNvSpPr txBox="1">
            <a:spLocks/>
          </p:cNvSpPr>
          <p:nvPr/>
        </p:nvSpPr>
        <p:spPr>
          <a:xfrm>
            <a:off x="325344" y="1219930"/>
            <a:ext cx="4264025" cy="321626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By: 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3"/>
              </a:rPr>
              <a:t>The United States Agency for International Development (USAID)</a:t>
            </a:r>
            <a:endParaRPr lang="en-US" sz="1300" b="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Original Link:</a:t>
            </a:r>
            <a:b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https://</a:t>
            </a:r>
            <a:r>
              <a:rPr lang="en-US" sz="1300" cap="none" dirty="0" err="1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youtu.be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/</a:t>
            </a:r>
            <a:r>
              <a:rPr lang="en-US" sz="1300" cap="none" dirty="0" err="1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EPmKcfefwrI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Downloadable Link:</a:t>
            </a:r>
            <a:b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The video can be downloaded </a:t>
            </a: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5"/>
              </a:rPr>
              <a:t>here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Arabic Subtitles:</a:t>
            </a:r>
          </a:p>
          <a:p>
            <a:pPr>
              <a:spcAft>
                <a:spcPts val="800"/>
              </a:spcAft>
            </a:pP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6"/>
              </a:rPr>
              <a:t>Advanced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(recommended for use with downloaded versions)</a:t>
            </a:r>
          </a:p>
          <a:p>
            <a:pPr>
              <a:spcAft>
                <a:spcPts val="800"/>
              </a:spcAft>
            </a:pP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7"/>
              </a:rPr>
              <a:t>Basic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(recommended for use with YouTube)</a:t>
            </a:r>
          </a:p>
          <a:p>
            <a:pPr>
              <a:spcAft>
                <a:spcPts val="800"/>
              </a:spcAft>
            </a:pP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Instructions on using these subtitles are </a:t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available </a:t>
            </a: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8"/>
              </a:rPr>
              <a:t>here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07 </a:t>
            </a:r>
            <a:r>
              <a:rPr lang="en-US" sz="550" b="1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| </a:t>
            </a:r>
            <a:r>
              <a:rPr lang="en-US" sz="55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Education’s Role in Preventing and Countering Violent Extremism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4DC7835C-86C3-2C48-9F7E-3350186095FE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C2483A82-CA4E-8E48-9E0D-025D6AE26676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Title 2">
              <a:extLst>
                <a:ext uri="{FF2B5EF4-FFF2-40B4-BE49-F238E27FC236}">
                  <a16:creationId xmlns:a16="http://schemas.microsoft.com/office/drawing/2014/main" xmlns="" id="{F689DB7E-73E0-CB47-920B-99752E692123}"/>
                </a:ext>
              </a:extLst>
            </p:cNvPr>
            <p:cNvSpPr txBox="1">
              <a:spLocks/>
            </p:cNvSpPr>
            <p:nvPr/>
          </p:nvSpPr>
          <p:spPr>
            <a:xfrm>
              <a:off x="7629518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13</a:t>
              </a:r>
            </a:p>
          </p:txBody>
        </p:sp>
      </p:grpSp>
      <p:pic>
        <p:nvPicPr>
          <p:cNvPr id="19" name="Google Shape;780;p118">
            <a:hlinkClick r:id="rId4"/>
            <a:extLst>
              <a:ext uri="{FF2B5EF4-FFF2-40B4-BE49-F238E27FC236}">
                <a16:creationId xmlns:a16="http://schemas.microsoft.com/office/drawing/2014/main" xmlns="" id="{175CECCC-61BB-3B4B-8E5E-65B0AB70BB41}"/>
              </a:ext>
            </a:extLst>
          </p:cNvPr>
          <p:cNvPicPr preferRelativeResize="0"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5882" y="1219930"/>
            <a:ext cx="4613313" cy="3075542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</p:spTree>
    <p:extLst>
      <p:ext uri="{BB962C8B-B14F-4D97-AF65-F5344CB8AC3E}">
        <p14:creationId xmlns:p14="http://schemas.microsoft.com/office/powerpoint/2010/main" val="175600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1290638" y="1983128"/>
            <a:ext cx="6562725" cy="117724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en" sz="2550" b="0" cap="none" dirty="0">
                <a:latin typeface="Arial" charset="0"/>
                <a:ea typeface="Arial" charset="0"/>
                <a:cs typeface="Arial" charset="0"/>
              </a:rPr>
              <a:t>What are some risks of implementing countering violent extremism projects or policies in educational spaces?</a:t>
            </a:r>
            <a:endParaRPr lang="en-US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92129021-D889-874A-88AE-8992820714CC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C844C907-A5DB-234A-ABB2-AEDA9A51A2A5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B4690AA8-42EE-D444-BB14-E33846063A3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07 </a:t>
            </a:r>
            <a:r>
              <a:rPr lang="en-US" sz="550" b="1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| </a:t>
            </a:r>
            <a:r>
              <a:rPr lang="en-US" sz="55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Education’s Role in Preventing and Countering Violent Extremism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8F04FAF4-8DB6-5142-838A-5FE9631BA230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C3BCDA8B-FE2E-DF47-99D1-9D9AF0FAD70B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9" name="Title 2">
              <a:extLst>
                <a:ext uri="{FF2B5EF4-FFF2-40B4-BE49-F238E27FC236}">
                  <a16:creationId xmlns:a16="http://schemas.microsoft.com/office/drawing/2014/main" xmlns="" id="{F63E89CD-77F1-ED43-B233-5CEA4A73069C}"/>
                </a:ext>
              </a:extLst>
            </p:cNvPr>
            <p:cNvSpPr txBox="1">
              <a:spLocks/>
            </p:cNvSpPr>
            <p:nvPr/>
          </p:nvSpPr>
          <p:spPr>
            <a:xfrm>
              <a:off x="7629518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30692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2" t="-147" r="39902" b="1162"/>
          <a:stretch/>
        </p:blipFill>
        <p:spPr>
          <a:xfrm>
            <a:off x="6019799" y="-33220"/>
            <a:ext cx="3132909" cy="5194500"/>
          </a:xfrm>
          <a:prstGeom prst="rect">
            <a:avLst/>
          </a:prstGeom>
        </p:spPr>
      </p:pic>
      <p:cxnSp>
        <p:nvCxnSpPr>
          <p:cNvPr id="16" name="Straight Connector 15"/>
          <p:cNvCxnSpPr>
            <a:cxnSpLocks/>
          </p:cNvCxnSpPr>
          <p:nvPr/>
        </p:nvCxnSpPr>
        <p:spPr>
          <a:xfrm flipH="1">
            <a:off x="762914" y="1733550"/>
            <a:ext cx="8381086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/>
          <p:cNvSpPr txBox="1">
            <a:spLocks/>
          </p:cNvSpPr>
          <p:nvPr/>
        </p:nvSpPr>
        <p:spPr>
          <a:xfrm>
            <a:off x="762000" y="1879625"/>
            <a:ext cx="4917374" cy="181588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Increasing risks by exposing youth to violent extremist ideas.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Teachers not having the proper support, tools, </a:t>
            </a:r>
            <a: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and training. 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Further marginalizing vulnerable students or polarizing classrooms.</a:t>
            </a:r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07 </a:t>
            </a:r>
            <a:r>
              <a:rPr lang="en-US" sz="550" b="1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| </a:t>
            </a:r>
            <a:r>
              <a:rPr lang="en-US" sz="55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Education’s Role in Preventing and Countering Violent Extremism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8E01AB65-9E86-DA42-BC4E-72C6851E3DC3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2D5594F3-BBA6-AC4E-B59A-0D48DDDB6C74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Title 2">
              <a:extLst>
                <a:ext uri="{FF2B5EF4-FFF2-40B4-BE49-F238E27FC236}">
                  <a16:creationId xmlns:a16="http://schemas.microsoft.com/office/drawing/2014/main" xmlns="" id="{8C8CFE96-D1E4-6247-AD71-3F56CE75D68E}"/>
                </a:ext>
              </a:extLst>
            </p:cNvPr>
            <p:cNvSpPr txBox="1">
              <a:spLocks/>
            </p:cNvSpPr>
            <p:nvPr/>
          </p:nvSpPr>
          <p:spPr>
            <a:xfrm>
              <a:off x="7629518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3333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88504" y="1729718"/>
            <a:ext cx="7669695" cy="303410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Countering violent extremism through education is not about “catching” violent extremists but about preventing and intervening in the radicalization process.</a:t>
            </a:r>
          </a:p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Educational spaces may create grievances that can drive violent extremism.</a:t>
            </a:r>
          </a:p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There are numerous educational resources that can be incorporated into countering violent extremism programs.</a:t>
            </a:r>
          </a:p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The selection of education initiatives for countering violent extremism should be guided by whether they work to address specific drivers of violent extremism in a particular context.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13F4715B-B0D4-244E-9570-16580F81AAB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1" r="24798"/>
          <a:stretch/>
        </p:blipFill>
        <p:spPr>
          <a:xfrm>
            <a:off x="5410200" y="0"/>
            <a:ext cx="3733800" cy="4043476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775B6148-62CE-574F-B582-8A75D4A2B7B6}"/>
              </a:ext>
            </a:extLst>
          </p:cNvPr>
          <p:cNvCxnSpPr>
            <a:cxnSpLocks/>
          </p:cNvCxnSpPr>
          <p:nvPr/>
        </p:nvCxnSpPr>
        <p:spPr>
          <a:xfrm flipH="1">
            <a:off x="764756" y="1483434"/>
            <a:ext cx="837924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2">
            <a:extLst>
              <a:ext uri="{FF2B5EF4-FFF2-40B4-BE49-F238E27FC236}">
                <a16:creationId xmlns:a16="http://schemas.microsoft.com/office/drawing/2014/main" xmlns="" id="{FE2D6293-CC2F-8A4E-AF9B-71CA94EDF578}"/>
              </a:ext>
            </a:extLst>
          </p:cNvPr>
          <p:cNvSpPr txBox="1">
            <a:spLocks/>
          </p:cNvSpPr>
          <p:nvPr/>
        </p:nvSpPr>
        <p:spPr>
          <a:xfrm>
            <a:off x="788505" y="925495"/>
            <a:ext cx="3714750" cy="46166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300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KEY TAKEWAYS</a:t>
            </a:r>
            <a:endParaRPr lang="en-US" sz="3000" b="0" cap="none" dirty="0">
              <a:solidFill>
                <a:srgbClr val="FCE12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07 </a:t>
            </a:r>
            <a:r>
              <a:rPr lang="en-US" sz="550" b="1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| </a:t>
            </a:r>
            <a:r>
              <a:rPr lang="en-US" sz="55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Education’s Role in Preventing and Countering Violent Extremism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F7C9618B-BE1D-2347-9F0A-7B2D6C99AE66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A27DF2F2-AFC5-6A43-A23C-66E8571C26E2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0" name="Title 2">
              <a:extLst>
                <a:ext uri="{FF2B5EF4-FFF2-40B4-BE49-F238E27FC236}">
                  <a16:creationId xmlns:a16="http://schemas.microsoft.com/office/drawing/2014/main" xmlns="" id="{D6C9C718-E3BF-5F4E-ABE8-CCA48AE8AC1C}"/>
                </a:ext>
              </a:extLst>
            </p:cNvPr>
            <p:cNvSpPr txBox="1">
              <a:spLocks/>
            </p:cNvSpPr>
            <p:nvPr/>
          </p:nvSpPr>
          <p:spPr>
            <a:xfrm>
              <a:off x="7629518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56437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39"/>
          <a:stretch/>
        </p:blipFill>
        <p:spPr>
          <a:xfrm>
            <a:off x="-1" y="-1"/>
            <a:ext cx="9141151" cy="5132439"/>
          </a:xfrm>
          <a:prstGeom prst="rect">
            <a:avLst/>
          </a:prstGeom>
        </p:spPr>
      </p:pic>
      <p:sp>
        <p:nvSpPr>
          <p:cNvPr id="4" name="Title 2"/>
          <p:cNvSpPr txBox="1">
            <a:spLocks/>
          </p:cNvSpPr>
          <p:nvPr/>
        </p:nvSpPr>
        <p:spPr>
          <a:xfrm>
            <a:off x="835819" y="1657350"/>
            <a:ext cx="7472362" cy="24622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en" sz="1600" cap="none" spc="5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DO YOU AGREE WITH THE</a:t>
            </a:r>
            <a:r>
              <a:rPr lang="en-US" sz="1600" cap="none" spc="5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" sz="1600" cap="none" spc="5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FOLLOWING</a:t>
            </a:r>
            <a:r>
              <a:rPr lang="en-US" sz="1600" cap="none" spc="5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" sz="1600" cap="none" spc="5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STATEMENT?</a:t>
            </a: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1062038" y="2437900"/>
            <a:ext cx="7019925" cy="117724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en" sz="2550" b="0" cap="none">
                <a:latin typeface="Arial" charset="0"/>
                <a:ea typeface="Arial" charset="0"/>
                <a:cs typeface="Arial" charset="0"/>
              </a:rPr>
              <a:t>Education cannot prevent an individual from committing a violent act in the name of a violent extremist ideology.</a:t>
            </a:r>
            <a:endParaRPr lang="en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308DE42D-81AA-2140-BFF8-912BD3EC48B4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7483AE2E-A9A3-BE4D-9893-C7F4C9855561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Title 2">
              <a:extLst>
                <a:ext uri="{FF2B5EF4-FFF2-40B4-BE49-F238E27FC236}">
                  <a16:creationId xmlns:a16="http://schemas.microsoft.com/office/drawing/2014/main" xmlns="" id="{1A461E83-7BE0-3A40-BDDE-FED1FA999DF0}"/>
                </a:ext>
              </a:extLst>
            </p:cNvPr>
            <p:cNvSpPr txBox="1">
              <a:spLocks/>
            </p:cNvSpPr>
            <p:nvPr/>
          </p:nvSpPr>
          <p:spPr>
            <a:xfrm>
              <a:off x="7629518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02</a:t>
              </a:r>
            </a:p>
          </p:txBody>
        </p:sp>
      </p:grp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7B58574B-2ADA-E540-918F-468E4495AA11}"/>
              </a:ext>
            </a:extLst>
          </p:cNvPr>
          <p:cNvCxnSpPr/>
          <p:nvPr/>
        </p:nvCxnSpPr>
        <p:spPr>
          <a:xfrm flipH="1">
            <a:off x="2955632" y="2061500"/>
            <a:ext cx="3232736" cy="0"/>
          </a:xfrm>
          <a:prstGeom prst="line">
            <a:avLst/>
          </a:prstGeom>
          <a:ln w="3492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C05B6DBD-C93E-5944-9369-8C8D0D4A5F54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AAB62BBB-7A15-B740-BE5D-EF952A970CC4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07 | </a:t>
            </a:r>
            <a:r>
              <a:rPr lang="en-US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Education’s Role in Preventing and Countering Violent Extremism</a:t>
            </a:r>
          </a:p>
        </p:txBody>
      </p:sp>
    </p:spTree>
    <p:extLst>
      <p:ext uri="{BB962C8B-B14F-4D97-AF65-F5344CB8AC3E}">
        <p14:creationId xmlns:p14="http://schemas.microsoft.com/office/powerpoint/2010/main" val="1846162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62000" y="819150"/>
            <a:ext cx="6493565" cy="73866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What is the role of education in building resilience to violent extremism?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695739" y="1733550"/>
            <a:ext cx="8448261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/>
          <p:cNvSpPr txBox="1">
            <a:spLocks/>
          </p:cNvSpPr>
          <p:nvPr/>
        </p:nvSpPr>
        <p:spPr>
          <a:xfrm>
            <a:off x="760619" y="1981527"/>
            <a:ext cx="7622761" cy="272382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create the conditions that make it difficult for violent extremist ideologies and acts to spread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education policies can ensure that places of learning do not become a breeding ground for violent extremism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ensure that educational contents and teaching/learning approaches develop learners’ resilience to violent extremism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create the conditions that build the </a:t>
            </a:r>
            <a:r>
              <a:rPr lang="en" sz="1800" b="0" cap="none" dirty="0" err="1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defen</a:t>
            </a:r>
            <a: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s</a:t>
            </a:r>
            <a:r>
              <a:rPr lang="en" sz="1800" b="0" cap="none" dirty="0" err="1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es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, within learners, against violent extremism and strengthen their commitment to non-violence and peace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07 </a:t>
            </a:r>
            <a:r>
              <a:rPr lang="en-US" sz="550" b="1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| </a:t>
            </a:r>
            <a:r>
              <a:rPr lang="en-US" sz="55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Education’s Role in Preventing and Countering Violent Extremism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C0CB05AE-FA54-E64D-8A5C-963D53BFEB9F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A132803A-883A-E542-9DA4-9452620A62BC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2" name="Title 2">
              <a:extLst>
                <a:ext uri="{FF2B5EF4-FFF2-40B4-BE49-F238E27FC236}">
                  <a16:creationId xmlns:a16="http://schemas.microsoft.com/office/drawing/2014/main" xmlns="" id="{278DF0EB-555C-8E43-8AEE-6196B55DDB10}"/>
                </a:ext>
              </a:extLst>
            </p:cNvPr>
            <p:cNvSpPr txBox="1">
              <a:spLocks/>
            </p:cNvSpPr>
            <p:nvPr/>
          </p:nvSpPr>
          <p:spPr>
            <a:xfrm>
              <a:off x="7629518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76924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1290638" y="1983128"/>
            <a:ext cx="6562725" cy="117724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en" sz="2550" b="0" cap="none" dirty="0">
                <a:latin typeface="Arial" charset="0"/>
                <a:ea typeface="Arial" charset="0"/>
                <a:cs typeface="Arial" charset="0"/>
              </a:rPr>
              <a:t>What skills and knowledge do we need to teach learners to be resilient to the appeal of violent extremism?</a:t>
            </a:r>
            <a:endParaRPr lang="en-US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E4317B43-0760-DF4E-9DC7-2F75F65BB2BE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A4B2E0A6-ED80-E543-9EE9-08E28F90C8EA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EE59F469-815C-8B48-807B-237E995EB8F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07 </a:t>
            </a:r>
            <a:r>
              <a:rPr lang="en-US" sz="550" b="1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| </a:t>
            </a:r>
            <a:r>
              <a:rPr lang="en-US" sz="55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Education’s Role in Preventing and Countering Violent Extremism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09495210-9D0E-AC4E-B096-F6DC5E0DE0C9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E8FE50FB-71DE-8A40-A9E2-3BB8CB71E4B5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9" name="Title 2">
              <a:extLst>
                <a:ext uri="{FF2B5EF4-FFF2-40B4-BE49-F238E27FC236}">
                  <a16:creationId xmlns:a16="http://schemas.microsoft.com/office/drawing/2014/main" xmlns="" id="{FF8BB310-B28C-E745-80E6-0720D7F0C570}"/>
                </a:ext>
              </a:extLst>
            </p:cNvPr>
            <p:cNvSpPr txBox="1">
              <a:spLocks/>
            </p:cNvSpPr>
            <p:nvPr/>
          </p:nvSpPr>
          <p:spPr>
            <a:xfrm>
              <a:off x="7629518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0714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2"/>
          <p:cNvSpPr txBox="1">
            <a:spLocks/>
          </p:cNvSpPr>
          <p:nvPr/>
        </p:nvSpPr>
        <p:spPr>
          <a:xfrm>
            <a:off x="801757" y="2066578"/>
            <a:ext cx="4227443" cy="233397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Information and communication </a:t>
            </a:r>
            <a: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technology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Dealing with trauma and criticism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Intercultural and interreligious </a:t>
            </a:r>
            <a: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awareness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Digital and critical literacy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Critical thinking skills</a:t>
            </a:r>
          </a:p>
          <a:p>
            <a:pPr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</a:pPr>
            <a:endParaRPr lang="en" sz="18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itle 2"/>
          <p:cNvSpPr txBox="1">
            <a:spLocks/>
          </p:cNvSpPr>
          <p:nvPr/>
        </p:nvSpPr>
        <p:spPr>
          <a:xfrm>
            <a:off x="801756" y="1209933"/>
            <a:ext cx="6818244" cy="36933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Educational objectives to promote resilience</a:t>
            </a:r>
          </a:p>
        </p:txBody>
      </p:sp>
      <p:cxnSp>
        <p:nvCxnSpPr>
          <p:cNvPr id="15" name="Straight Connector 14"/>
          <p:cNvCxnSpPr/>
          <p:nvPr/>
        </p:nvCxnSpPr>
        <p:spPr>
          <a:xfrm flipH="1">
            <a:off x="738810" y="1729984"/>
            <a:ext cx="840519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2"/>
          <p:cNvSpPr txBox="1">
            <a:spLocks/>
          </p:cNvSpPr>
          <p:nvPr/>
        </p:nvSpPr>
        <p:spPr>
          <a:xfrm>
            <a:off x="4989394" y="2066578"/>
            <a:ext cx="4227443" cy="1846659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Communication skills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Vocational skills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Problem-solving skills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Social inclusion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Debate skills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Other skills</a:t>
            </a: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07 </a:t>
            </a:r>
            <a:r>
              <a:rPr lang="en-US" sz="550" b="1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| </a:t>
            </a:r>
            <a:r>
              <a:rPr lang="en-US" sz="55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Education’s Role in Preventing and Countering Violent Extremism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D48934B1-04FF-B143-B64C-328F4B493D86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5859C54A-065C-F74E-84DF-0076298D2DAE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0" name="Title 2">
              <a:extLst>
                <a:ext uri="{FF2B5EF4-FFF2-40B4-BE49-F238E27FC236}">
                  <a16:creationId xmlns:a16="http://schemas.microsoft.com/office/drawing/2014/main" xmlns="" id="{BDC4E775-83F7-BD45-BB2C-21302C3B23CB}"/>
                </a:ext>
              </a:extLst>
            </p:cNvPr>
            <p:cNvSpPr txBox="1">
              <a:spLocks/>
            </p:cNvSpPr>
            <p:nvPr/>
          </p:nvSpPr>
          <p:spPr>
            <a:xfrm>
              <a:off x="7629518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70403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>
            <a:off x="0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237357" y="505706"/>
            <a:ext cx="8747251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VIDEO 14 | Global Citizenship Education to prevent violent extremism</a:t>
            </a: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xmlns="" id="{AADC70F3-14F9-2241-A835-9628CAE1850B}"/>
              </a:ext>
            </a:extLst>
          </p:cNvPr>
          <p:cNvSpPr txBox="1">
            <a:spLocks/>
          </p:cNvSpPr>
          <p:nvPr/>
        </p:nvSpPr>
        <p:spPr>
          <a:xfrm>
            <a:off x="325344" y="1151657"/>
            <a:ext cx="4264025" cy="301621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By: 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3"/>
              </a:rPr>
              <a:t>UNESCO</a:t>
            </a:r>
            <a:endParaRPr lang="en-US" sz="1300" b="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Original Link:</a:t>
            </a:r>
            <a:b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https://</a:t>
            </a:r>
            <a:r>
              <a:rPr lang="en-US" sz="1300" cap="none" dirty="0" err="1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youtu.be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/nhwVKKPDm4A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Downloadable Link:</a:t>
            </a:r>
            <a:b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The video can be downloaded </a:t>
            </a: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5"/>
              </a:rPr>
              <a:t>here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Arabic Subtitles:</a:t>
            </a:r>
          </a:p>
          <a:p>
            <a:pPr>
              <a:spcAft>
                <a:spcPts val="800"/>
              </a:spcAft>
            </a:pP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6"/>
              </a:rPr>
              <a:t>Advanced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(recommended for use with downloaded versions)</a:t>
            </a:r>
          </a:p>
          <a:p>
            <a:pPr>
              <a:spcAft>
                <a:spcPts val="800"/>
              </a:spcAft>
            </a:pP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7"/>
              </a:rPr>
              <a:t>Basic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(recommended for use with YouTube)</a:t>
            </a:r>
          </a:p>
          <a:p>
            <a:pPr>
              <a:spcAft>
                <a:spcPts val="800"/>
              </a:spcAft>
            </a:pP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Instructions on using these subtitles are </a:t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available </a:t>
            </a: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8"/>
              </a:rPr>
              <a:t>here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07 </a:t>
            </a:r>
            <a:r>
              <a:rPr lang="en-US" sz="550" b="1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| </a:t>
            </a:r>
            <a:r>
              <a:rPr lang="en-US" sz="55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Education’s Role in Preventing and Countering Violent Extremism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D77E2B63-D5E2-3542-8787-C4037D353595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B6E2B777-E9DE-E14F-A0E6-2333F1D31042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Title 2">
              <a:extLst>
                <a:ext uri="{FF2B5EF4-FFF2-40B4-BE49-F238E27FC236}">
                  <a16:creationId xmlns:a16="http://schemas.microsoft.com/office/drawing/2014/main" xmlns="" id="{B3D8CB8C-C927-2942-911E-D33FDABDE1F5}"/>
                </a:ext>
              </a:extLst>
            </p:cNvPr>
            <p:cNvSpPr txBox="1">
              <a:spLocks/>
            </p:cNvSpPr>
            <p:nvPr/>
          </p:nvSpPr>
          <p:spPr>
            <a:xfrm>
              <a:off x="7629518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06</a:t>
              </a:r>
            </a:p>
          </p:txBody>
        </p:sp>
      </p:grpSp>
      <p:pic>
        <p:nvPicPr>
          <p:cNvPr id="19" name="Google Shape;731;p111">
            <a:hlinkClick r:id="rId4"/>
            <a:extLst>
              <a:ext uri="{FF2B5EF4-FFF2-40B4-BE49-F238E27FC236}">
                <a16:creationId xmlns:a16="http://schemas.microsoft.com/office/drawing/2014/main" xmlns="" id="{F4BF2296-CE64-0A41-920A-97D76689AD39}"/>
              </a:ext>
            </a:extLst>
          </p:cNvPr>
          <p:cNvPicPr preferRelativeResize="0"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076" y="1216989"/>
            <a:ext cx="4602121" cy="3068080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</p:spTree>
    <p:extLst>
      <p:ext uri="{BB962C8B-B14F-4D97-AF65-F5344CB8AC3E}">
        <p14:creationId xmlns:p14="http://schemas.microsoft.com/office/powerpoint/2010/main" val="3201421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>
            <a:off x="0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237357" y="505706"/>
            <a:ext cx="8747251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VIDEO 15 | Learning to live together in peace through Global Citizenship Education</a:t>
            </a:r>
          </a:p>
          <a:p>
            <a:endParaRPr lang="en-US" sz="16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xmlns="" id="{AADC70F3-14F9-2241-A835-9628CAE1850B}"/>
              </a:ext>
            </a:extLst>
          </p:cNvPr>
          <p:cNvSpPr txBox="1">
            <a:spLocks/>
          </p:cNvSpPr>
          <p:nvPr/>
        </p:nvSpPr>
        <p:spPr>
          <a:xfrm>
            <a:off x="325344" y="1151657"/>
            <a:ext cx="4264025" cy="301621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By: 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3"/>
              </a:rPr>
              <a:t>UNESCO</a:t>
            </a:r>
            <a:endParaRPr lang="en-US" sz="1300" b="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Original Link:</a:t>
            </a:r>
            <a:b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https://</a:t>
            </a:r>
            <a:r>
              <a:rPr lang="en-US" sz="1300" cap="none" dirty="0" err="1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youtu.be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/KuKzq9EDt-0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Downloadable Link:</a:t>
            </a:r>
            <a:b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The video can be downloaded </a:t>
            </a: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5"/>
              </a:rPr>
              <a:t>here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Arabic Subtitles:</a:t>
            </a:r>
          </a:p>
          <a:p>
            <a:pPr>
              <a:spcAft>
                <a:spcPts val="800"/>
              </a:spcAft>
            </a:pP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6"/>
              </a:rPr>
              <a:t>Advanced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(recommended for use with downloaded versions)</a:t>
            </a:r>
          </a:p>
          <a:p>
            <a:pPr>
              <a:spcAft>
                <a:spcPts val="800"/>
              </a:spcAft>
            </a:pP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7"/>
              </a:rPr>
              <a:t>Basic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(recommended for use with YouTube)</a:t>
            </a:r>
          </a:p>
          <a:p>
            <a:pPr>
              <a:spcAft>
                <a:spcPts val="800"/>
              </a:spcAft>
            </a:pP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Instructions on using these subtitles are </a:t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available </a:t>
            </a: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8"/>
              </a:rPr>
              <a:t>here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07 </a:t>
            </a:r>
            <a:r>
              <a:rPr lang="en-US" sz="550" b="1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| </a:t>
            </a:r>
            <a:r>
              <a:rPr lang="en-US" sz="55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Education’s Role in Preventing and Countering Violent Extremism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A6012926-67CF-F449-A9F4-2238E3FDC5F6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DFE9E81E-12FA-9E46-9E83-C74155C20391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Title 2">
              <a:extLst>
                <a:ext uri="{FF2B5EF4-FFF2-40B4-BE49-F238E27FC236}">
                  <a16:creationId xmlns:a16="http://schemas.microsoft.com/office/drawing/2014/main" xmlns="" id="{8AF8C3C7-404B-9946-8BD9-BB2EDBED7590}"/>
                </a:ext>
              </a:extLst>
            </p:cNvPr>
            <p:cNvSpPr txBox="1">
              <a:spLocks/>
            </p:cNvSpPr>
            <p:nvPr/>
          </p:nvSpPr>
          <p:spPr>
            <a:xfrm>
              <a:off x="7629518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07</a:t>
              </a:r>
            </a:p>
          </p:txBody>
        </p:sp>
      </p:grpSp>
      <p:pic>
        <p:nvPicPr>
          <p:cNvPr id="19" name="Google Shape;738;p112">
            <a:hlinkClick r:id="rId4"/>
            <a:extLst>
              <a:ext uri="{FF2B5EF4-FFF2-40B4-BE49-F238E27FC236}">
                <a16:creationId xmlns:a16="http://schemas.microsoft.com/office/drawing/2014/main" xmlns="" id="{34E6C4ED-EF9F-CF41-B89A-60A2BD0BFA74}"/>
              </a:ext>
            </a:extLst>
          </p:cNvPr>
          <p:cNvPicPr preferRelativeResize="0"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439" y="1214424"/>
            <a:ext cx="4602757" cy="3068504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</p:spTree>
    <p:extLst>
      <p:ext uri="{BB962C8B-B14F-4D97-AF65-F5344CB8AC3E}">
        <p14:creationId xmlns:p14="http://schemas.microsoft.com/office/powerpoint/2010/main" val="89261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62000" y="970329"/>
            <a:ext cx="8077200" cy="73866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Other examples of preventing and countering violent extremism through education programs: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Title 2"/>
          <p:cNvSpPr txBox="1">
            <a:spLocks/>
          </p:cNvSpPr>
          <p:nvPr/>
        </p:nvSpPr>
        <p:spPr>
          <a:xfrm>
            <a:off x="762000" y="2084568"/>
            <a:ext cx="8173564" cy="267765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Active Citizens 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(British Council)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Media and Information Literacy 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(UNESCO)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Peace Education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Preventing and Countering Violent Extremism through Education curriculum 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(</a:t>
            </a:r>
            <a:r>
              <a:rPr lang="en" sz="1800" b="0" cap="none" dirty="0" err="1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Hedayah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and UNESCO)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World Heritage in Young Hands 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(UNESCO)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Beyond Bali Education Package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(Bali Peace Park Association)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1001 Nights 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(Big Bad Boo)</a:t>
            </a:r>
          </a:p>
        </p:txBody>
      </p:sp>
      <p:cxnSp>
        <p:nvCxnSpPr>
          <p:cNvPr id="19" name="Straight Connector 18"/>
          <p:cNvCxnSpPr>
            <a:cxnSpLocks/>
          </p:cNvCxnSpPr>
          <p:nvPr/>
        </p:nvCxnSpPr>
        <p:spPr>
          <a:xfrm flipH="1">
            <a:off x="762000" y="1860871"/>
            <a:ext cx="8388626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07 </a:t>
            </a:r>
            <a:r>
              <a:rPr lang="en-US" sz="550" b="1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| </a:t>
            </a:r>
            <a:r>
              <a:rPr lang="en-US" sz="55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Education’s Role in Preventing and Countering Violent Extremism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315F9F3-6CD2-4C41-8E59-2B26269182F5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A90AD55F-CE43-9D46-8374-E076B74BFC94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2" name="Title 2">
              <a:extLst>
                <a:ext uri="{FF2B5EF4-FFF2-40B4-BE49-F238E27FC236}">
                  <a16:creationId xmlns:a16="http://schemas.microsoft.com/office/drawing/2014/main" xmlns="" id="{52ED6F4B-9585-CA42-866F-FC4D90B041F9}"/>
                </a:ext>
              </a:extLst>
            </p:cNvPr>
            <p:cNvSpPr txBox="1">
              <a:spLocks/>
            </p:cNvSpPr>
            <p:nvPr/>
          </p:nvSpPr>
          <p:spPr>
            <a:xfrm>
              <a:off x="7629518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48051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2"/>
          <p:cNvSpPr txBox="1">
            <a:spLocks/>
          </p:cNvSpPr>
          <p:nvPr/>
        </p:nvSpPr>
        <p:spPr>
          <a:xfrm>
            <a:off x="762001" y="2194929"/>
            <a:ext cx="3770243" cy="144911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</a:pPr>
            <a: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FORMAL EDUCATIONAL SPACES: 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Schools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Universities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Other educational institutions that offer degrees or certificates</a:t>
            </a:r>
          </a:p>
        </p:txBody>
      </p:sp>
      <p:sp>
        <p:nvSpPr>
          <p:cNvPr id="11" name="Title 2"/>
          <p:cNvSpPr txBox="1">
            <a:spLocks/>
          </p:cNvSpPr>
          <p:nvPr/>
        </p:nvSpPr>
        <p:spPr>
          <a:xfrm>
            <a:off x="771938" y="1021967"/>
            <a:ext cx="6818244" cy="73866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What are examples of formal and informal educational spaces?</a:t>
            </a:r>
          </a:p>
        </p:txBody>
      </p:sp>
      <p:cxnSp>
        <p:nvCxnSpPr>
          <p:cNvPr id="15" name="Straight Connector 14"/>
          <p:cNvCxnSpPr/>
          <p:nvPr/>
        </p:nvCxnSpPr>
        <p:spPr>
          <a:xfrm flipH="1">
            <a:off x="738810" y="1911350"/>
            <a:ext cx="840519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2"/>
          <p:cNvSpPr txBox="1">
            <a:spLocks/>
          </p:cNvSpPr>
          <p:nvPr/>
        </p:nvSpPr>
        <p:spPr>
          <a:xfrm>
            <a:off x="5068957" y="2194929"/>
            <a:ext cx="3770243" cy="209031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</a:pPr>
            <a: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INFORMAL EDUCATIONAL SPACES: 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Clubs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Extracurricular activities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Special workshops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Community-based approaches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And more!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07 </a:t>
            </a:r>
            <a:r>
              <a:rPr lang="en-US" sz="550" b="1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| </a:t>
            </a:r>
            <a:r>
              <a:rPr lang="en-US" sz="55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Education’s Role in Preventing and Countering Violent Extremism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96BBDC80-B879-D14C-AAE1-3D7B6F486110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551D29CD-0147-4C47-94F8-23E2304DEE4F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0" name="Title 2">
              <a:extLst>
                <a:ext uri="{FF2B5EF4-FFF2-40B4-BE49-F238E27FC236}">
                  <a16:creationId xmlns:a16="http://schemas.microsoft.com/office/drawing/2014/main" xmlns="" id="{2EE03EA6-8B8D-D64C-8B70-12E55BC8D536}"/>
                </a:ext>
              </a:extLst>
            </p:cNvPr>
            <p:cNvSpPr txBox="1">
              <a:spLocks/>
            </p:cNvSpPr>
            <p:nvPr/>
          </p:nvSpPr>
          <p:spPr>
            <a:xfrm>
              <a:off x="7629518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09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001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429_SFCG_Powerpoint">
  <a:themeElements>
    <a:clrScheme name="Custom 8">
      <a:dk1>
        <a:srgbClr val="2C2C2D"/>
      </a:dk1>
      <a:lt1>
        <a:srgbClr val="FFFFFF"/>
      </a:lt1>
      <a:dk2>
        <a:srgbClr val="193875"/>
      </a:dk2>
      <a:lt2>
        <a:srgbClr val="EEECE1"/>
      </a:lt2>
      <a:accent1>
        <a:srgbClr val="008FBE"/>
      </a:accent1>
      <a:accent2>
        <a:srgbClr val="0069A6"/>
      </a:accent2>
      <a:accent3>
        <a:srgbClr val="FFE01E"/>
      </a:accent3>
      <a:accent4>
        <a:srgbClr val="58595B"/>
      </a:accent4>
      <a:accent5>
        <a:srgbClr val="133743"/>
      </a:accent5>
      <a:accent6>
        <a:srgbClr val="0AD092"/>
      </a:accent6>
      <a:hlink>
        <a:srgbClr val="00465C"/>
      </a:hlink>
      <a:folHlink>
        <a:srgbClr val="00465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noAutofit/>
      </a:bodyPr>
      <a:lstStyle>
        <a:defPPr>
          <a:defRPr sz="9000" dirty="0" smtClean="0">
            <a:solidFill>
              <a:srgbClr val="0095C3"/>
            </a:solidFill>
            <a:latin typeface="Arial Black" panose="020B0A04020102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5650</TotalTime>
  <Words>672</Words>
  <Application>Microsoft Office PowerPoint</Application>
  <PresentationFormat>On-screen Show (16:9)</PresentationFormat>
  <Paragraphs>116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0429_SFCG_Powerpoint</vt:lpstr>
      <vt:lpstr>MODULE 07 Education’s Role in Preventing and Countering Violent Extremism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Search for Common Ground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2014-05-01T14:47:26Z</dcterms:created>
  <dcterms:modified xsi:type="dcterms:W3CDTF">2019-03-19T13:44:26Z</dcterms:modified>
</cp:coreProperties>
</file>