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319" r:id="rId2"/>
    <p:sldId id="320" r:id="rId3"/>
    <p:sldId id="440" r:id="rId4"/>
    <p:sldId id="321" r:id="rId5"/>
    <p:sldId id="322" r:id="rId6"/>
    <p:sldId id="323" r:id="rId7"/>
    <p:sldId id="324" r:id="rId8"/>
    <p:sldId id="326" r:id="rId9"/>
    <p:sldId id="327" r:id="rId10"/>
    <p:sldId id="450" r:id="rId11"/>
    <p:sldId id="329" r:id="rId12"/>
    <p:sldId id="451" r:id="rId13"/>
    <p:sldId id="452" r:id="rId14"/>
    <p:sldId id="332" r:id="rId15"/>
    <p:sldId id="333" r:id="rId16"/>
    <p:sldId id="334" r:id="rId17"/>
    <p:sldId id="335" r:id="rId18"/>
    <p:sldId id="441" r:id="rId19"/>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5" pos="1912" userDrawn="1">
          <p15:clr>
            <a:srgbClr val="A4A3A4"/>
          </p15:clr>
        </p15:guide>
        <p15:guide id="7" pos="5568" userDrawn="1">
          <p15:clr>
            <a:srgbClr val="A4A3A4"/>
          </p15:clr>
        </p15:guide>
        <p15:guide id="8" pos="3792" userDrawn="1">
          <p15:clr>
            <a:srgbClr val="A4A3A4"/>
          </p15:clr>
        </p15:guide>
        <p15:guide id="9" orient="horz" pos="1092" userDrawn="1">
          <p15:clr>
            <a:srgbClr val="A4A3A4"/>
          </p15:clr>
        </p15:guide>
        <p15:guide id="10" orient="horz" pos="2162" userDrawn="1">
          <p15:clr>
            <a:srgbClr val="A4A3A4"/>
          </p15:clr>
        </p15:guide>
        <p15:guide id="11" pos="2880" userDrawn="1">
          <p15:clr>
            <a:srgbClr val="A4A3A4"/>
          </p15:clr>
        </p15:guide>
        <p15:guide id="12" orient="horz" pos="132" userDrawn="1">
          <p15:clr>
            <a:srgbClr val="A4A3A4"/>
          </p15:clr>
        </p15:guide>
        <p15:guide id="13" orient="horz" pos="3127" userDrawn="1">
          <p15:clr>
            <a:srgbClr val="A4A3A4"/>
          </p15:clr>
        </p15:guide>
        <p15:guide id="14" orient="horz" pos="2970" userDrawn="1">
          <p15:clr>
            <a:srgbClr val="A4A3A4"/>
          </p15:clr>
        </p15:guide>
        <p15:guide id="15" orient="horz" pos="372" userDrawn="1">
          <p15:clr>
            <a:srgbClr val="A4A3A4"/>
          </p15:clr>
        </p15:guide>
        <p15:guide id="16" pos="480" userDrawn="1">
          <p15:clr>
            <a:srgbClr val="A4A3A4"/>
          </p15:clr>
        </p15:guide>
        <p15:guide id="17" pos="5289" userDrawn="1">
          <p15:clr>
            <a:srgbClr val="A4A3A4"/>
          </p15:clr>
        </p15:guide>
        <p15:guide id="18" userDrawn="1">
          <p15:clr>
            <a:srgbClr val="A4A3A4"/>
          </p15:clr>
        </p15:guide>
        <p15:guide id="19" pos="5760" userDrawn="1">
          <p15:clr>
            <a:srgbClr val="A4A3A4"/>
          </p15:clr>
        </p15:guide>
        <p15:guide id="20" pos="194" userDrawn="1">
          <p15:clr>
            <a:srgbClr val="A4A3A4"/>
          </p15:clr>
        </p15:guide>
        <p15:guide id="21" pos="2160" userDrawn="1">
          <p15:clr>
            <a:srgbClr val="A4A3A4"/>
          </p15:clr>
        </p15:guide>
        <p15:guide id="22" orient="horz" userDrawn="1">
          <p15:clr>
            <a:srgbClr val="A4A3A4"/>
          </p15:clr>
        </p15:guide>
        <p15:guide id="23" orient="horz" pos="3238" userDrawn="1">
          <p15:clr>
            <a:srgbClr val="A4A3A4"/>
          </p15:clr>
        </p15:guide>
        <p15:guide id="24" orient="horz" pos="723" userDrawn="1">
          <p15:clr>
            <a:srgbClr val="A4A3A4"/>
          </p15:clr>
        </p15:guide>
        <p15:guide id="25" pos="2682" userDrawn="1">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imberly Brody Hart" initials="KBH"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2B1"/>
    <a:srgbClr val="00475D"/>
    <a:srgbClr val="133743"/>
    <a:srgbClr val="0095C3"/>
    <a:srgbClr val="000000"/>
    <a:srgbClr val="3DABCE"/>
    <a:srgbClr val="0AD092"/>
    <a:srgbClr val="FCE122"/>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3" autoAdjust="0"/>
    <p:restoredTop sz="87083"/>
  </p:normalViewPr>
  <p:slideViewPr>
    <p:cSldViewPr snapToGrid="0">
      <p:cViewPr>
        <p:scale>
          <a:sx n="130" d="100"/>
          <a:sy n="130" d="100"/>
        </p:scale>
        <p:origin x="-102" y="-72"/>
      </p:cViewPr>
      <p:guideLst>
        <p:guide orient="horz" pos="1092"/>
        <p:guide orient="horz" pos="2162"/>
        <p:guide orient="horz" pos="132"/>
        <p:guide orient="horz" pos="3127"/>
        <p:guide orient="horz" pos="2970"/>
        <p:guide orient="horz" pos="372"/>
        <p:guide orient="horz"/>
        <p:guide orient="horz" pos="3238"/>
        <p:guide orient="horz" pos="723"/>
        <p:guide pos="1912"/>
        <p:guide pos="5568"/>
        <p:guide pos="3792"/>
        <p:guide pos="2880"/>
        <p:guide pos="480"/>
        <p:guide pos="5289"/>
        <p:guide/>
        <p:guide pos="5760"/>
        <p:guide pos="194"/>
        <p:guide pos="2160"/>
        <p:guide pos="2682"/>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90" d="100"/>
          <a:sy n="90" d="100"/>
        </p:scale>
        <p:origin x="3496"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365DB4-0533-4FC3-8E0C-E00573BD4EE9}" type="datetimeFigureOut">
              <a:rPr lang="en-US" smtClean="0"/>
              <a:pPr/>
              <a:t>4/2/2019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F075DC-FC17-422D-900C-07167E9FCD44}" type="slidenum">
              <a:rPr lang="en-US" smtClean="0"/>
              <a:pPr/>
              <a:t>‹#›</a:t>
            </a:fld>
            <a:endParaRPr lang="en-US"/>
          </a:p>
        </p:txBody>
      </p:sp>
    </p:spTree>
    <p:extLst>
      <p:ext uri="{BB962C8B-B14F-4D97-AF65-F5344CB8AC3E}">
        <p14:creationId xmlns:p14="http://schemas.microsoft.com/office/powerpoint/2010/main" val="404858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F075DC-FC17-422D-900C-07167E9FCD44}" type="slidenum">
              <a:rPr lang="en-US" smtClean="0"/>
              <a:pPr/>
              <a:t>2</a:t>
            </a:fld>
            <a:endParaRPr lang="en-US"/>
          </a:p>
        </p:txBody>
      </p:sp>
    </p:spTree>
    <p:extLst>
      <p:ext uri="{BB962C8B-B14F-4D97-AF65-F5344CB8AC3E}">
        <p14:creationId xmlns:p14="http://schemas.microsoft.com/office/powerpoint/2010/main" val="2110122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F075DC-FC17-422D-900C-07167E9FCD44}" type="slidenum">
              <a:rPr lang="en-US" smtClean="0"/>
              <a:pPr/>
              <a:t>3</a:t>
            </a:fld>
            <a:endParaRPr lang="en-US"/>
          </a:p>
        </p:txBody>
      </p:sp>
    </p:spTree>
    <p:extLst>
      <p:ext uri="{BB962C8B-B14F-4D97-AF65-F5344CB8AC3E}">
        <p14:creationId xmlns:p14="http://schemas.microsoft.com/office/powerpoint/2010/main" val="2268604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F075DC-FC17-422D-900C-07167E9FCD44}" type="slidenum">
              <a:rPr lang="en-US" smtClean="0"/>
              <a:pPr/>
              <a:t>4</a:t>
            </a:fld>
            <a:endParaRPr lang="en-US"/>
          </a:p>
        </p:txBody>
      </p:sp>
    </p:spTree>
    <p:extLst>
      <p:ext uri="{BB962C8B-B14F-4D97-AF65-F5344CB8AC3E}">
        <p14:creationId xmlns:p14="http://schemas.microsoft.com/office/powerpoint/2010/main" val="9939676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4F075DC-FC17-422D-900C-07167E9FCD44}" type="slidenum">
              <a:rPr lang="en-US" smtClean="0"/>
              <a:pPr/>
              <a:t>15</a:t>
            </a:fld>
            <a:endParaRPr lang="en-US"/>
          </a:p>
        </p:txBody>
      </p:sp>
    </p:spTree>
    <p:extLst>
      <p:ext uri="{BB962C8B-B14F-4D97-AF65-F5344CB8AC3E}">
        <p14:creationId xmlns:p14="http://schemas.microsoft.com/office/powerpoint/2010/main" val="1060789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4F075DC-FC17-422D-900C-07167E9FCD44}" type="slidenum">
              <a:rPr lang="en-US" smtClean="0"/>
              <a:pPr/>
              <a:t>16</a:t>
            </a:fld>
            <a:endParaRPr lang="en-US"/>
          </a:p>
        </p:txBody>
      </p:sp>
    </p:spTree>
    <p:extLst>
      <p:ext uri="{BB962C8B-B14F-4D97-AF65-F5344CB8AC3E}">
        <p14:creationId xmlns:p14="http://schemas.microsoft.com/office/powerpoint/2010/main" val="749038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1">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01471"/>
            <a:ext cx="7772400" cy="415498"/>
          </a:xfrm>
        </p:spPr>
        <p:txBody>
          <a:bodyPr anchor="b">
            <a:spAutoFit/>
          </a:bodyPr>
          <a:lstStyle>
            <a:lvl1pPr algn="ctr">
              <a:defRPr sz="2700"/>
            </a:lvl1pPr>
          </a:lstStyle>
          <a:p>
            <a:r>
              <a:rPr lang="en-US"/>
              <a:t>Click to edit Master title style</a:t>
            </a:r>
            <a:endParaRPr lang="en-US" dirty="0"/>
          </a:p>
        </p:txBody>
      </p:sp>
      <p:sp>
        <p:nvSpPr>
          <p:cNvPr id="3" name="Subtitle 2"/>
          <p:cNvSpPr>
            <a:spLocks noGrp="1"/>
          </p:cNvSpPr>
          <p:nvPr>
            <p:ph type="subTitle" idx="1"/>
          </p:nvPr>
        </p:nvSpPr>
        <p:spPr>
          <a:xfrm>
            <a:off x="1371600" y="2800350"/>
            <a:ext cx="6400800" cy="1314450"/>
          </a:xfrm>
          <a:prstGeom prst="rect">
            <a:avLst/>
          </a:prstGeom>
        </p:spPr>
        <p:txBody>
          <a:bodyPr>
            <a:normAutofit/>
          </a:bodyPr>
          <a:lstStyle>
            <a:lvl1pPr marL="0" indent="0" algn="ctr">
              <a:buNone/>
              <a:defRPr sz="1350">
                <a:solidFill>
                  <a:schemeClr val="tx1">
                    <a:lumMod val="90000"/>
                    <a:lumOff val="10000"/>
                  </a:schemeClr>
                </a:solidFill>
                <a:latin typeface="+mj-lt"/>
                <a:ea typeface="Open Sans" panose="020B0606030504020204" pitchFamily="34" charset="0"/>
                <a:cs typeface="Open Sans" panose="020B0606030504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dirty="0"/>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Rectangle 7"/>
          <p:cNvSpPr/>
          <p:nvPr userDrawn="1"/>
        </p:nvSpPr>
        <p:spPr>
          <a:xfrm>
            <a:off x="4038600" y="2543175"/>
            <a:ext cx="1066800" cy="57150"/>
          </a:xfrm>
          <a:prstGeom prst="rect">
            <a:avLst/>
          </a:prstGeom>
          <a:solidFill>
            <a:srgbClr val="0072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0072B1"/>
              </a:solidFill>
            </a:endParaRPr>
          </a:p>
        </p:txBody>
      </p:sp>
    </p:spTree>
    <p:extLst>
      <p:ext uri="{BB962C8B-B14F-4D97-AF65-F5344CB8AC3E}">
        <p14:creationId xmlns:p14="http://schemas.microsoft.com/office/powerpoint/2010/main" val="2047490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column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2971800"/>
            <a:ext cx="2592956" cy="685275"/>
          </a:xfrm>
          <a:prstGeom prst="rect">
            <a:avLst/>
          </a:prstGeom>
        </p:spPr>
        <p:txBody>
          <a:bodyPr anchor="t">
            <a:normAutofit/>
          </a:bodyPr>
          <a:lstStyle>
            <a:lvl1pPr marL="0" indent="0">
              <a:buNone/>
              <a:defRPr sz="1350" b="1">
                <a:solidFill>
                  <a:srgbClr val="0072B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3600450"/>
            <a:ext cx="2592956" cy="1257301"/>
          </a:xfrm>
          <a:prstGeom prst="rect">
            <a:avLst/>
          </a:prstGeom>
        </p:spPr>
        <p:txBody>
          <a:bodyPr>
            <a:noAutofit/>
          </a:bodyPr>
          <a:lstStyle>
            <a:lvl1pPr>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276601" y="2971800"/>
            <a:ext cx="2593975" cy="685275"/>
          </a:xfrm>
          <a:prstGeom prst="rect">
            <a:avLst/>
          </a:prstGeom>
        </p:spPr>
        <p:txBody>
          <a:bodyPr anchor="t">
            <a:normAutofit/>
          </a:bodyPr>
          <a:lstStyle>
            <a:lvl1pPr marL="0" indent="0">
              <a:buNone/>
              <a:defRPr sz="1350" b="1">
                <a:solidFill>
                  <a:srgbClr val="0072B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276601" y="3600450"/>
            <a:ext cx="2593975" cy="1257301"/>
          </a:xfrm>
          <a:prstGeom prst="rect">
            <a:avLst/>
          </a:prstGeom>
        </p:spPr>
        <p:txBody>
          <a:bodyPr>
            <a:noAutofit/>
          </a:bodyPr>
          <a:lstStyle>
            <a:lvl1pPr>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457200" y="4767263"/>
            <a:ext cx="2133600" cy="273844"/>
          </a:xfrm>
          <a:prstGeom prst="rect">
            <a:avLst/>
          </a:prstGeom>
        </p:spPr>
        <p:txBody>
          <a:bodyPr/>
          <a:lstStyle/>
          <a:p>
            <a:endParaRPr lang="en-US"/>
          </a:p>
        </p:txBody>
      </p:sp>
      <p:sp>
        <p:nvSpPr>
          <p:cNvPr id="8" name="Footer Placeholder 7"/>
          <p:cNvSpPr>
            <a:spLocks noGrp="1"/>
          </p:cNvSpPr>
          <p:nvPr>
            <p:ph type="ftr" sz="quarter" idx="11"/>
          </p:nvPr>
        </p:nvSpPr>
        <p:spPr>
          <a:xfrm>
            <a:off x="3124200" y="4767263"/>
            <a:ext cx="2895600" cy="273844"/>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12" name="Text Placeholder 11"/>
          <p:cNvSpPr>
            <a:spLocks noGrp="1"/>
          </p:cNvSpPr>
          <p:nvPr>
            <p:ph type="body" sz="quarter" idx="13" hasCustomPrompt="1"/>
          </p:nvPr>
        </p:nvSpPr>
        <p:spPr>
          <a:xfrm>
            <a:off x="457200" y="628650"/>
            <a:ext cx="8229600" cy="285750"/>
          </a:xfrm>
          <a:prstGeom prst="rect">
            <a:avLst/>
          </a:prstGeom>
        </p:spPr>
        <p:txBody>
          <a:bodyPr>
            <a:noAutofit/>
          </a:bodyPr>
          <a:lstStyle>
            <a:lvl1pPr marL="0" marR="0" indent="0" algn="l" defTabSz="685800" rtl="0" eaLnBrk="1" fontAlgn="auto" latinLnBrk="0" hangingPunct="1">
              <a:lnSpc>
                <a:spcPct val="100000"/>
              </a:lnSpc>
              <a:spcBef>
                <a:spcPct val="20000"/>
              </a:spcBef>
              <a:spcAft>
                <a:spcPts val="0"/>
              </a:spcAft>
              <a:buClrTx/>
              <a:buSzTx/>
              <a:buFont typeface="Arial" panose="020B0604020202020204" pitchFamily="34" charset="0"/>
              <a:buNone/>
              <a:tabLst/>
              <a:defRPr sz="1200" b="0" baseline="0">
                <a:latin typeface="+mj-lt"/>
                <a:ea typeface="Open Sans" panose="020B0606030504020204" pitchFamily="34" charset="0"/>
                <a:cs typeface="Arial" panose="020B0604020202020204" pitchFamily="34" charset="0"/>
              </a:defRPr>
            </a:lvl1pPr>
            <a:lvl2pPr>
              <a:defRPr sz="1200"/>
            </a:lvl2pPr>
            <a:lvl3pPr>
              <a:defRPr sz="1200"/>
            </a:lvl3pPr>
            <a:lvl4pPr>
              <a:defRPr sz="1200"/>
            </a:lvl4pPr>
            <a:lvl5pPr>
              <a:defRPr sz="1200"/>
            </a:lvl5pPr>
          </a:lstStyle>
          <a:p>
            <a:pPr lvl="0"/>
            <a:r>
              <a:rPr lang="en-US" dirty="0"/>
              <a:t>Click to add text</a:t>
            </a:r>
          </a:p>
        </p:txBody>
      </p:sp>
      <p:sp>
        <p:nvSpPr>
          <p:cNvPr id="13" name="Text Placeholder 4"/>
          <p:cNvSpPr>
            <a:spLocks noGrp="1"/>
          </p:cNvSpPr>
          <p:nvPr>
            <p:ph type="body" sz="quarter" idx="14"/>
          </p:nvPr>
        </p:nvSpPr>
        <p:spPr>
          <a:xfrm>
            <a:off x="6096001" y="2971800"/>
            <a:ext cx="2593975" cy="685275"/>
          </a:xfrm>
          <a:prstGeom prst="rect">
            <a:avLst/>
          </a:prstGeom>
        </p:spPr>
        <p:txBody>
          <a:bodyPr anchor="t">
            <a:normAutofit/>
          </a:bodyPr>
          <a:lstStyle>
            <a:lvl1pPr marL="0" indent="0">
              <a:buNone/>
              <a:defRPr sz="1350" b="1">
                <a:solidFill>
                  <a:srgbClr val="0072B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4" name="Content Placeholder 5"/>
          <p:cNvSpPr>
            <a:spLocks noGrp="1"/>
          </p:cNvSpPr>
          <p:nvPr>
            <p:ph sz="quarter" idx="15"/>
          </p:nvPr>
        </p:nvSpPr>
        <p:spPr>
          <a:xfrm>
            <a:off x="6096001" y="3600450"/>
            <a:ext cx="2593975" cy="1257300"/>
          </a:xfrm>
          <a:prstGeom prst="rect">
            <a:avLst/>
          </a:prstGeom>
        </p:spPr>
        <p:txBody>
          <a:bodyPr>
            <a:noAutofit/>
          </a:bodyPr>
          <a:lstStyle>
            <a:lvl1pPr>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15"/>
          <p:cNvSpPr>
            <a:spLocks noGrp="1"/>
          </p:cNvSpPr>
          <p:nvPr>
            <p:ph type="pic" sz="quarter" idx="16"/>
          </p:nvPr>
        </p:nvSpPr>
        <p:spPr>
          <a:xfrm>
            <a:off x="457200" y="1371600"/>
            <a:ext cx="2590800" cy="1543050"/>
          </a:xfrm>
          <a:prstGeom prst="rect">
            <a:avLst/>
          </a:prstGeom>
        </p:spPr>
        <p:txBody>
          <a:bodyPr>
            <a:normAutofit/>
          </a:bodyPr>
          <a:lstStyle>
            <a:lvl1pPr>
              <a:defRPr sz="1650">
                <a:latin typeface="+mj-lt"/>
              </a:defRPr>
            </a:lvl1pPr>
          </a:lstStyle>
          <a:p>
            <a:r>
              <a:rPr lang="en-US"/>
              <a:t>Click icon to add picture</a:t>
            </a:r>
            <a:endParaRPr lang="en-US" dirty="0"/>
          </a:p>
        </p:txBody>
      </p:sp>
      <p:sp>
        <p:nvSpPr>
          <p:cNvPr id="18" name="Picture Placeholder 17"/>
          <p:cNvSpPr>
            <a:spLocks noGrp="1"/>
          </p:cNvSpPr>
          <p:nvPr>
            <p:ph type="pic" sz="quarter" idx="17"/>
          </p:nvPr>
        </p:nvSpPr>
        <p:spPr>
          <a:xfrm>
            <a:off x="3276600" y="1371600"/>
            <a:ext cx="2590800" cy="1543050"/>
          </a:xfrm>
          <a:prstGeom prst="rect">
            <a:avLst/>
          </a:prstGeom>
        </p:spPr>
        <p:txBody>
          <a:bodyPr>
            <a:normAutofit/>
          </a:bodyPr>
          <a:lstStyle>
            <a:lvl1pPr>
              <a:defRPr sz="1650">
                <a:latin typeface="+mj-lt"/>
              </a:defRPr>
            </a:lvl1pPr>
          </a:lstStyle>
          <a:p>
            <a:r>
              <a:rPr lang="en-US"/>
              <a:t>Click icon to add picture</a:t>
            </a:r>
            <a:endParaRPr lang="en-US" dirty="0"/>
          </a:p>
        </p:txBody>
      </p:sp>
      <p:sp>
        <p:nvSpPr>
          <p:cNvPr id="20" name="Picture Placeholder 19"/>
          <p:cNvSpPr>
            <a:spLocks noGrp="1"/>
          </p:cNvSpPr>
          <p:nvPr>
            <p:ph type="pic" sz="quarter" idx="18"/>
          </p:nvPr>
        </p:nvSpPr>
        <p:spPr>
          <a:xfrm>
            <a:off x="6096000" y="1371600"/>
            <a:ext cx="2590800" cy="1543050"/>
          </a:xfrm>
          <a:prstGeom prst="rect">
            <a:avLst/>
          </a:prstGeom>
        </p:spPr>
        <p:txBody>
          <a:bodyPr>
            <a:normAutofit/>
          </a:bodyPr>
          <a:lstStyle>
            <a:lvl1pPr>
              <a:defRPr sz="1650">
                <a:latin typeface="+mj-lt"/>
              </a:defRPr>
            </a:lvl1pPr>
          </a:lstStyle>
          <a:p>
            <a:r>
              <a:rPr lang="en-US"/>
              <a:t>Click icon to add picture</a:t>
            </a:r>
            <a:endParaRPr lang="en-US" dirty="0"/>
          </a:p>
        </p:txBody>
      </p:sp>
    </p:spTree>
    <p:extLst>
      <p:ext uri="{BB962C8B-B14F-4D97-AF65-F5344CB8AC3E}">
        <p14:creationId xmlns:p14="http://schemas.microsoft.com/office/powerpoint/2010/main" val="3597499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p>
            <a:r>
              <a:rPr lang="en-US"/>
              <a:t>Click to edit Master title style</a:t>
            </a:r>
          </a:p>
        </p:txBody>
      </p:sp>
      <p:sp>
        <p:nvSpPr>
          <p:cNvPr id="3" name="Date Placeholder 2"/>
          <p:cNvSpPr>
            <a:spLocks noGrp="1"/>
          </p:cNvSpPr>
          <p:nvPr>
            <p:ph type="dt" sz="half" idx="10"/>
          </p:nvPr>
        </p:nvSpPr>
        <p:spPr>
          <a:xfrm>
            <a:off x="457200" y="4767263"/>
            <a:ext cx="2133600" cy="273844"/>
          </a:xfrm>
          <a:prstGeom prst="rect">
            <a:avLst/>
          </a:prstGeom>
        </p:spPr>
        <p:txBody>
          <a:bodyPr/>
          <a:lstStyle/>
          <a:p>
            <a:endParaRPr lang="en-US"/>
          </a:p>
        </p:txBody>
      </p:sp>
      <p:sp>
        <p:nvSpPr>
          <p:cNvPr id="4" name="Footer Placeholder 3"/>
          <p:cNvSpPr>
            <a:spLocks noGrp="1"/>
          </p:cNvSpPr>
          <p:nvPr>
            <p:ph type="ftr" sz="quarter" idx="11"/>
          </p:nvPr>
        </p:nvSpPr>
        <p:spPr>
          <a:xfrm>
            <a:off x="3124200" y="4767263"/>
            <a:ext cx="2895600" cy="273844"/>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2408981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3"/>
            <a:ext cx="2133600" cy="273844"/>
          </a:xfrm>
          <a:prstGeom prst="rect">
            <a:avLst/>
          </a:prstGeom>
        </p:spPr>
        <p:txBody>
          <a:bodyPr/>
          <a:lstStyle/>
          <a:p>
            <a:endParaRPr lang="en-US"/>
          </a:p>
        </p:txBody>
      </p:sp>
      <p:sp>
        <p:nvSpPr>
          <p:cNvPr id="3" name="Footer Placeholder 2"/>
          <p:cNvSpPr>
            <a:spLocks noGrp="1"/>
          </p:cNvSpPr>
          <p:nvPr>
            <p:ph type="ftr" sz="quarter" idx="11"/>
          </p:nvPr>
        </p:nvSpPr>
        <p:spPr>
          <a:xfrm>
            <a:off x="3124200" y="4767263"/>
            <a:ext cx="2895600" cy="273844"/>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8995153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endParaRPr lang="en-US" dirty="0"/>
          </a:p>
        </p:txBody>
      </p:sp>
      <p:sp>
        <p:nvSpPr>
          <p:cNvPr id="3" name="Content Placeholder 2"/>
          <p:cNvSpPr>
            <a:spLocks noGrp="1"/>
          </p:cNvSpPr>
          <p:nvPr>
            <p:ph idx="1"/>
          </p:nvPr>
        </p:nvSpPr>
        <p:spPr>
          <a:xfrm>
            <a:off x="3575050" y="204788"/>
            <a:ext cx="5111750" cy="4389835"/>
          </a:xfrm>
          <a:prstGeom prst="rect">
            <a:avLst/>
          </a:prstGeom>
        </p:spPr>
        <p:txBody>
          <a:bodyPr/>
          <a:lstStyle>
            <a:lvl1pPr>
              <a:defRPr sz="2400">
                <a:latin typeface="+mj-lt"/>
              </a:defRPr>
            </a:lvl1pPr>
            <a:lvl2pPr>
              <a:defRPr sz="2100">
                <a:latin typeface="+mj-lt"/>
              </a:defRPr>
            </a:lvl2pPr>
            <a:lvl3pPr>
              <a:defRPr sz="1800">
                <a:latin typeface="+mj-lt"/>
              </a:defRPr>
            </a:lvl3pPr>
            <a:lvl4pPr>
              <a:defRPr sz="1500">
                <a:latin typeface="+mj-lt"/>
              </a:defRPr>
            </a:lvl4pPr>
            <a:lvl5pPr>
              <a:defRPr sz="1500">
                <a:latin typeface="+mj-lt"/>
              </a:defRPr>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076326"/>
            <a:ext cx="3008313" cy="3518297"/>
          </a:xfrm>
          <a:prstGeom prst="rect">
            <a:avLst/>
          </a:prstGeom>
        </p:spPr>
        <p:txBody>
          <a:bodyPr/>
          <a:lstStyle>
            <a:lvl1pPr marL="0" indent="0">
              <a:buNone/>
              <a:defRPr sz="1050">
                <a:latin typeface="+mj-lt"/>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780826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atin typeface="+mj-lt"/>
              </a:defRPr>
            </a:lvl1pPr>
          </a:lstStyle>
          <a:p>
            <a:r>
              <a:rPr lang="en-US"/>
              <a:t>Click to edit Master title style</a:t>
            </a:r>
            <a:endParaRPr lang="en-US" dirty="0"/>
          </a:p>
        </p:txBody>
      </p:sp>
      <p:sp>
        <p:nvSpPr>
          <p:cNvPr id="3" name="Picture Placeholder 2"/>
          <p:cNvSpPr>
            <a:spLocks noGrp="1"/>
          </p:cNvSpPr>
          <p:nvPr>
            <p:ph type="pic" idx="1"/>
          </p:nvPr>
        </p:nvSpPr>
        <p:spPr>
          <a:xfrm>
            <a:off x="1792288" y="459581"/>
            <a:ext cx="5486400" cy="3086100"/>
          </a:xfrm>
          <a:prstGeom prst="rect">
            <a:avLst/>
          </a:prstGeom>
        </p:spPr>
        <p:txBody>
          <a:bodyPr/>
          <a:lstStyle>
            <a:lvl1pPr marL="0" indent="0">
              <a:buNone/>
              <a:defRPr sz="2400">
                <a:latin typeface="+mj-lt"/>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792288" y="4025503"/>
            <a:ext cx="5486400" cy="603647"/>
          </a:xfrm>
          <a:prstGeom prst="rect">
            <a:avLst/>
          </a:prstGeom>
        </p:spPr>
        <p:txBody>
          <a:bodyPr/>
          <a:lstStyle>
            <a:lvl1pPr marL="0" indent="0">
              <a:buNone/>
              <a:defRPr sz="1050">
                <a:latin typeface="+mj-lt"/>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13944654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200151"/>
            <a:ext cx="8229600" cy="339447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7451364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2955977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2">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Picture Placeholder 8"/>
          <p:cNvSpPr>
            <a:spLocks noGrp="1"/>
          </p:cNvSpPr>
          <p:nvPr>
            <p:ph type="pic" sz="quarter" idx="13"/>
          </p:nvPr>
        </p:nvSpPr>
        <p:spPr>
          <a:xfrm>
            <a:off x="0" y="0"/>
            <a:ext cx="9144000" cy="5143500"/>
          </a:xfrm>
          <a:prstGeom prst="rect">
            <a:avLst/>
          </a:prstGeom>
        </p:spPr>
        <p:txBody>
          <a:bodyPr>
            <a:normAutofit/>
          </a:bodyPr>
          <a:lstStyle>
            <a:lvl1pPr>
              <a:defRPr sz="1650"/>
            </a:lvl1pPr>
          </a:lstStyle>
          <a:p>
            <a:r>
              <a:rPr lang="en-US"/>
              <a:t>Click icon to add picture</a:t>
            </a:r>
            <a:endParaRPr lang="en-US" dirty="0"/>
          </a:p>
        </p:txBody>
      </p:sp>
      <p:sp>
        <p:nvSpPr>
          <p:cNvPr id="2" name="Title 1"/>
          <p:cNvSpPr>
            <a:spLocks noGrp="1"/>
          </p:cNvSpPr>
          <p:nvPr>
            <p:ph type="ctrTitle"/>
          </p:nvPr>
        </p:nvSpPr>
        <p:spPr>
          <a:xfrm>
            <a:off x="685800" y="2001471"/>
            <a:ext cx="7772400" cy="415498"/>
          </a:xfrm>
        </p:spPr>
        <p:txBody>
          <a:bodyPr anchor="b">
            <a:spAutoFit/>
          </a:bodyPr>
          <a:lstStyle>
            <a:lvl1pPr algn="ctr">
              <a:defRPr sz="27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2800350"/>
            <a:ext cx="6400800" cy="1314450"/>
          </a:xfrm>
          <a:prstGeom prst="rect">
            <a:avLst/>
          </a:prstGeom>
        </p:spPr>
        <p:txBody>
          <a:bodyPr>
            <a:normAutofit/>
          </a:bodyPr>
          <a:lstStyle>
            <a:lvl1pPr marL="0" indent="0" algn="ctr">
              <a:buNone/>
              <a:defRPr sz="135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Rectangle 7"/>
          <p:cNvSpPr/>
          <p:nvPr userDrawn="1"/>
        </p:nvSpPr>
        <p:spPr>
          <a:xfrm>
            <a:off x="4038600" y="2543175"/>
            <a:ext cx="1066800" cy="57150"/>
          </a:xfrm>
          <a:prstGeom prst="rect">
            <a:avLst/>
          </a:prstGeom>
          <a:solidFill>
            <a:srgbClr val="FC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0072B1"/>
              </a:solidFill>
            </a:endParaRPr>
          </a:p>
        </p:txBody>
      </p:sp>
    </p:spTree>
    <p:extLst>
      <p:ext uri="{BB962C8B-B14F-4D97-AF65-F5344CB8AC3E}">
        <p14:creationId xmlns:p14="http://schemas.microsoft.com/office/powerpoint/2010/main" val="1173898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Divider Slide_1">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722313" y="3399399"/>
            <a:ext cx="7772400" cy="415498"/>
          </a:xfrm>
        </p:spPr>
        <p:txBody>
          <a:bodyPr anchor="b">
            <a:spAutoFit/>
          </a:bodyPr>
          <a:lstStyle>
            <a:lvl1pPr algn="l">
              <a:defRPr sz="27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3814896"/>
            <a:ext cx="7772400" cy="210539"/>
          </a:xfrm>
          <a:prstGeom prst="rect">
            <a:avLst/>
          </a:prstGeom>
        </p:spPr>
        <p:txBody>
          <a:bodyPr anchor="t">
            <a:spAutoFit/>
          </a:bodyPr>
          <a:lstStyle>
            <a:lvl1pPr marL="0" indent="0">
              <a:lnSpc>
                <a:spcPct val="114000"/>
              </a:lnSpc>
              <a:buNone/>
              <a:defRPr sz="1200" b="1">
                <a:solidFill>
                  <a:schemeClr val="bg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106974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1"/>
            <a:ext cx="8229600" cy="3223022"/>
          </a:xfrm>
          <a:prstGeom prst="rect">
            <a:avLst/>
          </a:prstGeom>
        </p:spPr>
        <p:txBody>
          <a:bodyPr/>
          <a:lstStyle>
            <a:lvl1pPr>
              <a:defRPr sz="1650">
                <a:latin typeface="+mj-lt"/>
              </a:defRPr>
            </a:lvl1pPr>
            <a:lvl2pPr>
              <a:defRPr sz="1650">
                <a:latin typeface="+mj-lt"/>
              </a:defRPr>
            </a:lvl2pPr>
            <a:lvl3pPr>
              <a:defRPr sz="1500">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3"/>
          </p:nvPr>
        </p:nvSpPr>
        <p:spPr>
          <a:xfrm>
            <a:off x="457200" y="628650"/>
            <a:ext cx="8229600" cy="285750"/>
          </a:xfrm>
          <a:prstGeom prst="rect">
            <a:avLst/>
          </a:prstGeom>
        </p:spPr>
        <p:txBody>
          <a:bodyPr>
            <a:noAutofit/>
          </a:bodyPr>
          <a:lstStyle>
            <a:lvl1pPr>
              <a:lnSpc>
                <a:spcPct val="100000"/>
              </a:lnSpc>
              <a:defRPr sz="1200">
                <a:latin typeface="+mj-lt"/>
              </a:defRPr>
            </a:lvl1pPr>
            <a:lvl2pPr>
              <a:defRPr sz="1200"/>
            </a:lvl2pPr>
            <a:lvl3pPr>
              <a:defRPr sz="1200"/>
            </a:lvl3pPr>
            <a:lvl4pPr>
              <a:defRPr sz="1200"/>
            </a:lvl4pPr>
            <a:lvl5pPr>
              <a:defRPr sz="1200"/>
            </a:lvl5pPr>
          </a:lstStyle>
          <a:p>
            <a:pPr lvl="0"/>
            <a:r>
              <a:rPr lang="en-US"/>
              <a:t>Click to edit Master text styles</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12566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Quote">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p>
            <a:r>
              <a:rPr lang="en-US"/>
              <a:t>Click to edit Master title style</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Text Placeholder 7"/>
          <p:cNvSpPr>
            <a:spLocks noGrp="1"/>
          </p:cNvSpPr>
          <p:nvPr>
            <p:ph type="body" sz="quarter" idx="13"/>
          </p:nvPr>
        </p:nvSpPr>
        <p:spPr>
          <a:xfrm>
            <a:off x="457200" y="628650"/>
            <a:ext cx="8229600" cy="285750"/>
          </a:xfrm>
          <a:prstGeom prst="rect">
            <a:avLst/>
          </a:prstGeom>
        </p:spPr>
        <p:txBody>
          <a:bodyPr>
            <a:noAutofit/>
          </a:bodyPr>
          <a:lstStyle>
            <a:lvl1pPr>
              <a:lnSpc>
                <a:spcPct val="100000"/>
              </a:lnSpc>
              <a:defRPr sz="1200">
                <a:latin typeface="+mj-lt"/>
              </a:defRPr>
            </a:lvl1pPr>
            <a:lvl2pPr>
              <a:defRPr sz="1200"/>
            </a:lvl2pPr>
            <a:lvl3pPr>
              <a:defRPr sz="1200"/>
            </a:lvl3pPr>
            <a:lvl4pPr>
              <a:defRPr sz="1200"/>
            </a:lvl4pPr>
            <a:lvl5pPr>
              <a:defRPr sz="1200"/>
            </a:lvl5pPr>
          </a:lstStyle>
          <a:p>
            <a:pPr lvl="0"/>
            <a:r>
              <a:rPr lang="en-US"/>
              <a:t>Click to edit Master text styles</a:t>
            </a:r>
          </a:p>
        </p:txBody>
      </p:sp>
      <p:sp>
        <p:nvSpPr>
          <p:cNvPr id="13" name="Text Placeholder 12"/>
          <p:cNvSpPr>
            <a:spLocks noGrp="1"/>
          </p:cNvSpPr>
          <p:nvPr>
            <p:ph type="body" sz="quarter" idx="14"/>
          </p:nvPr>
        </p:nvSpPr>
        <p:spPr>
          <a:xfrm>
            <a:off x="2057400" y="1314450"/>
            <a:ext cx="6629400" cy="1657350"/>
          </a:xfrm>
          <a:prstGeom prst="rect">
            <a:avLst/>
          </a:prstGeom>
        </p:spPr>
        <p:txBody>
          <a:bodyPr>
            <a:normAutofit/>
          </a:bodyPr>
          <a:lstStyle>
            <a:lvl1pPr>
              <a:defRPr sz="1800" b="1" i="1">
                <a:latin typeface="+mj-lt"/>
              </a:defRPr>
            </a:lvl1pPr>
          </a:lstStyle>
          <a:p>
            <a:pPr lvl="0"/>
            <a:r>
              <a:rPr lang="en-US"/>
              <a:t>Click to edit Master text styles</a:t>
            </a:r>
          </a:p>
        </p:txBody>
      </p:sp>
      <p:sp>
        <p:nvSpPr>
          <p:cNvPr id="15" name="Text Placeholder 14"/>
          <p:cNvSpPr>
            <a:spLocks noGrp="1"/>
          </p:cNvSpPr>
          <p:nvPr>
            <p:ph type="body" sz="quarter" idx="15"/>
          </p:nvPr>
        </p:nvSpPr>
        <p:spPr>
          <a:xfrm>
            <a:off x="533400" y="3200400"/>
            <a:ext cx="8153400" cy="1600200"/>
          </a:xfrm>
          <a:prstGeom prst="rect">
            <a:avLst/>
          </a:prstGeom>
        </p:spPr>
        <p:txBody>
          <a:bodyPr/>
          <a:lstStyle>
            <a:lvl1pPr>
              <a:lnSpc>
                <a:spcPct val="100000"/>
              </a:lnSpc>
              <a:defRPr sz="1650">
                <a:latin typeface="+mj-lt"/>
              </a:defRPr>
            </a:lvl1pPr>
            <a:lvl2pPr>
              <a:lnSpc>
                <a:spcPct val="100000"/>
              </a:lnSpc>
              <a:defRPr sz="1650">
                <a:latin typeface="+mj-lt"/>
              </a:defRPr>
            </a:lvl2pPr>
            <a:lvl3pPr>
              <a:lnSpc>
                <a:spcPct val="100000"/>
              </a:lnSpc>
              <a:defRPr sz="1500">
                <a:latin typeface="+mj-lt"/>
              </a:defRPr>
            </a:lvl3pPr>
            <a:lvl4pPr>
              <a:lnSpc>
                <a:spcPct val="100000"/>
              </a:lnSpc>
              <a:defRPr>
                <a:latin typeface="+mj-lt"/>
              </a:defRPr>
            </a:lvl4pPr>
            <a:lvl5pPr>
              <a:lnSpc>
                <a:spcPct val="100000"/>
              </a:lnSpc>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7748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Quot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571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457200" y="1371600"/>
            <a:ext cx="8229600" cy="1885950"/>
          </a:xfrm>
          <a:prstGeom prst="rect">
            <a:avLst/>
          </a:prstGeom>
        </p:spPr>
        <p:txBody>
          <a:bodyPr>
            <a:normAutofit/>
          </a:bodyPr>
          <a:lstStyle>
            <a:lvl1pPr>
              <a:defRPr sz="1650">
                <a:latin typeface="+mj-lt"/>
              </a:defRPr>
            </a:lvl1pPr>
          </a:lstStyle>
          <a:p>
            <a:r>
              <a:rPr lang="en-US"/>
              <a:t>Click icon to add picture</a:t>
            </a:r>
            <a:endParaRPr lang="en-US" dirty="0"/>
          </a:p>
        </p:txBody>
      </p:sp>
      <p:sp>
        <p:nvSpPr>
          <p:cNvPr id="2" name="Title 1"/>
          <p:cNvSpPr>
            <a:spLocks noGrp="1"/>
          </p:cNvSpPr>
          <p:nvPr>
            <p:ph type="title"/>
          </p:nvPr>
        </p:nvSpPr>
        <p:spPr>
          <a:xfrm>
            <a:off x="457200" y="205978"/>
            <a:ext cx="8229600" cy="422672"/>
          </a:xfrm>
        </p:spPr>
        <p:txBody>
          <a:bodyPr/>
          <a:lstStyle/>
          <a:p>
            <a:r>
              <a:rPr lang="en-US"/>
              <a:t>Click to edit Master title style</a:t>
            </a:r>
            <a:endParaRPr lang="en-US" dirty="0"/>
          </a:p>
        </p:txBody>
      </p:sp>
      <p:sp>
        <p:nvSpPr>
          <p:cNvPr id="3" name="Content Placeholder 2"/>
          <p:cNvSpPr>
            <a:spLocks noGrp="1"/>
          </p:cNvSpPr>
          <p:nvPr>
            <p:ph idx="1"/>
          </p:nvPr>
        </p:nvSpPr>
        <p:spPr>
          <a:xfrm>
            <a:off x="457200" y="3371850"/>
            <a:ext cx="8229600" cy="1428750"/>
          </a:xfrm>
          <a:prstGeom prst="rect">
            <a:avLst/>
          </a:prstGeom>
        </p:spPr>
        <p:txBody>
          <a:bodyPr/>
          <a:lstStyle>
            <a:lvl1pPr>
              <a:defRPr sz="1500">
                <a:latin typeface="+mj-lt"/>
              </a:defRPr>
            </a:lvl1pPr>
            <a:lvl2pPr>
              <a:defRPr sz="1500">
                <a:latin typeface="+mj-lt"/>
              </a:defRPr>
            </a:lvl2pPr>
            <a:lvl3pPr>
              <a:defRPr sz="1350">
                <a:latin typeface="+mj-lt"/>
              </a:defRPr>
            </a:lvl3pPr>
            <a:lvl4pPr>
              <a:defRPr sz="1200">
                <a:latin typeface="+mj-lt"/>
              </a:defRPr>
            </a:lvl4pPr>
            <a:lvl5pPr>
              <a:defRPr sz="12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Text Placeholder 7"/>
          <p:cNvSpPr>
            <a:spLocks noGrp="1"/>
          </p:cNvSpPr>
          <p:nvPr>
            <p:ph type="body" sz="quarter" idx="13"/>
          </p:nvPr>
        </p:nvSpPr>
        <p:spPr>
          <a:xfrm>
            <a:off x="457200" y="628650"/>
            <a:ext cx="8229600" cy="285750"/>
          </a:xfrm>
          <a:prstGeom prst="rect">
            <a:avLst/>
          </a:prstGeom>
        </p:spPr>
        <p:txBody>
          <a:bodyPr>
            <a:noAutofit/>
          </a:bodyPr>
          <a:lstStyle>
            <a:lvl1pPr>
              <a:lnSpc>
                <a:spcPct val="100000"/>
              </a:lnSpc>
              <a:defRPr sz="1200">
                <a:latin typeface="+mj-lt"/>
              </a:defRPr>
            </a:lvl1pPr>
            <a:lvl2pPr>
              <a:defRPr sz="1200"/>
            </a:lvl2pPr>
            <a:lvl3pPr>
              <a:defRPr sz="1200"/>
            </a:lvl3pPr>
            <a:lvl4pPr>
              <a:defRPr sz="1200"/>
            </a:lvl4pPr>
            <a:lvl5pPr>
              <a:defRPr sz="1200"/>
            </a:lvl5pPr>
          </a:lstStyle>
          <a:p>
            <a:pPr lvl="0"/>
            <a:r>
              <a:rPr lang="en-US"/>
              <a:t>Click to edit Master text styles</a:t>
            </a:r>
          </a:p>
        </p:txBody>
      </p:sp>
      <p:sp>
        <p:nvSpPr>
          <p:cNvPr id="12" name="Text Placeholder 11"/>
          <p:cNvSpPr>
            <a:spLocks noGrp="1"/>
          </p:cNvSpPr>
          <p:nvPr>
            <p:ph type="body" sz="quarter" idx="15" hasCustomPrompt="1"/>
          </p:nvPr>
        </p:nvSpPr>
        <p:spPr>
          <a:xfrm>
            <a:off x="685800" y="2400300"/>
            <a:ext cx="7772400" cy="742950"/>
          </a:xfrm>
          <a:prstGeom prst="rect">
            <a:avLst/>
          </a:prstGeom>
        </p:spPr>
        <p:txBody>
          <a:bodyPr>
            <a:noAutofit/>
          </a:bodyPr>
          <a:lstStyle>
            <a:lvl1pPr>
              <a:defRPr sz="1200" b="1" baseline="0">
                <a:solidFill>
                  <a:schemeClr val="bg1"/>
                </a:solidFill>
                <a:latin typeface="+mj-lt"/>
              </a:defRPr>
            </a:lvl1pPr>
            <a:lvl2pPr>
              <a:defRPr sz="1200"/>
            </a:lvl2pPr>
            <a:lvl3pPr>
              <a:defRPr sz="1200"/>
            </a:lvl3pPr>
            <a:lvl4pPr>
              <a:defRPr sz="1200"/>
            </a:lvl4pPr>
            <a:lvl5pPr>
              <a:defRPr sz="1200"/>
            </a:lvl5pPr>
          </a:lstStyle>
          <a:p>
            <a:pPr lvl="0"/>
            <a:r>
              <a:rPr lang="en-US" dirty="0"/>
              <a:t>Click to add text in this area</a:t>
            </a:r>
          </a:p>
        </p:txBody>
      </p:sp>
    </p:spTree>
    <p:extLst>
      <p:ext uri="{BB962C8B-B14F-4D97-AF65-F5344CB8AC3E}">
        <p14:creationId xmlns:p14="http://schemas.microsoft.com/office/powerpoint/2010/main" val="3811932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image">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p>
            <a:r>
              <a:rPr lang="en-US"/>
              <a:t>Click to edit Master title style</a:t>
            </a:r>
          </a:p>
        </p:txBody>
      </p:sp>
      <p:sp>
        <p:nvSpPr>
          <p:cNvPr id="4" name="Content Placeholder 3"/>
          <p:cNvSpPr>
            <a:spLocks noGrp="1"/>
          </p:cNvSpPr>
          <p:nvPr>
            <p:ph sz="half" idx="2"/>
          </p:nvPr>
        </p:nvSpPr>
        <p:spPr>
          <a:xfrm>
            <a:off x="4648200" y="1371600"/>
            <a:ext cx="4038600" cy="3371850"/>
          </a:xfrm>
          <a:prstGeom prst="rect">
            <a:avLst/>
          </a:prstGeom>
        </p:spPr>
        <p:txBody>
          <a:bodyPr/>
          <a:lstStyle>
            <a:lvl1pPr>
              <a:defRPr sz="1500">
                <a:latin typeface="+mj-lt"/>
              </a:defRPr>
            </a:lvl1pPr>
            <a:lvl2pPr>
              <a:defRPr sz="1500">
                <a:latin typeface="+mj-lt"/>
              </a:defRPr>
            </a:lvl2pPr>
            <a:lvl3pPr>
              <a:defRPr sz="1350">
                <a:latin typeface="+mj-lt"/>
              </a:defRPr>
            </a:lvl3pPr>
            <a:lvl4pPr>
              <a:defRPr sz="1350">
                <a:latin typeface="+mj-lt"/>
              </a:defRPr>
            </a:lvl4pPr>
            <a:lvl5pPr>
              <a:defRPr sz="1350">
                <a:latin typeface="+mj-lt"/>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9" name="Text Placeholder 8"/>
          <p:cNvSpPr>
            <a:spLocks noGrp="1"/>
          </p:cNvSpPr>
          <p:nvPr>
            <p:ph type="body" sz="quarter" idx="13" hasCustomPrompt="1"/>
          </p:nvPr>
        </p:nvSpPr>
        <p:spPr>
          <a:xfrm>
            <a:off x="457200" y="628650"/>
            <a:ext cx="8229600" cy="285750"/>
          </a:xfrm>
          <a:prstGeom prst="rect">
            <a:avLst/>
          </a:prstGeom>
        </p:spPr>
        <p:txBody>
          <a:bodyPr>
            <a:noAutofit/>
          </a:bodyPr>
          <a:lstStyle>
            <a:lvl1pPr>
              <a:lnSpc>
                <a:spcPct val="100000"/>
              </a:lnSpc>
              <a:defRPr sz="1200" baseline="0">
                <a:latin typeface="+mj-lt"/>
              </a:defRPr>
            </a:lvl1pPr>
            <a:lvl2pPr>
              <a:defRPr sz="1200"/>
            </a:lvl2pPr>
            <a:lvl3pPr>
              <a:defRPr sz="1200"/>
            </a:lvl3pPr>
            <a:lvl4pPr>
              <a:defRPr sz="1200"/>
            </a:lvl4pPr>
            <a:lvl5pPr>
              <a:defRPr sz="1200"/>
            </a:lvl5pPr>
          </a:lstStyle>
          <a:p>
            <a:pPr lvl="0"/>
            <a:r>
              <a:rPr lang="en-US" dirty="0"/>
              <a:t>Click to add text</a:t>
            </a:r>
          </a:p>
          <a:p>
            <a:pPr lvl="0"/>
            <a:endParaRPr lang="en-US" dirty="0"/>
          </a:p>
        </p:txBody>
      </p:sp>
      <p:sp>
        <p:nvSpPr>
          <p:cNvPr id="10" name="Picture Placeholder 9"/>
          <p:cNvSpPr>
            <a:spLocks noGrp="1"/>
          </p:cNvSpPr>
          <p:nvPr>
            <p:ph type="pic" sz="quarter" idx="14"/>
          </p:nvPr>
        </p:nvSpPr>
        <p:spPr>
          <a:xfrm>
            <a:off x="457200" y="1371600"/>
            <a:ext cx="4038600" cy="3371850"/>
          </a:xfrm>
          <a:prstGeom prst="rect">
            <a:avLst/>
          </a:prstGeom>
        </p:spPr>
        <p:txBody>
          <a:bodyPr/>
          <a:lstStyle>
            <a:lvl1pPr>
              <a:defRPr>
                <a:latin typeface="+mj-lt"/>
              </a:defRPr>
            </a:lvl1pPr>
          </a:lstStyle>
          <a:p>
            <a:r>
              <a:rPr lang="en-US"/>
              <a:t>Click icon to add picture</a:t>
            </a:r>
            <a:endParaRPr lang="en-US" dirty="0"/>
          </a:p>
        </p:txBody>
      </p:sp>
    </p:spTree>
    <p:extLst>
      <p:ext uri="{BB962C8B-B14F-4D97-AF65-F5344CB8AC3E}">
        <p14:creationId xmlns:p14="http://schemas.microsoft.com/office/powerpoint/2010/main" val="3927146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371600"/>
            <a:ext cx="4040188" cy="479822"/>
          </a:xfrm>
          <a:prstGeom prst="rect">
            <a:avLst/>
          </a:prstGeom>
        </p:spPr>
        <p:txBody>
          <a:bodyPr anchor="t">
            <a:noAutofit/>
          </a:bodyPr>
          <a:lstStyle>
            <a:lvl1pPr marL="0" indent="0">
              <a:buNone/>
              <a:defRPr sz="1650" b="1">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908571"/>
            <a:ext cx="4040188" cy="2720579"/>
          </a:xfrm>
          <a:prstGeom prst="rect">
            <a:avLst/>
          </a:prstGeom>
        </p:spPr>
        <p:txBody>
          <a:bodyPr/>
          <a:lstStyle>
            <a:lvl1pPr>
              <a:defRPr sz="1500">
                <a:latin typeface="+mj-lt"/>
              </a:defRPr>
            </a:lvl1pPr>
            <a:lvl2pPr>
              <a:defRPr sz="1500">
                <a:latin typeface="+mj-lt"/>
              </a:defRPr>
            </a:lvl2pPr>
            <a:lvl3pPr>
              <a:defRPr sz="135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6" y="1371600"/>
            <a:ext cx="4041775" cy="479822"/>
          </a:xfrm>
          <a:prstGeom prst="rect">
            <a:avLst/>
          </a:prstGeom>
        </p:spPr>
        <p:txBody>
          <a:bodyPr anchor="t">
            <a:noAutofit/>
          </a:bodyPr>
          <a:lstStyle>
            <a:lvl1pPr marL="0" indent="0">
              <a:buNone/>
              <a:defRPr sz="1650" b="1">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908571"/>
            <a:ext cx="4041775" cy="2720579"/>
          </a:xfrm>
          <a:prstGeom prst="rect">
            <a:avLst/>
          </a:prstGeom>
        </p:spPr>
        <p:txBody>
          <a:bodyPr/>
          <a:lstStyle>
            <a:lvl1pPr>
              <a:defRPr sz="1500">
                <a:latin typeface="+mj-lt"/>
              </a:defRPr>
            </a:lvl1pPr>
            <a:lvl2pPr>
              <a:defRPr sz="1500">
                <a:latin typeface="+mj-lt"/>
              </a:defRPr>
            </a:lvl2pPr>
            <a:lvl3pPr>
              <a:defRPr sz="135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457200" y="4767263"/>
            <a:ext cx="2133600" cy="273844"/>
          </a:xfrm>
          <a:prstGeom prst="rect">
            <a:avLst/>
          </a:prstGeom>
        </p:spPr>
        <p:txBody>
          <a:bodyPr/>
          <a:lstStyle/>
          <a:p>
            <a:endParaRPr lang="en-US"/>
          </a:p>
        </p:txBody>
      </p:sp>
      <p:sp>
        <p:nvSpPr>
          <p:cNvPr id="8" name="Footer Placeholder 7"/>
          <p:cNvSpPr>
            <a:spLocks noGrp="1"/>
          </p:cNvSpPr>
          <p:nvPr>
            <p:ph type="ftr" sz="quarter" idx="11"/>
          </p:nvPr>
        </p:nvSpPr>
        <p:spPr>
          <a:xfrm>
            <a:off x="3124200" y="4767263"/>
            <a:ext cx="2895600" cy="273844"/>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11" name="Text Placeholder 10"/>
          <p:cNvSpPr>
            <a:spLocks noGrp="1"/>
          </p:cNvSpPr>
          <p:nvPr>
            <p:ph type="body" sz="quarter" idx="13" hasCustomPrompt="1"/>
          </p:nvPr>
        </p:nvSpPr>
        <p:spPr>
          <a:xfrm>
            <a:off x="457200" y="628650"/>
            <a:ext cx="8229600" cy="285750"/>
          </a:xfrm>
          <a:prstGeom prst="rect">
            <a:avLst/>
          </a:prstGeom>
        </p:spPr>
        <p:txBody>
          <a:bodyPr>
            <a:noAutofit/>
          </a:bodyPr>
          <a:lstStyle>
            <a:lvl1pPr>
              <a:lnSpc>
                <a:spcPct val="100000"/>
              </a:lnSpc>
              <a:defRPr sz="1200" baseline="0">
                <a:latin typeface="+mj-lt"/>
              </a:defRPr>
            </a:lvl1pPr>
            <a:lvl2pPr>
              <a:defRPr sz="1200"/>
            </a:lvl2pPr>
            <a:lvl3pPr>
              <a:defRPr sz="1200"/>
            </a:lvl3pPr>
            <a:lvl4pPr>
              <a:defRPr sz="1200"/>
            </a:lvl4pPr>
            <a:lvl5pPr>
              <a:defRPr sz="1200"/>
            </a:lvl5pPr>
          </a:lstStyle>
          <a:p>
            <a:pPr lvl="0"/>
            <a:r>
              <a:rPr lang="en-US" dirty="0"/>
              <a:t>Click to add text</a:t>
            </a:r>
          </a:p>
        </p:txBody>
      </p:sp>
    </p:spTree>
    <p:extLst>
      <p:ext uri="{BB962C8B-B14F-4D97-AF65-F5344CB8AC3E}">
        <p14:creationId xmlns:p14="http://schemas.microsoft.com/office/powerpoint/2010/main" val="3334722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422672"/>
          </a:xfrm>
          <a:prstGeom prst="rect">
            <a:avLst/>
          </a:prstGeom>
        </p:spPr>
        <p:txBody>
          <a:bodyPr vert="horz" wrap="square" lIns="0" tIns="0" rIns="0" bIns="0" rtlCol="0" anchor="t">
            <a:normAutofit/>
          </a:bodyPr>
          <a:lstStyle/>
          <a:p>
            <a:r>
              <a:rPr lang="en-US"/>
              <a:t>Click to edit Master title style</a:t>
            </a:r>
            <a:endParaRPr lang="en-US" dirty="0"/>
          </a:p>
        </p:txBody>
      </p:sp>
      <p:sp>
        <p:nvSpPr>
          <p:cNvPr id="10" name="Slide Number Placeholder 9"/>
          <p:cNvSpPr>
            <a:spLocks noGrp="1"/>
          </p:cNvSpPr>
          <p:nvPr userDrawn="1">
            <p:ph type="sldNum" sz="quarter" idx="4"/>
          </p:nvPr>
        </p:nvSpPr>
        <p:spPr>
          <a:xfrm>
            <a:off x="8382000" y="4686338"/>
            <a:ext cx="609600" cy="274637"/>
          </a:xfrm>
          <a:prstGeom prst="rect">
            <a:avLst/>
          </a:prstGeom>
        </p:spPr>
        <p:txBody>
          <a:bodyPr vert="horz" lIns="91440" tIns="45720" rIns="91440" bIns="45720" rtlCol="0" anchor="ctr"/>
          <a:lstStyle>
            <a:lvl1pPr algn="r">
              <a:defRPr sz="1200" baseline="0">
                <a:solidFill>
                  <a:schemeClr val="bg1"/>
                </a:solidFill>
                <a:latin typeface="arial" charset="0"/>
              </a:defRPr>
            </a:lvl1pPr>
          </a:lstStyle>
          <a:p>
            <a:fld id="{FD58B8A1-52F0-6149-BC12-C49132ADD2C9}" type="slidenum">
              <a:rPr lang="en-US" smtClean="0"/>
              <a:pPr/>
              <a:t>‹#›</a:t>
            </a:fld>
            <a:endParaRPr lang="en-US" dirty="0"/>
          </a:p>
        </p:txBody>
      </p:sp>
    </p:spTree>
    <p:extLst>
      <p:ext uri="{BB962C8B-B14F-4D97-AF65-F5344CB8AC3E}">
        <p14:creationId xmlns:p14="http://schemas.microsoft.com/office/powerpoint/2010/main" val="1396418084"/>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50" r:id="rId4"/>
    <p:sldLayoutId id="2147483663" r:id="rId5"/>
    <p:sldLayoutId id="2147483666" r:id="rId6"/>
    <p:sldLayoutId id="2147483661" r:id="rId7"/>
    <p:sldLayoutId id="2147483652" r:id="rId8"/>
    <p:sldLayoutId id="2147483653" r:id="rId9"/>
    <p:sldLayoutId id="2147483660" r:id="rId10"/>
    <p:sldLayoutId id="2147483654" r:id="rId11"/>
    <p:sldLayoutId id="2147483662" r:id="rId12"/>
    <p:sldLayoutId id="2147483656" r:id="rId13"/>
    <p:sldLayoutId id="2147483657" r:id="rId14"/>
    <p:sldLayoutId id="2147483658" r:id="rId15"/>
    <p:sldLayoutId id="2147483659" r:id="rId16"/>
  </p:sldLayoutIdLst>
  <p:hf sldNum="0" hdr="0" ftr="0" dt="0"/>
  <p:txStyles>
    <p:titleStyle>
      <a:lvl1pPr algn="l" defTabSz="685800" rtl="0" eaLnBrk="1" latinLnBrk="0" hangingPunct="1">
        <a:spcBef>
          <a:spcPct val="0"/>
        </a:spcBef>
        <a:buNone/>
        <a:defRPr sz="2700" kern="1000" baseline="0">
          <a:solidFill>
            <a:schemeClr val="tx1">
              <a:lumMod val="90000"/>
              <a:lumOff val="10000"/>
            </a:schemeClr>
          </a:solidFill>
          <a:latin typeface="Arial Black" panose="020B0A04020102020204" pitchFamily="34" charset="0"/>
          <a:ea typeface="Open Sans Extrabold" panose="020B0906030804020204" pitchFamily="34" charset="0"/>
          <a:cs typeface="Open Sans Extrabold" panose="020B0906030804020204" pitchFamily="34" charset="0"/>
        </a:defRPr>
      </a:lvl1pPr>
    </p:titleStyle>
    <p:bodyStyle>
      <a:lvl1pPr marL="0" indent="0" algn="l" defTabSz="685800" rtl="0" eaLnBrk="1" latinLnBrk="0" hangingPunct="1">
        <a:lnSpc>
          <a:spcPct val="100000"/>
        </a:lnSpc>
        <a:spcBef>
          <a:spcPct val="20000"/>
        </a:spcBef>
        <a:buFontTx/>
        <a:buNone/>
        <a:defRPr sz="2400" kern="1200">
          <a:solidFill>
            <a:schemeClr val="tx1">
              <a:lumMod val="90000"/>
              <a:lumOff val="10000"/>
            </a:schemeClr>
          </a:solidFill>
          <a:latin typeface="+mj-lt"/>
          <a:ea typeface="Open Sans" panose="020B0606030504020204" pitchFamily="34" charset="0"/>
          <a:cs typeface="Arial" panose="020B0604020202020204" pitchFamily="34" charset="0"/>
        </a:defRPr>
      </a:lvl1pPr>
      <a:lvl2pPr marL="557213" indent="-214313" algn="l" defTabSz="685800" rtl="0" eaLnBrk="1" latinLnBrk="0" hangingPunct="1">
        <a:lnSpc>
          <a:spcPct val="100000"/>
        </a:lnSpc>
        <a:spcBef>
          <a:spcPct val="20000"/>
        </a:spcBef>
        <a:buFont typeface="Wingdings" panose="05000000000000000000" pitchFamily="2" charset="2"/>
        <a:buChar char="§"/>
        <a:defRPr sz="2100" kern="1200">
          <a:solidFill>
            <a:schemeClr val="tx1">
              <a:lumMod val="90000"/>
              <a:lumOff val="10000"/>
            </a:schemeClr>
          </a:solidFill>
          <a:latin typeface="+mj-lt"/>
          <a:ea typeface="Open Sans" panose="020B0606030504020204" pitchFamily="34" charset="0"/>
          <a:cs typeface="Arial" panose="020B0604020202020204" pitchFamily="34" charset="0"/>
        </a:defRPr>
      </a:lvl2pPr>
      <a:lvl3pPr marL="857250" indent="-171450" algn="l" defTabSz="685800" rtl="0" eaLnBrk="1" latinLnBrk="0" hangingPunct="1">
        <a:lnSpc>
          <a:spcPct val="100000"/>
        </a:lnSpc>
        <a:spcBef>
          <a:spcPct val="20000"/>
        </a:spcBef>
        <a:buFont typeface="Arial" panose="020B0604020202020204" pitchFamily="34" charset="0"/>
        <a:buChar char="•"/>
        <a:defRPr sz="1800" kern="1200">
          <a:solidFill>
            <a:schemeClr val="tx1">
              <a:lumMod val="90000"/>
              <a:lumOff val="10000"/>
            </a:schemeClr>
          </a:solidFill>
          <a:latin typeface="+mj-lt"/>
          <a:ea typeface="Open Sans" panose="020B0606030504020204" pitchFamily="34" charset="0"/>
          <a:cs typeface="Arial" panose="020B0604020202020204" pitchFamily="34" charset="0"/>
        </a:defRPr>
      </a:lvl3pPr>
      <a:lvl4pPr marL="12001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4pPr>
      <a:lvl5pPr marL="15430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hyperlink" Target="https://www.vox.com/" TargetMode="External"/><Relationship Id="rId7" Type="http://schemas.openxmlformats.org/officeDocument/2006/relationships/hyperlink" Target="https://drive.google.com/a/sfcg.org/uc?id=1c2NWr0hwC1pE1KDfAxWCM06huH2Pfn_n&amp;export=download" TargetMode="External"/><Relationship Id="rId2" Type="http://schemas.openxmlformats.org/officeDocument/2006/relationships/image" Target="../media/image13.png"/><Relationship Id="rId1" Type="http://schemas.openxmlformats.org/officeDocument/2006/relationships/slideLayout" Target="../slideLayouts/slideLayout6.xml"/><Relationship Id="rId6" Type="http://schemas.openxmlformats.org/officeDocument/2006/relationships/hyperlink" Target="https://drive.google.com/a/sfcg.org/uc?id=1gZyAyZkFe1-mxWFI9IGv9nftsqLvAJo2&amp;export=download" TargetMode="External"/><Relationship Id="rId5" Type="http://schemas.openxmlformats.org/officeDocument/2006/relationships/hyperlink" Target="https://drive.google.com/a/sfcg.org/uc?id=1vm1qq6LrPZdphAs59M5gzBA5eym2OlLC&amp;export=download" TargetMode="External"/><Relationship Id="rId4" Type="http://schemas.openxmlformats.org/officeDocument/2006/relationships/hyperlink" Target="https://youtu.be/18lf1kpBgRk"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hyperlink" Target="https://drive.google.com/a/sfcg.org/uc?id=1c2NWr0hwC1pE1KDfAxWCM06huH2Pfn_n&amp;export=download" TargetMode="External"/><Relationship Id="rId3" Type="http://schemas.openxmlformats.org/officeDocument/2006/relationships/hyperlink" Target="https://www.sfcg.org/" TargetMode="External"/><Relationship Id="rId7" Type="http://schemas.openxmlformats.org/officeDocument/2006/relationships/hyperlink" Target="https://drive.google.com/a/sfcg.org/uc?id=14MJdKkZgF1ilF7QO2pjr42VrHcINTYFw&amp;export=download" TargetMode="External"/><Relationship Id="rId2" Type="http://schemas.openxmlformats.org/officeDocument/2006/relationships/image" Target="../media/image13.png"/><Relationship Id="rId1" Type="http://schemas.openxmlformats.org/officeDocument/2006/relationships/slideLayout" Target="../slideLayouts/slideLayout6.xml"/><Relationship Id="rId6" Type="http://schemas.openxmlformats.org/officeDocument/2006/relationships/hyperlink" Target="https://drive.google.com/a/sfcg.org/uc?id=1OnZRoUzW6E_aJ9e6OEgRnqLAreTZju8f&amp;export=download" TargetMode="External"/><Relationship Id="rId5" Type="http://schemas.openxmlformats.org/officeDocument/2006/relationships/hyperlink" Target="https://drive.google.com/a/sfcg.org/uc?id=1Sg0F4rsnSMNFsCv7ld4xZXEkKW4Y7kXw&amp;export=download" TargetMode="External"/><Relationship Id="rId4" Type="http://schemas.openxmlformats.org/officeDocument/2006/relationships/hyperlink" Target="https://youtu.be/gdDv4BBj-1c" TargetMode="External"/><Relationship Id="rId9" Type="http://schemas.openxmlformats.org/officeDocument/2006/relationships/image" Target="../media/image16.jpeg"/></Relationships>
</file>

<file path=ppt/slides/_rels/slide13.xml.rels><?xml version="1.0" encoding="UTF-8" standalone="yes"?>
<Relationships xmlns="http://schemas.openxmlformats.org/package/2006/relationships"><Relationship Id="rId8" Type="http://schemas.openxmlformats.org/officeDocument/2006/relationships/hyperlink" Target="https://drive.google.com/a/sfcg.org/uc?id=1c2NWr0hwC1pE1KDfAxWCM06huH2Pfn_n&amp;export=download" TargetMode="External"/><Relationship Id="rId3" Type="http://schemas.openxmlformats.org/officeDocument/2006/relationships/hyperlink" Target="https://www.sfcg.org/" TargetMode="External"/><Relationship Id="rId7" Type="http://schemas.openxmlformats.org/officeDocument/2006/relationships/hyperlink" Target="https://drive.google.com/a/sfcg.org/uc?id=1q0BCef8-kJRPFTOIFdnTYqBm4x_ki4QM&amp;export=download" TargetMode="External"/><Relationship Id="rId2" Type="http://schemas.openxmlformats.org/officeDocument/2006/relationships/image" Target="../media/image13.png"/><Relationship Id="rId1" Type="http://schemas.openxmlformats.org/officeDocument/2006/relationships/slideLayout" Target="../slideLayouts/slideLayout6.xml"/><Relationship Id="rId6" Type="http://schemas.openxmlformats.org/officeDocument/2006/relationships/hyperlink" Target="https://drive.google.com/a/sfcg.org/uc?id=1wQXCt7rX4CM4EfMbUirx-LmFz4pBV6nA&amp;export=download" TargetMode="External"/><Relationship Id="rId5" Type="http://schemas.openxmlformats.org/officeDocument/2006/relationships/hyperlink" Target="https://drive.google.com/a/sfcg.org/uc?id=1zE8nqmAckz0YMoLTHWbDgjfwBbavak6A&amp;export=download" TargetMode="External"/><Relationship Id="rId4" Type="http://schemas.openxmlformats.org/officeDocument/2006/relationships/hyperlink" Target="https://youtu.be/-lOHG37pe3w" TargetMode="External"/><Relationship Id="rId9" Type="http://schemas.openxmlformats.org/officeDocument/2006/relationships/image" Target="../media/image17.jpeg"/></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t="7862" b="7862"/>
          <a:stretch/>
        </p:blipFill>
        <p:spPr>
          <a:xfrm>
            <a:off x="-3789" y="0"/>
            <a:ext cx="9154751" cy="5143500"/>
          </a:xfrm>
          <a:prstGeom prst="rect">
            <a:avLst/>
          </a:prstGeom>
        </p:spPr>
      </p:pic>
      <p:sp>
        <p:nvSpPr>
          <p:cNvPr id="6" name="Rectangle 5"/>
          <p:cNvSpPr/>
          <p:nvPr/>
        </p:nvSpPr>
        <p:spPr>
          <a:xfrm>
            <a:off x="0" y="3028950"/>
            <a:ext cx="9144000" cy="2114550"/>
          </a:xfrm>
          <a:prstGeom prst="rect">
            <a:avLst/>
          </a:prstGeom>
          <a:gradFill>
            <a:gsLst>
              <a:gs pos="0">
                <a:srgbClr val="006B96"/>
              </a:gs>
              <a:gs pos="100000">
                <a:srgbClr val="008BC5"/>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itle 2"/>
          <p:cNvSpPr>
            <a:spLocks noGrp="1"/>
          </p:cNvSpPr>
          <p:nvPr>
            <p:ph type="title"/>
          </p:nvPr>
        </p:nvSpPr>
        <p:spPr>
          <a:xfrm>
            <a:off x="788015" y="3054650"/>
            <a:ext cx="5362575" cy="1384995"/>
          </a:xfrm>
        </p:spPr>
        <p:txBody>
          <a:bodyPr/>
          <a:lstStyle/>
          <a:p>
            <a:r>
              <a:rPr lang="en-US" sz="3600" b="0" dirty="0">
                <a:latin typeface="Arial" charset="0"/>
                <a:ea typeface="Arial" charset="0"/>
                <a:cs typeface="Arial" charset="0"/>
              </a:rPr>
              <a:t>MODULE</a:t>
            </a:r>
            <a:r>
              <a:rPr lang="en-US" sz="3600" dirty="0"/>
              <a:t> </a:t>
            </a:r>
            <a:r>
              <a:rPr lang="en-US" sz="3600" dirty="0">
                <a:latin typeface="Arial" charset="0"/>
                <a:ea typeface="Arial" charset="0"/>
                <a:cs typeface="Arial" charset="0"/>
              </a:rPr>
              <a:t>05</a:t>
            </a:r>
            <a:r>
              <a:rPr lang="en-US" dirty="0"/>
              <a:t/>
            </a:r>
            <a:br>
              <a:rPr lang="en-US" dirty="0"/>
            </a:br>
            <a:r>
              <a:rPr lang="en-US" sz="1800" b="0" cap="none" dirty="0">
                <a:latin typeface="Arial" charset="0"/>
                <a:ea typeface="Arial" charset="0"/>
                <a:cs typeface="Arial" charset="0"/>
              </a:rPr>
              <a:t>Understanding Gender Dynamics to Radicalization, Violent Extremism and Engaging Women and Girls</a:t>
            </a:r>
          </a:p>
        </p:txBody>
      </p:sp>
      <p:sp>
        <p:nvSpPr>
          <p:cNvPr id="2" name="TextBox 1"/>
          <p:cNvSpPr txBox="1"/>
          <p:nvPr/>
        </p:nvSpPr>
        <p:spPr>
          <a:xfrm>
            <a:off x="8136835" y="-1192696"/>
            <a:ext cx="914400" cy="914400"/>
          </a:xfrm>
          <a:prstGeom prst="rect">
            <a:avLst/>
          </a:prstGeom>
          <a:noFill/>
        </p:spPr>
        <p:txBody>
          <a:bodyPr wrap="none" rtlCol="0">
            <a:noAutofit/>
          </a:bodyPr>
          <a:lstStyle/>
          <a:p>
            <a:endParaRPr lang="en-US" sz="9000" dirty="0">
              <a:solidFill>
                <a:srgbClr val="0095C3"/>
              </a:solidFill>
              <a:latin typeface="Arial Black" panose="020B0A04020102020204" pitchFamily="34" charset="0"/>
              <a:ea typeface="Open Sans" panose="020B0606030504020204" pitchFamily="34" charset="0"/>
              <a:cs typeface="Open Sans" panose="020B0606030504020204" pitchFamily="34" charset="0"/>
            </a:endParaRPr>
          </a:p>
        </p:txBody>
      </p:sp>
      <p:pic>
        <p:nvPicPr>
          <p:cNvPr id="9" name="Picture 3" descr="C:\Users\Hannah Kim\Desktop\your sister file\sfcg_newlogo2.png">
            <a:extLst>
              <a:ext uri="{FF2B5EF4-FFF2-40B4-BE49-F238E27FC236}">
                <a16:creationId xmlns="" xmlns:a16="http://schemas.microsoft.com/office/drawing/2014/main" id="{6886AC18-BBC0-1E48-87A7-6FBCC605A25A}"/>
              </a:ext>
            </a:extLst>
          </p:cNvPr>
          <p:cNvPicPr>
            <a:picLocks noChangeAspect="1" noChangeArrowheads="1"/>
          </p:cNvPicPr>
          <p:nvPr/>
        </p:nvPicPr>
        <p:blipFill>
          <a:blip r:embed="rId3" cstate="print"/>
          <a:srcRect/>
          <a:stretch>
            <a:fillRect/>
          </a:stretch>
        </p:blipFill>
        <p:spPr bwMode="auto">
          <a:xfrm>
            <a:off x="6792162" y="3432175"/>
            <a:ext cx="1867306" cy="329112"/>
          </a:xfrm>
          <a:prstGeom prst="rect">
            <a:avLst/>
          </a:prstGeom>
          <a:noFill/>
        </p:spPr>
      </p:pic>
      <p:pic>
        <p:nvPicPr>
          <p:cNvPr id="10" name="Picture 9">
            <a:extLst>
              <a:ext uri="{FF2B5EF4-FFF2-40B4-BE49-F238E27FC236}">
                <a16:creationId xmlns="" xmlns:a16="http://schemas.microsoft.com/office/drawing/2014/main" id="{B521C90A-C419-DA44-BB07-B653519DE77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5390" t="5926" r="61042" b="87277"/>
          <a:stretch/>
        </p:blipFill>
        <p:spPr>
          <a:xfrm>
            <a:off x="8053403" y="3955866"/>
            <a:ext cx="601866" cy="405525"/>
          </a:xfrm>
          <a:prstGeom prst="rect">
            <a:avLst/>
          </a:prstGeom>
        </p:spPr>
      </p:pic>
      <p:pic>
        <p:nvPicPr>
          <p:cNvPr id="11" name="Picture 10">
            <a:extLst>
              <a:ext uri="{FF2B5EF4-FFF2-40B4-BE49-F238E27FC236}">
                <a16:creationId xmlns="" xmlns:a16="http://schemas.microsoft.com/office/drawing/2014/main" id="{680C7C35-4A5F-F544-A8E2-F66C839DEF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05691" y="3914958"/>
            <a:ext cx="1237038" cy="524687"/>
          </a:xfrm>
          <a:prstGeom prst="rect">
            <a:avLst/>
          </a:prstGeom>
        </p:spPr>
      </p:pic>
      <p:sp>
        <p:nvSpPr>
          <p:cNvPr id="12" name="Rectangle 11">
            <a:extLst>
              <a:ext uri="{FF2B5EF4-FFF2-40B4-BE49-F238E27FC236}">
                <a16:creationId xmlns="" xmlns:a16="http://schemas.microsoft.com/office/drawing/2014/main" id="{234430E9-71F4-6942-AED2-FEEA9D9B6DBE}"/>
              </a:ext>
            </a:extLst>
          </p:cNvPr>
          <p:cNvSpPr/>
          <p:nvPr/>
        </p:nvSpPr>
        <p:spPr>
          <a:xfrm>
            <a:off x="7505323" y="-1"/>
            <a:ext cx="1638677" cy="21748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lumMod val="90000"/>
                    <a:lumOff val="10000"/>
                    <a:alpha val="75000"/>
                  </a:schemeClr>
                </a:solidFill>
              </a:rPr>
              <a:t>UN Photo/</a:t>
            </a:r>
            <a:r>
              <a:rPr lang="en-US" sz="1000" dirty="0" err="1">
                <a:solidFill>
                  <a:schemeClr val="tx1">
                    <a:lumMod val="90000"/>
                    <a:lumOff val="10000"/>
                    <a:alpha val="75000"/>
                  </a:schemeClr>
                </a:solidFill>
              </a:rPr>
              <a:t>Iason</a:t>
            </a:r>
            <a:r>
              <a:rPr lang="en-US" sz="1000" dirty="0">
                <a:solidFill>
                  <a:schemeClr val="tx1">
                    <a:lumMod val="90000"/>
                    <a:lumOff val="10000"/>
                    <a:alpha val="75000"/>
                  </a:schemeClr>
                </a:solidFill>
              </a:rPr>
              <a:t> </a:t>
            </a:r>
            <a:r>
              <a:rPr lang="en-US" sz="1000" dirty="0" err="1">
                <a:solidFill>
                  <a:schemeClr val="tx1">
                    <a:lumMod val="90000"/>
                    <a:lumOff val="10000"/>
                    <a:alpha val="75000"/>
                  </a:schemeClr>
                </a:solidFill>
              </a:rPr>
              <a:t>Foounten</a:t>
            </a:r>
            <a:endParaRPr lang="en-US" sz="1000" dirty="0">
              <a:solidFill>
                <a:schemeClr val="tx1">
                  <a:lumMod val="90000"/>
                  <a:lumOff val="10000"/>
                  <a:alpha val="75000"/>
                </a:schemeClr>
              </a:solidFill>
            </a:endParaRPr>
          </a:p>
        </p:txBody>
      </p:sp>
    </p:spTree>
    <p:extLst>
      <p:ext uri="{BB962C8B-B14F-4D97-AF65-F5344CB8AC3E}">
        <p14:creationId xmlns:p14="http://schemas.microsoft.com/office/powerpoint/2010/main" val="18707258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bg>
      <p:bgPr>
        <a:solidFill>
          <a:srgbClr val="FCE122"/>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alphaModFix amt="7000"/>
            <a:extLst>
              <a:ext uri="{28A0092B-C50C-407E-A947-70E740481C1C}">
                <a14:useLocalDpi xmlns:a14="http://schemas.microsoft.com/office/drawing/2010/main" val="0"/>
              </a:ext>
            </a:extLst>
          </a:blip>
          <a:srcRect l="2475" t="-1" r="-4113" b="6194"/>
          <a:stretch/>
        </p:blipFill>
        <p:spPr>
          <a:xfrm>
            <a:off x="0" y="2167438"/>
            <a:ext cx="3224486" cy="2976062"/>
          </a:xfrm>
          <a:prstGeom prst="rect">
            <a:avLst/>
          </a:prstGeom>
        </p:spPr>
      </p:pic>
      <p:sp>
        <p:nvSpPr>
          <p:cNvPr id="17" name="Text Placeholder 2"/>
          <p:cNvSpPr txBox="1">
            <a:spLocks/>
          </p:cNvSpPr>
          <p:nvPr/>
        </p:nvSpPr>
        <p:spPr>
          <a:xfrm>
            <a:off x="237358" y="505706"/>
            <a:ext cx="7314325" cy="285749"/>
          </a:xfrm>
          <a:prstGeom prst="rect">
            <a:avLst/>
          </a:prstGeom>
        </p:spPr>
        <p:txBody>
          <a:bodyPr/>
          <a:lstStyle>
            <a:lvl1pPr marL="0" indent="0" algn="l" defTabSz="685800" rtl="0" eaLnBrk="1" latinLnBrk="0" hangingPunct="1">
              <a:lnSpc>
                <a:spcPct val="100000"/>
              </a:lnSpc>
              <a:spcBef>
                <a:spcPct val="20000"/>
              </a:spcBef>
              <a:buFontTx/>
              <a:buNone/>
              <a:defRPr sz="2400" kern="1200">
                <a:solidFill>
                  <a:schemeClr val="tx1">
                    <a:lumMod val="90000"/>
                    <a:lumOff val="10000"/>
                  </a:schemeClr>
                </a:solidFill>
                <a:latin typeface="+mj-lt"/>
                <a:ea typeface="Open Sans" panose="020B0606030504020204" pitchFamily="34" charset="0"/>
                <a:cs typeface="Arial" panose="020B0604020202020204" pitchFamily="34" charset="0"/>
              </a:defRPr>
            </a:lvl1pPr>
            <a:lvl2pPr marL="557213" indent="-214313" algn="l" defTabSz="685800" rtl="0" eaLnBrk="1" latinLnBrk="0" hangingPunct="1">
              <a:lnSpc>
                <a:spcPct val="100000"/>
              </a:lnSpc>
              <a:spcBef>
                <a:spcPct val="20000"/>
              </a:spcBef>
              <a:buFont typeface="Wingdings" panose="05000000000000000000" pitchFamily="2" charset="2"/>
              <a:buChar char="§"/>
              <a:defRPr sz="2100" kern="1200">
                <a:solidFill>
                  <a:schemeClr val="tx1">
                    <a:lumMod val="90000"/>
                    <a:lumOff val="10000"/>
                  </a:schemeClr>
                </a:solidFill>
                <a:latin typeface="+mj-lt"/>
                <a:ea typeface="Open Sans" panose="020B0606030504020204" pitchFamily="34" charset="0"/>
                <a:cs typeface="Arial" panose="020B0604020202020204" pitchFamily="34" charset="0"/>
              </a:defRPr>
            </a:lvl2pPr>
            <a:lvl3pPr marL="857250" indent="-171450" algn="l" defTabSz="685800" rtl="0" eaLnBrk="1" latinLnBrk="0" hangingPunct="1">
              <a:lnSpc>
                <a:spcPct val="100000"/>
              </a:lnSpc>
              <a:spcBef>
                <a:spcPct val="20000"/>
              </a:spcBef>
              <a:buFont typeface="Arial" panose="020B0604020202020204" pitchFamily="34" charset="0"/>
              <a:buChar char="•"/>
              <a:defRPr sz="1800" kern="1200">
                <a:solidFill>
                  <a:schemeClr val="tx1">
                    <a:lumMod val="90000"/>
                    <a:lumOff val="10000"/>
                  </a:schemeClr>
                </a:solidFill>
                <a:latin typeface="+mj-lt"/>
                <a:ea typeface="Open Sans" panose="020B0606030504020204" pitchFamily="34" charset="0"/>
                <a:cs typeface="Arial" panose="020B0604020202020204" pitchFamily="34" charset="0"/>
              </a:defRPr>
            </a:lvl3pPr>
            <a:lvl4pPr marL="12001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4pPr>
            <a:lvl5pPr marL="15430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tabLst>
                <a:tab pos="1795463" algn="l"/>
              </a:tabLst>
            </a:pPr>
            <a:r>
              <a:rPr lang="en-US" sz="1800" b="1" dirty="0">
                <a:solidFill>
                  <a:srgbClr val="00475D"/>
                </a:solidFill>
                <a:latin typeface="Arial" charset="0"/>
                <a:ea typeface="Arial" charset="0"/>
                <a:cs typeface="Arial" charset="0"/>
              </a:rPr>
              <a:t>VIDEO 6 | ISIS videos are sickening. They’re also really effective.</a:t>
            </a:r>
          </a:p>
          <a:p>
            <a:pPr>
              <a:tabLst>
                <a:tab pos="1795463" algn="l"/>
              </a:tabLst>
            </a:pPr>
            <a:endParaRPr lang="en-US" sz="1800" b="1" dirty="0">
              <a:solidFill>
                <a:srgbClr val="00475D"/>
              </a:solidFill>
              <a:latin typeface="Arial" charset="0"/>
              <a:ea typeface="Arial" charset="0"/>
              <a:cs typeface="Arial" charset="0"/>
            </a:endParaRPr>
          </a:p>
          <a:p>
            <a:pPr>
              <a:tabLst>
                <a:tab pos="1795463" algn="l"/>
              </a:tabLst>
            </a:pPr>
            <a:endParaRPr lang="en-US" sz="1800" b="1" dirty="0">
              <a:solidFill>
                <a:srgbClr val="00475D"/>
              </a:solidFill>
              <a:latin typeface="Arial" charset="0"/>
              <a:ea typeface="Arial" charset="0"/>
              <a:cs typeface="Arial" charset="0"/>
            </a:endParaRPr>
          </a:p>
          <a:p>
            <a:pPr>
              <a:tabLst>
                <a:tab pos="1795463" algn="l"/>
              </a:tabLst>
            </a:pPr>
            <a:endParaRPr lang="en-US" sz="1800" b="1" dirty="0">
              <a:solidFill>
                <a:srgbClr val="00475D"/>
              </a:solidFill>
              <a:latin typeface="Arial" charset="0"/>
              <a:ea typeface="Arial" charset="0"/>
              <a:cs typeface="Arial" charset="0"/>
            </a:endParaRPr>
          </a:p>
        </p:txBody>
      </p:sp>
      <p:grpSp>
        <p:nvGrpSpPr>
          <p:cNvPr id="8" name="Group 7">
            <a:extLst>
              <a:ext uri="{FF2B5EF4-FFF2-40B4-BE49-F238E27FC236}">
                <a16:creationId xmlns="" xmlns:a16="http://schemas.microsoft.com/office/drawing/2014/main" id="{46ADBA01-1790-FA48-AF29-0BBF34FF603A}"/>
              </a:ext>
            </a:extLst>
          </p:cNvPr>
          <p:cNvGrpSpPr/>
          <p:nvPr/>
        </p:nvGrpSpPr>
        <p:grpSpPr>
          <a:xfrm>
            <a:off x="8625148" y="4705350"/>
            <a:ext cx="525478" cy="248970"/>
            <a:chOff x="7559644" y="4723080"/>
            <a:chExt cx="441356" cy="248970"/>
          </a:xfrm>
        </p:grpSpPr>
        <p:sp>
          <p:nvSpPr>
            <p:cNvPr id="9" name="Rectangle 8">
              <a:extLst>
                <a:ext uri="{FF2B5EF4-FFF2-40B4-BE49-F238E27FC236}">
                  <a16:creationId xmlns="" xmlns:a16="http://schemas.microsoft.com/office/drawing/2014/main" id="{BC97A3A7-9CFA-9345-BC25-E3C372C41395}"/>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itle 2">
              <a:extLst>
                <a:ext uri="{FF2B5EF4-FFF2-40B4-BE49-F238E27FC236}">
                  <a16:creationId xmlns="" xmlns:a16="http://schemas.microsoft.com/office/drawing/2014/main" id="{35D48BB8-6CFD-CA45-944F-C753B5AC75F5}"/>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10</a:t>
              </a:r>
            </a:p>
          </p:txBody>
        </p:sp>
      </p:grpSp>
      <p:sp>
        <p:nvSpPr>
          <p:cNvPr id="13" name="Title 2">
            <a:extLst>
              <a:ext uri="{FF2B5EF4-FFF2-40B4-BE49-F238E27FC236}">
                <a16:creationId xmlns="" xmlns:a16="http://schemas.microsoft.com/office/drawing/2014/main" id="{AADC70F3-14F9-2241-A835-9628CAE1850B}"/>
              </a:ext>
            </a:extLst>
          </p:cNvPr>
          <p:cNvSpPr txBox="1">
            <a:spLocks/>
          </p:cNvSpPr>
          <p:nvPr/>
        </p:nvSpPr>
        <p:spPr>
          <a:xfrm>
            <a:off x="336774" y="1140504"/>
            <a:ext cx="4264025" cy="231345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Aft>
                <a:spcPts val="800"/>
              </a:spcAft>
            </a:pPr>
            <a:r>
              <a:rPr lang="en-US" sz="1300" cap="none" dirty="0">
                <a:solidFill>
                  <a:srgbClr val="00475D"/>
                </a:solidFill>
                <a:latin typeface="Arial" charset="0"/>
                <a:ea typeface="Arial" charset="0"/>
                <a:cs typeface="Arial" charset="0"/>
              </a:rPr>
              <a:t>By: </a:t>
            </a:r>
            <a:r>
              <a:rPr lang="en-US" sz="1300" b="0" cap="none" dirty="0">
                <a:solidFill>
                  <a:srgbClr val="00475D"/>
                </a:solidFill>
                <a:latin typeface="Arial" charset="0"/>
                <a:ea typeface="Arial" charset="0"/>
                <a:cs typeface="Arial" charset="0"/>
                <a:hlinkClick r:id="rId3"/>
              </a:rPr>
              <a:t>Vox</a:t>
            </a:r>
            <a:endParaRPr lang="en-US" sz="1300" b="0" cap="none" dirty="0">
              <a:solidFill>
                <a:srgbClr val="00475D"/>
              </a:solidFill>
              <a:latin typeface="Arial" charset="0"/>
              <a:ea typeface="Arial" charset="0"/>
              <a:cs typeface="Arial" charset="0"/>
            </a:endParaRPr>
          </a:p>
          <a:p>
            <a:pPr>
              <a:spcAft>
                <a:spcPts val="800"/>
              </a:spcAft>
            </a:pPr>
            <a:r>
              <a:rPr lang="en-US" sz="1300" cap="none" dirty="0">
                <a:solidFill>
                  <a:srgbClr val="00475D"/>
                </a:solidFill>
                <a:latin typeface="Arial" charset="0"/>
                <a:ea typeface="Arial" charset="0"/>
                <a:cs typeface="Arial" charset="0"/>
              </a:rPr>
              <a:t>Original Link:</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cap="none" dirty="0">
                <a:solidFill>
                  <a:srgbClr val="00475D"/>
                </a:solidFill>
                <a:latin typeface="Arial" charset="0"/>
                <a:ea typeface="Arial" charset="0"/>
                <a:cs typeface="Arial" charset="0"/>
                <a:hlinkClick r:id="rId4"/>
              </a:rPr>
              <a:t>https://</a:t>
            </a:r>
            <a:r>
              <a:rPr lang="en-US" sz="1300" cap="none" dirty="0" err="1">
                <a:solidFill>
                  <a:srgbClr val="00475D"/>
                </a:solidFill>
                <a:latin typeface="Arial" charset="0"/>
                <a:ea typeface="Arial" charset="0"/>
                <a:cs typeface="Arial" charset="0"/>
                <a:hlinkClick r:id="rId4"/>
              </a:rPr>
              <a:t>youtu.be</a:t>
            </a:r>
            <a:r>
              <a:rPr lang="en-US" sz="1300" cap="none" dirty="0">
                <a:solidFill>
                  <a:srgbClr val="00475D"/>
                </a:solidFill>
                <a:latin typeface="Arial" charset="0"/>
                <a:ea typeface="Arial" charset="0"/>
                <a:cs typeface="Arial" charset="0"/>
                <a:hlinkClick r:id="rId4"/>
              </a:rPr>
              <a:t>/18lf1kpBgRk</a:t>
            </a:r>
            <a:endParaRPr lang="en-US" sz="1300" cap="none" dirty="0">
              <a:solidFill>
                <a:srgbClr val="00475D"/>
              </a:solidFill>
              <a:latin typeface="Arial" charset="0"/>
              <a:ea typeface="Arial" charset="0"/>
              <a:cs typeface="Arial" charset="0"/>
            </a:endParaRPr>
          </a:p>
          <a:p>
            <a:pPr>
              <a:spcAft>
                <a:spcPts val="800"/>
              </a:spcAft>
            </a:pPr>
            <a:r>
              <a:rPr lang="en-US" sz="1300" cap="none" dirty="0">
                <a:solidFill>
                  <a:srgbClr val="00475D"/>
                </a:solidFill>
                <a:latin typeface="Arial" charset="0"/>
                <a:ea typeface="Arial" charset="0"/>
                <a:cs typeface="Arial" charset="0"/>
              </a:rPr>
              <a:t>Arabic Subtitles:</a:t>
            </a:r>
          </a:p>
          <a:p>
            <a:pPr>
              <a:spcAft>
                <a:spcPts val="800"/>
              </a:spcAft>
            </a:pPr>
            <a:r>
              <a:rPr lang="en-US" sz="1300" u="sng" cap="none" dirty="0" smtClean="0">
                <a:solidFill>
                  <a:srgbClr val="00475D"/>
                </a:solidFill>
                <a:latin typeface="Arial" charset="0"/>
                <a:ea typeface="Arial" charset="0"/>
                <a:cs typeface="Arial" charset="0"/>
                <a:hlinkClick r:id="rId5"/>
              </a:rPr>
              <a:t>Advanced</a:t>
            </a:r>
            <a:endParaRPr lang="en-US" sz="1300" b="0" cap="none" dirty="0">
              <a:solidFill>
                <a:srgbClr val="00475D"/>
              </a:solidFill>
              <a:latin typeface="Arial" charset="0"/>
              <a:ea typeface="Arial" charset="0"/>
              <a:cs typeface="Arial" charset="0"/>
            </a:endParaRPr>
          </a:p>
          <a:p>
            <a:pPr>
              <a:spcAft>
                <a:spcPts val="800"/>
              </a:spcAft>
            </a:pPr>
            <a:r>
              <a:rPr lang="en-US" sz="1300" u="sng" cap="none" dirty="0">
                <a:solidFill>
                  <a:srgbClr val="00475D"/>
                </a:solidFill>
                <a:latin typeface="Arial" charset="0"/>
                <a:ea typeface="Arial" charset="0"/>
                <a:cs typeface="Arial" charset="0"/>
                <a:hlinkClick r:id="rId6"/>
              </a:rPr>
              <a:t>Basic</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(recommended for use with YouTube)</a:t>
            </a:r>
          </a:p>
          <a:p>
            <a:pPr>
              <a:spcAft>
                <a:spcPts val="800"/>
              </a:spcAft>
            </a:pPr>
            <a:r>
              <a:rPr lang="en-US" sz="1300" b="0" cap="none" dirty="0">
                <a:solidFill>
                  <a:srgbClr val="00475D"/>
                </a:solidFill>
                <a:latin typeface="Arial" charset="0"/>
                <a:ea typeface="Arial" charset="0"/>
                <a:cs typeface="Arial" charset="0"/>
              </a:rPr>
              <a:t>Instructions on using these subtitles are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available </a:t>
            </a:r>
            <a:r>
              <a:rPr lang="en-US" sz="1300" u="sng" cap="none" dirty="0">
                <a:solidFill>
                  <a:srgbClr val="00475D"/>
                </a:solidFill>
                <a:latin typeface="Arial" charset="0"/>
                <a:ea typeface="Arial" charset="0"/>
                <a:cs typeface="Arial" charset="0"/>
                <a:hlinkClick r:id="rId7"/>
              </a:rPr>
              <a:t>here</a:t>
            </a:r>
            <a:r>
              <a:rPr lang="en-US" sz="1300" cap="none" dirty="0">
                <a:solidFill>
                  <a:srgbClr val="00475D"/>
                </a:solidFill>
                <a:latin typeface="Arial" charset="0"/>
                <a:ea typeface="Arial" charset="0"/>
                <a:cs typeface="Arial" charset="0"/>
              </a:rPr>
              <a:t>.</a:t>
            </a:r>
          </a:p>
        </p:txBody>
      </p:sp>
      <p:cxnSp>
        <p:nvCxnSpPr>
          <p:cNvPr id="14" name="Straight Connector 13">
            <a:extLst>
              <a:ext uri="{FF2B5EF4-FFF2-40B4-BE49-F238E27FC236}">
                <a16:creationId xmlns="" xmlns:a16="http://schemas.microsoft.com/office/drawing/2014/main" id="{E496A46E-8591-F740-8B42-F7637D99C2F1}"/>
              </a:ext>
            </a:extLst>
          </p:cNvPr>
          <p:cNvCxnSpPr>
            <a:cxnSpLocks/>
          </p:cNvCxnSpPr>
          <p:nvPr/>
        </p:nvCxnSpPr>
        <p:spPr>
          <a:xfrm flipH="1">
            <a:off x="307428" y="929403"/>
            <a:ext cx="8844455" cy="0"/>
          </a:xfrm>
          <a:prstGeom prst="line">
            <a:avLst/>
          </a:prstGeom>
          <a:ln w="15875">
            <a:solidFill>
              <a:srgbClr val="00475D"/>
            </a:soli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 xmlns:a16="http://schemas.microsoft.com/office/drawing/2014/main"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05 </a:t>
            </a:r>
            <a:r>
              <a:rPr lang="en-US" sz="550" b="1">
                <a:solidFill>
                  <a:srgbClr val="0072B1"/>
                </a:solidFill>
                <a:latin typeface="Arial Black" charset="0"/>
                <a:ea typeface="Arial Black" charset="0"/>
                <a:cs typeface="Arial Black" charset="0"/>
              </a:rPr>
              <a:t>| </a:t>
            </a:r>
            <a:r>
              <a:rPr lang="en-US" sz="550">
                <a:solidFill>
                  <a:srgbClr val="0072B1"/>
                </a:solidFill>
                <a:latin typeface="Arial" charset="0"/>
                <a:ea typeface="Arial" charset="0"/>
                <a:cs typeface="Arial" charset="0"/>
              </a:rPr>
              <a:t>Understanding Gender Dynamics to Radicalization, Violent Extremism and Engaging Women and Girls</a:t>
            </a:r>
            <a:endParaRPr lang="en-US" sz="550" dirty="0">
              <a:solidFill>
                <a:srgbClr val="0072B1"/>
              </a:solidFill>
              <a:latin typeface="Arial" charset="0"/>
              <a:ea typeface="Arial" charset="0"/>
              <a:cs typeface="Arial" charset="0"/>
            </a:endParaRPr>
          </a:p>
        </p:txBody>
      </p:sp>
      <p:pic>
        <p:nvPicPr>
          <p:cNvPr id="11" name="Google Shape;496;p78">
            <a:hlinkClick r:id="rId4"/>
            <a:extLst>
              <a:ext uri="{FF2B5EF4-FFF2-40B4-BE49-F238E27FC236}">
                <a16:creationId xmlns="" xmlns:a16="http://schemas.microsoft.com/office/drawing/2014/main" id="{3FDAC2C2-7E0D-4A4D-BBA5-058312247305}"/>
              </a:ext>
            </a:extLst>
          </p:cNvPr>
          <p:cNvPicPr preferRelativeResize="0"/>
          <p:nvPr/>
        </p:nvPicPr>
        <p:blipFill>
          <a:blip r:embed="rId8" cstate="print">
            <a:extLst>
              <a:ext uri="{28A0092B-C50C-407E-A947-70E740481C1C}">
                <a14:useLocalDpi xmlns:a14="http://schemas.microsoft.com/office/drawing/2010/main" val="0"/>
              </a:ext>
            </a:extLst>
          </a:blip>
          <a:stretch>
            <a:fillRect/>
          </a:stretch>
        </p:blipFill>
        <p:spPr>
          <a:xfrm>
            <a:off x="4241004" y="1225745"/>
            <a:ext cx="4590937" cy="3060624"/>
          </a:xfrm>
          <a:prstGeom prst="rect">
            <a:avLst/>
          </a:prstGeom>
          <a:noFill/>
          <a:ln w="95250">
            <a:solidFill>
              <a:srgbClr val="133743"/>
            </a:solidFill>
          </a:ln>
        </p:spPr>
      </p:pic>
    </p:spTree>
    <p:extLst>
      <p:ext uri="{BB962C8B-B14F-4D97-AF65-F5344CB8AC3E}">
        <p14:creationId xmlns:p14="http://schemas.microsoft.com/office/powerpoint/2010/main" val="13350562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show="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3439655" y="718441"/>
            <a:ext cx="4887694" cy="73866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 sz="2400" b="0" cap="none" dirty="0">
                <a:solidFill>
                  <a:srgbClr val="0072B1"/>
                </a:solidFill>
                <a:latin typeface="Arial" charset="0"/>
                <a:ea typeface="Arial" charset="0"/>
                <a:cs typeface="Arial" charset="0"/>
              </a:rPr>
              <a:t>ISIL’s gendered strategy for men and boys:</a:t>
            </a:r>
            <a:endParaRPr lang="en-US" sz="2400" b="0" cap="none" dirty="0">
              <a:solidFill>
                <a:srgbClr val="0072B1"/>
              </a:solidFill>
              <a:latin typeface="Arial" charset="0"/>
              <a:ea typeface="Arial" charset="0"/>
              <a:cs typeface="Arial" charset="0"/>
            </a:endParaRPr>
          </a:p>
        </p:txBody>
      </p:sp>
      <p:pic>
        <p:nvPicPr>
          <p:cNvPr id="9" name="Picture Placeholder 6"/>
          <p:cNvPicPr>
            <a:picLocks noChangeAspect="1"/>
          </p:cNvPicPr>
          <p:nvPr/>
        </p:nvPicPr>
        <p:blipFill rotWithShape="1">
          <a:blip r:embed="rId2" cstate="print">
            <a:extLst>
              <a:ext uri="{28A0092B-C50C-407E-A947-70E740481C1C}">
                <a14:useLocalDpi xmlns:a14="http://schemas.microsoft.com/office/drawing/2010/main" val="0"/>
              </a:ext>
            </a:extLst>
          </a:blip>
          <a:srcRect l="37003" t="-134" r="24591" b="1965"/>
          <a:stretch/>
        </p:blipFill>
        <p:spPr>
          <a:xfrm>
            <a:off x="-7884" y="-16124"/>
            <a:ext cx="3043184" cy="5185653"/>
          </a:xfrm>
          <a:prstGeom prst="rect">
            <a:avLst/>
          </a:prstGeom>
        </p:spPr>
      </p:pic>
      <p:cxnSp>
        <p:nvCxnSpPr>
          <p:cNvPr id="19" name="Straight Connector 18"/>
          <p:cNvCxnSpPr>
            <a:cxnSpLocks/>
          </p:cNvCxnSpPr>
          <p:nvPr/>
        </p:nvCxnSpPr>
        <p:spPr>
          <a:xfrm flipH="1">
            <a:off x="3438665" y="1632054"/>
            <a:ext cx="5705335"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Title 2"/>
          <p:cNvSpPr txBox="1">
            <a:spLocks/>
          </p:cNvSpPr>
          <p:nvPr/>
        </p:nvSpPr>
        <p:spPr>
          <a:xfrm>
            <a:off x="3450549" y="1883765"/>
            <a:ext cx="5257799" cy="2092881"/>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182880" lvl="0" indent="-182880">
              <a:spcBef>
                <a:spcPts val="0"/>
              </a:spcBef>
              <a:spcAft>
                <a:spcPts val="12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ISIL called on men and boys to perform their traditional gender roles as “protectors” of women and children as “guardians of the faith and protectors of the land.”</a:t>
            </a:r>
          </a:p>
          <a:p>
            <a:pPr marL="182880" lvl="0" indent="-182880">
              <a:spcBef>
                <a:spcPts val="0"/>
              </a:spcBef>
              <a:spcAft>
                <a:spcPts val="12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ISIL also used women as a tool to recruit men, by promising them marriages with local and foreign women or captured women as sex slaves.</a:t>
            </a:r>
          </a:p>
        </p:txBody>
      </p:sp>
      <p:grpSp>
        <p:nvGrpSpPr>
          <p:cNvPr id="11" name="Group 10">
            <a:extLst>
              <a:ext uri="{FF2B5EF4-FFF2-40B4-BE49-F238E27FC236}">
                <a16:creationId xmlns="" xmlns:a16="http://schemas.microsoft.com/office/drawing/2014/main" id="{63D4EBEA-EB4D-0740-BD29-1C45448BC453}"/>
              </a:ext>
            </a:extLst>
          </p:cNvPr>
          <p:cNvGrpSpPr/>
          <p:nvPr/>
        </p:nvGrpSpPr>
        <p:grpSpPr>
          <a:xfrm>
            <a:off x="8625148" y="4705350"/>
            <a:ext cx="525478" cy="248970"/>
            <a:chOff x="7559644" y="4723080"/>
            <a:chExt cx="441356" cy="248970"/>
          </a:xfrm>
        </p:grpSpPr>
        <p:sp>
          <p:nvSpPr>
            <p:cNvPr id="16" name="Rectangle 15">
              <a:extLst>
                <a:ext uri="{FF2B5EF4-FFF2-40B4-BE49-F238E27FC236}">
                  <a16:creationId xmlns="" xmlns:a16="http://schemas.microsoft.com/office/drawing/2014/main" id="{7CEE92E1-7EBA-C846-AB4A-4AEB10CD9C9C}"/>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Title 2">
              <a:extLst>
                <a:ext uri="{FF2B5EF4-FFF2-40B4-BE49-F238E27FC236}">
                  <a16:creationId xmlns="" xmlns:a16="http://schemas.microsoft.com/office/drawing/2014/main" id="{9B546A7F-57B2-0846-9979-99C2F3AD3C76}"/>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11</a:t>
              </a:r>
            </a:p>
          </p:txBody>
        </p:sp>
      </p:grpSp>
      <p:sp>
        <p:nvSpPr>
          <p:cNvPr id="10" name="Footer Placeholder 4">
            <a:extLst>
              <a:ext uri="{FF2B5EF4-FFF2-40B4-BE49-F238E27FC236}">
                <a16:creationId xmlns="" xmlns:a16="http://schemas.microsoft.com/office/drawing/2014/main" id="{450CF3BD-5F45-5741-BA4D-A51CA269A5D1}"/>
              </a:ext>
            </a:extLst>
          </p:cNvPr>
          <p:cNvSpPr txBox="1">
            <a:spLocks/>
          </p:cNvSpPr>
          <p:nvPr/>
        </p:nvSpPr>
        <p:spPr>
          <a:xfrm>
            <a:off x="2454700"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50" b="1" dirty="0">
                <a:solidFill>
                  <a:srgbClr val="0072B1"/>
                </a:solidFill>
                <a:latin typeface="Arial Black" charset="0"/>
                <a:ea typeface="Arial Black" charset="0"/>
                <a:cs typeface="Arial Black" charset="0"/>
              </a:rPr>
              <a:t>MODULE 05 </a:t>
            </a:r>
            <a:r>
              <a:rPr lang="en-US" sz="550" b="1">
                <a:solidFill>
                  <a:srgbClr val="0072B1"/>
                </a:solidFill>
                <a:latin typeface="Arial Black" charset="0"/>
                <a:ea typeface="Arial Black" charset="0"/>
                <a:cs typeface="Arial Black" charset="0"/>
              </a:rPr>
              <a:t>| </a:t>
            </a:r>
            <a:r>
              <a:rPr lang="en-US" sz="550">
                <a:solidFill>
                  <a:srgbClr val="0072B1"/>
                </a:solidFill>
                <a:latin typeface="Arial" charset="0"/>
                <a:ea typeface="Arial" charset="0"/>
                <a:cs typeface="Arial" charset="0"/>
              </a:rPr>
              <a:t>Understanding Gender Dynamics to Radicalization, Violent Extremism and Engaging Women and Girls</a:t>
            </a:r>
            <a:endParaRPr lang="en-US" sz="550" dirty="0">
              <a:solidFill>
                <a:srgbClr val="0072B1"/>
              </a:solidFill>
              <a:latin typeface="Arial" charset="0"/>
              <a:ea typeface="Arial" charset="0"/>
              <a:cs typeface="Arial" charset="0"/>
            </a:endParaRPr>
          </a:p>
        </p:txBody>
      </p:sp>
      <p:sp>
        <p:nvSpPr>
          <p:cNvPr id="12" name="Rectangle 11">
            <a:extLst>
              <a:ext uri="{FF2B5EF4-FFF2-40B4-BE49-F238E27FC236}">
                <a16:creationId xmlns="" xmlns:a16="http://schemas.microsoft.com/office/drawing/2014/main" id="{AA56CB0C-DDAF-E149-95A2-B6F4A771C066}"/>
              </a:ext>
            </a:extLst>
          </p:cNvPr>
          <p:cNvSpPr/>
          <p:nvPr/>
        </p:nvSpPr>
        <p:spPr>
          <a:xfrm>
            <a:off x="0" y="-1"/>
            <a:ext cx="1819747" cy="21748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lumMod val="90000"/>
                    <a:lumOff val="10000"/>
                    <a:alpha val="75000"/>
                  </a:schemeClr>
                </a:solidFill>
              </a:rPr>
              <a:t>UN Photo/UNHCR/A Duclos</a:t>
            </a:r>
          </a:p>
        </p:txBody>
      </p:sp>
    </p:spTree>
    <p:extLst>
      <p:ext uri="{BB962C8B-B14F-4D97-AF65-F5344CB8AC3E}">
        <p14:creationId xmlns:p14="http://schemas.microsoft.com/office/powerpoint/2010/main" val="20853084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E122"/>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alphaModFix amt="7000"/>
            <a:extLst>
              <a:ext uri="{28A0092B-C50C-407E-A947-70E740481C1C}">
                <a14:useLocalDpi xmlns:a14="http://schemas.microsoft.com/office/drawing/2010/main" val="0"/>
              </a:ext>
            </a:extLst>
          </a:blip>
          <a:srcRect l="2475" t="-1" r="-4113" b="6194"/>
          <a:stretch/>
        </p:blipFill>
        <p:spPr>
          <a:xfrm>
            <a:off x="0" y="2167438"/>
            <a:ext cx="3224486" cy="2976062"/>
          </a:xfrm>
          <a:prstGeom prst="rect">
            <a:avLst/>
          </a:prstGeom>
        </p:spPr>
      </p:pic>
      <p:sp>
        <p:nvSpPr>
          <p:cNvPr id="17" name="Text Placeholder 2"/>
          <p:cNvSpPr txBox="1">
            <a:spLocks/>
          </p:cNvSpPr>
          <p:nvPr/>
        </p:nvSpPr>
        <p:spPr>
          <a:xfrm>
            <a:off x="237358" y="505706"/>
            <a:ext cx="9099589" cy="285749"/>
          </a:xfrm>
          <a:prstGeom prst="rect">
            <a:avLst/>
          </a:prstGeom>
        </p:spPr>
        <p:txBody>
          <a:bodyPr/>
          <a:lstStyle>
            <a:lvl1pPr marL="0" indent="0" algn="l" defTabSz="685800" rtl="0" eaLnBrk="1" latinLnBrk="0" hangingPunct="1">
              <a:lnSpc>
                <a:spcPct val="100000"/>
              </a:lnSpc>
              <a:spcBef>
                <a:spcPct val="20000"/>
              </a:spcBef>
              <a:buFontTx/>
              <a:buNone/>
              <a:defRPr sz="2400" kern="1200">
                <a:solidFill>
                  <a:schemeClr val="tx1">
                    <a:lumMod val="90000"/>
                    <a:lumOff val="10000"/>
                  </a:schemeClr>
                </a:solidFill>
                <a:latin typeface="+mj-lt"/>
                <a:ea typeface="Open Sans" panose="020B0606030504020204" pitchFamily="34" charset="0"/>
                <a:cs typeface="Arial" panose="020B0604020202020204" pitchFamily="34" charset="0"/>
              </a:defRPr>
            </a:lvl1pPr>
            <a:lvl2pPr marL="557213" indent="-214313" algn="l" defTabSz="685800" rtl="0" eaLnBrk="1" latinLnBrk="0" hangingPunct="1">
              <a:lnSpc>
                <a:spcPct val="100000"/>
              </a:lnSpc>
              <a:spcBef>
                <a:spcPct val="20000"/>
              </a:spcBef>
              <a:buFont typeface="Wingdings" panose="05000000000000000000" pitchFamily="2" charset="2"/>
              <a:buChar char="§"/>
              <a:defRPr sz="2100" kern="1200">
                <a:solidFill>
                  <a:schemeClr val="tx1">
                    <a:lumMod val="90000"/>
                    <a:lumOff val="10000"/>
                  </a:schemeClr>
                </a:solidFill>
                <a:latin typeface="+mj-lt"/>
                <a:ea typeface="Open Sans" panose="020B0606030504020204" pitchFamily="34" charset="0"/>
                <a:cs typeface="Arial" panose="020B0604020202020204" pitchFamily="34" charset="0"/>
              </a:defRPr>
            </a:lvl2pPr>
            <a:lvl3pPr marL="857250" indent="-171450" algn="l" defTabSz="685800" rtl="0" eaLnBrk="1" latinLnBrk="0" hangingPunct="1">
              <a:lnSpc>
                <a:spcPct val="100000"/>
              </a:lnSpc>
              <a:spcBef>
                <a:spcPct val="20000"/>
              </a:spcBef>
              <a:buFont typeface="Arial" panose="020B0604020202020204" pitchFamily="34" charset="0"/>
              <a:buChar char="•"/>
              <a:defRPr sz="1800" kern="1200">
                <a:solidFill>
                  <a:schemeClr val="tx1">
                    <a:lumMod val="90000"/>
                    <a:lumOff val="10000"/>
                  </a:schemeClr>
                </a:solidFill>
                <a:latin typeface="+mj-lt"/>
                <a:ea typeface="Open Sans" panose="020B0606030504020204" pitchFamily="34" charset="0"/>
                <a:cs typeface="Arial" panose="020B0604020202020204" pitchFamily="34" charset="0"/>
              </a:defRPr>
            </a:lvl3pPr>
            <a:lvl4pPr marL="12001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4pPr>
            <a:lvl5pPr marL="15430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r>
              <a:rPr lang="en-US" sz="1800" b="1" dirty="0">
                <a:solidFill>
                  <a:srgbClr val="00475D"/>
                </a:solidFill>
                <a:latin typeface="Arial" charset="0"/>
                <a:ea typeface="Arial" charset="0"/>
                <a:cs typeface="Arial" charset="0"/>
              </a:rPr>
              <a:t>VIDEO 7 | </a:t>
            </a:r>
            <a:r>
              <a:rPr lang="en-US" sz="1700" b="1" dirty="0">
                <a:solidFill>
                  <a:srgbClr val="00475D"/>
                </a:solidFill>
                <a:latin typeface="Arial" charset="0"/>
                <a:ea typeface="Arial" charset="0"/>
                <a:cs typeface="Arial" charset="0"/>
              </a:rPr>
              <a:t>Breaking the mold: Woman mediator challenges gender norms in Yemen</a:t>
            </a:r>
          </a:p>
          <a:p>
            <a:endParaRPr lang="en-US" sz="1800" b="1" dirty="0">
              <a:solidFill>
                <a:srgbClr val="00475D"/>
              </a:solidFill>
              <a:latin typeface="Arial" charset="0"/>
              <a:ea typeface="Arial" charset="0"/>
              <a:cs typeface="Arial" charset="0"/>
            </a:endParaRPr>
          </a:p>
          <a:p>
            <a:endParaRPr lang="en-US" sz="1800" b="1" dirty="0">
              <a:solidFill>
                <a:srgbClr val="00475D"/>
              </a:solidFill>
              <a:latin typeface="Arial" charset="0"/>
              <a:ea typeface="Arial" charset="0"/>
              <a:cs typeface="Arial" charset="0"/>
            </a:endParaRPr>
          </a:p>
          <a:p>
            <a:endParaRPr lang="en-US" sz="1800" b="1" dirty="0">
              <a:solidFill>
                <a:srgbClr val="00475D"/>
              </a:solidFill>
              <a:latin typeface="Arial" charset="0"/>
              <a:ea typeface="Arial" charset="0"/>
              <a:cs typeface="Arial" charset="0"/>
            </a:endParaRPr>
          </a:p>
        </p:txBody>
      </p:sp>
      <p:grpSp>
        <p:nvGrpSpPr>
          <p:cNvPr id="8" name="Group 7">
            <a:extLst>
              <a:ext uri="{FF2B5EF4-FFF2-40B4-BE49-F238E27FC236}">
                <a16:creationId xmlns="" xmlns:a16="http://schemas.microsoft.com/office/drawing/2014/main" id="{46ADBA01-1790-FA48-AF29-0BBF34FF603A}"/>
              </a:ext>
            </a:extLst>
          </p:cNvPr>
          <p:cNvGrpSpPr/>
          <p:nvPr/>
        </p:nvGrpSpPr>
        <p:grpSpPr>
          <a:xfrm>
            <a:off x="8625148" y="4705350"/>
            <a:ext cx="525478" cy="248970"/>
            <a:chOff x="7559644" y="4723080"/>
            <a:chExt cx="441356" cy="248970"/>
          </a:xfrm>
        </p:grpSpPr>
        <p:sp>
          <p:nvSpPr>
            <p:cNvPr id="9" name="Rectangle 8">
              <a:extLst>
                <a:ext uri="{FF2B5EF4-FFF2-40B4-BE49-F238E27FC236}">
                  <a16:creationId xmlns="" xmlns:a16="http://schemas.microsoft.com/office/drawing/2014/main" id="{BC97A3A7-9CFA-9345-BC25-E3C372C41395}"/>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itle 2">
              <a:extLst>
                <a:ext uri="{FF2B5EF4-FFF2-40B4-BE49-F238E27FC236}">
                  <a16:creationId xmlns="" xmlns:a16="http://schemas.microsoft.com/office/drawing/2014/main" id="{35D48BB8-6CFD-CA45-944F-C753B5AC75F5}"/>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12</a:t>
              </a:r>
            </a:p>
          </p:txBody>
        </p:sp>
      </p:grpSp>
      <p:sp>
        <p:nvSpPr>
          <p:cNvPr id="13" name="Title 2">
            <a:extLst>
              <a:ext uri="{FF2B5EF4-FFF2-40B4-BE49-F238E27FC236}">
                <a16:creationId xmlns="" xmlns:a16="http://schemas.microsoft.com/office/drawing/2014/main" id="{AADC70F3-14F9-2241-A835-9628CAE1850B}"/>
              </a:ext>
            </a:extLst>
          </p:cNvPr>
          <p:cNvSpPr txBox="1">
            <a:spLocks/>
          </p:cNvSpPr>
          <p:nvPr/>
        </p:nvSpPr>
        <p:spPr>
          <a:xfrm>
            <a:off x="336774" y="1129604"/>
            <a:ext cx="4264025" cy="3016210"/>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Aft>
                <a:spcPts val="800"/>
              </a:spcAft>
            </a:pPr>
            <a:r>
              <a:rPr lang="en-US" sz="1300" cap="none" dirty="0">
                <a:solidFill>
                  <a:srgbClr val="00475D"/>
                </a:solidFill>
                <a:latin typeface="Arial" charset="0"/>
                <a:ea typeface="Arial" charset="0"/>
                <a:cs typeface="Arial" charset="0"/>
              </a:rPr>
              <a:t>By: </a:t>
            </a:r>
            <a:r>
              <a:rPr lang="en-US" sz="1300" b="0" cap="none" dirty="0">
                <a:solidFill>
                  <a:srgbClr val="00475D"/>
                </a:solidFill>
                <a:latin typeface="Arial" charset="0"/>
                <a:ea typeface="Arial" charset="0"/>
                <a:cs typeface="Arial" charset="0"/>
                <a:hlinkClick r:id="rId3"/>
              </a:rPr>
              <a:t>Search for Common Ground</a:t>
            </a:r>
            <a:endParaRPr lang="en-US" sz="1300" b="0" cap="none" dirty="0">
              <a:solidFill>
                <a:srgbClr val="00475D"/>
              </a:solidFill>
              <a:latin typeface="Arial" charset="0"/>
              <a:ea typeface="Arial" charset="0"/>
              <a:cs typeface="Arial" charset="0"/>
            </a:endParaRPr>
          </a:p>
          <a:p>
            <a:pPr>
              <a:spcAft>
                <a:spcPts val="800"/>
              </a:spcAft>
            </a:pPr>
            <a:r>
              <a:rPr lang="en-US" sz="1300" cap="none" dirty="0">
                <a:solidFill>
                  <a:srgbClr val="00475D"/>
                </a:solidFill>
                <a:latin typeface="Arial" charset="0"/>
                <a:ea typeface="Arial" charset="0"/>
                <a:cs typeface="Arial" charset="0"/>
              </a:rPr>
              <a:t>Original Link:</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cap="none" dirty="0">
                <a:solidFill>
                  <a:srgbClr val="00475D"/>
                </a:solidFill>
                <a:latin typeface="Arial" charset="0"/>
                <a:ea typeface="Arial" charset="0"/>
                <a:cs typeface="Arial" charset="0"/>
                <a:hlinkClick r:id="rId4"/>
              </a:rPr>
              <a:t>https://</a:t>
            </a:r>
            <a:r>
              <a:rPr lang="en-US" sz="1300" cap="none" dirty="0" err="1">
                <a:solidFill>
                  <a:srgbClr val="00475D"/>
                </a:solidFill>
                <a:latin typeface="Arial" charset="0"/>
                <a:ea typeface="Arial" charset="0"/>
                <a:cs typeface="Arial" charset="0"/>
                <a:hlinkClick r:id="rId4"/>
              </a:rPr>
              <a:t>youtu.be</a:t>
            </a:r>
            <a:r>
              <a:rPr lang="en-US" sz="1300" cap="none" dirty="0">
                <a:solidFill>
                  <a:srgbClr val="00475D"/>
                </a:solidFill>
                <a:latin typeface="Arial" charset="0"/>
                <a:ea typeface="Arial" charset="0"/>
                <a:cs typeface="Arial" charset="0"/>
                <a:hlinkClick r:id="rId4"/>
              </a:rPr>
              <a:t>/gdDv4BBj-1c</a:t>
            </a:r>
            <a:endParaRPr lang="en-US" sz="1300" cap="none" dirty="0">
              <a:solidFill>
                <a:srgbClr val="00475D"/>
              </a:solidFill>
              <a:latin typeface="Arial" charset="0"/>
              <a:ea typeface="Arial" charset="0"/>
              <a:cs typeface="Arial" charset="0"/>
            </a:endParaRPr>
          </a:p>
          <a:p>
            <a:pPr>
              <a:spcAft>
                <a:spcPts val="800"/>
              </a:spcAft>
            </a:pPr>
            <a:r>
              <a:rPr lang="en-US" sz="1300" cap="none" dirty="0">
                <a:solidFill>
                  <a:srgbClr val="00475D"/>
                </a:solidFill>
                <a:latin typeface="Arial" charset="0"/>
                <a:ea typeface="Arial" charset="0"/>
                <a:cs typeface="Arial" charset="0"/>
              </a:rPr>
              <a:t>Downloadable Link:</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The video can be downloaded </a:t>
            </a:r>
            <a:r>
              <a:rPr lang="en-US" sz="1300" u="sng" cap="none" dirty="0">
                <a:solidFill>
                  <a:srgbClr val="00475D"/>
                </a:solidFill>
                <a:latin typeface="Arial" charset="0"/>
                <a:ea typeface="Arial" charset="0"/>
                <a:cs typeface="Arial" charset="0"/>
                <a:hlinkClick r:id="rId5"/>
              </a:rPr>
              <a:t>here</a:t>
            </a:r>
            <a:r>
              <a:rPr lang="en-US" sz="1300" b="0" cap="none" dirty="0">
                <a:solidFill>
                  <a:srgbClr val="00475D"/>
                </a:solidFill>
                <a:latin typeface="Arial" charset="0"/>
                <a:ea typeface="Arial" charset="0"/>
                <a:cs typeface="Arial" charset="0"/>
              </a:rPr>
              <a:t>.</a:t>
            </a:r>
          </a:p>
          <a:p>
            <a:pPr>
              <a:spcAft>
                <a:spcPts val="800"/>
              </a:spcAft>
            </a:pPr>
            <a:r>
              <a:rPr lang="en-US" sz="1300" cap="none" dirty="0">
                <a:solidFill>
                  <a:srgbClr val="00475D"/>
                </a:solidFill>
                <a:latin typeface="Arial" charset="0"/>
                <a:ea typeface="Arial" charset="0"/>
                <a:cs typeface="Arial" charset="0"/>
              </a:rPr>
              <a:t>Arabic Subtitles:</a:t>
            </a:r>
          </a:p>
          <a:p>
            <a:pPr>
              <a:spcAft>
                <a:spcPts val="800"/>
              </a:spcAft>
            </a:pPr>
            <a:r>
              <a:rPr lang="en-US" sz="1300" u="sng" cap="none" dirty="0">
                <a:solidFill>
                  <a:srgbClr val="00475D"/>
                </a:solidFill>
                <a:latin typeface="Arial" charset="0"/>
                <a:ea typeface="Arial" charset="0"/>
                <a:cs typeface="Arial" charset="0"/>
                <a:hlinkClick r:id="rId6"/>
              </a:rPr>
              <a:t>Advanced</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(recommended for use with downloaded versions)</a:t>
            </a:r>
          </a:p>
          <a:p>
            <a:pPr>
              <a:spcAft>
                <a:spcPts val="800"/>
              </a:spcAft>
            </a:pPr>
            <a:r>
              <a:rPr lang="en-US" sz="1300" u="sng" cap="none" dirty="0">
                <a:solidFill>
                  <a:srgbClr val="00475D"/>
                </a:solidFill>
                <a:latin typeface="Arial" charset="0"/>
                <a:ea typeface="Arial" charset="0"/>
                <a:cs typeface="Arial" charset="0"/>
                <a:hlinkClick r:id="rId7"/>
              </a:rPr>
              <a:t>Basic</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(recommended for use with YouTube)</a:t>
            </a:r>
          </a:p>
          <a:p>
            <a:pPr>
              <a:spcAft>
                <a:spcPts val="800"/>
              </a:spcAft>
            </a:pPr>
            <a:r>
              <a:rPr lang="en-US" sz="1300" b="0" cap="none" dirty="0">
                <a:solidFill>
                  <a:srgbClr val="00475D"/>
                </a:solidFill>
                <a:latin typeface="Arial" charset="0"/>
                <a:ea typeface="Arial" charset="0"/>
                <a:cs typeface="Arial" charset="0"/>
              </a:rPr>
              <a:t>Instructions on using these subtitles are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available </a:t>
            </a:r>
            <a:r>
              <a:rPr lang="en-US" sz="1300" u="sng" cap="none" dirty="0">
                <a:solidFill>
                  <a:srgbClr val="00475D"/>
                </a:solidFill>
                <a:latin typeface="Arial" charset="0"/>
                <a:ea typeface="Arial" charset="0"/>
                <a:cs typeface="Arial" charset="0"/>
                <a:hlinkClick r:id="rId8"/>
              </a:rPr>
              <a:t>here</a:t>
            </a:r>
            <a:r>
              <a:rPr lang="en-US" sz="1300" cap="none" dirty="0">
                <a:solidFill>
                  <a:srgbClr val="00475D"/>
                </a:solidFill>
                <a:latin typeface="Arial" charset="0"/>
                <a:ea typeface="Arial" charset="0"/>
                <a:cs typeface="Arial" charset="0"/>
              </a:rPr>
              <a:t>.</a:t>
            </a:r>
          </a:p>
        </p:txBody>
      </p:sp>
      <p:cxnSp>
        <p:nvCxnSpPr>
          <p:cNvPr id="14" name="Straight Connector 13">
            <a:extLst>
              <a:ext uri="{FF2B5EF4-FFF2-40B4-BE49-F238E27FC236}">
                <a16:creationId xmlns="" xmlns:a16="http://schemas.microsoft.com/office/drawing/2014/main" id="{E496A46E-8591-F740-8B42-F7637D99C2F1}"/>
              </a:ext>
            </a:extLst>
          </p:cNvPr>
          <p:cNvCxnSpPr>
            <a:cxnSpLocks/>
          </p:cNvCxnSpPr>
          <p:nvPr/>
        </p:nvCxnSpPr>
        <p:spPr>
          <a:xfrm flipH="1">
            <a:off x="307428" y="929403"/>
            <a:ext cx="8844455" cy="0"/>
          </a:xfrm>
          <a:prstGeom prst="line">
            <a:avLst/>
          </a:prstGeom>
          <a:ln w="15875">
            <a:solidFill>
              <a:srgbClr val="00475D"/>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 xmlns:a16="http://schemas.microsoft.com/office/drawing/2014/main"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05 </a:t>
            </a:r>
            <a:r>
              <a:rPr lang="en-US" sz="550" b="1">
                <a:solidFill>
                  <a:srgbClr val="0072B1"/>
                </a:solidFill>
                <a:latin typeface="Arial Black" charset="0"/>
                <a:ea typeface="Arial Black" charset="0"/>
                <a:cs typeface="Arial Black" charset="0"/>
              </a:rPr>
              <a:t>| </a:t>
            </a:r>
            <a:r>
              <a:rPr lang="en-US" sz="550">
                <a:solidFill>
                  <a:srgbClr val="0072B1"/>
                </a:solidFill>
                <a:latin typeface="Arial" charset="0"/>
                <a:ea typeface="Arial" charset="0"/>
                <a:cs typeface="Arial" charset="0"/>
              </a:rPr>
              <a:t>Understanding Gender Dynamics to Radicalization, Violent Extremism and Engaging Women and Girls</a:t>
            </a:r>
            <a:endParaRPr lang="en-US" sz="550" dirty="0">
              <a:solidFill>
                <a:srgbClr val="0072B1"/>
              </a:solidFill>
              <a:latin typeface="Arial" charset="0"/>
              <a:ea typeface="Arial" charset="0"/>
              <a:cs typeface="Arial" charset="0"/>
            </a:endParaRPr>
          </a:p>
        </p:txBody>
      </p:sp>
      <p:pic>
        <p:nvPicPr>
          <p:cNvPr id="15" name="Google Shape;510;p80">
            <a:hlinkClick r:id="rId4"/>
            <a:extLst>
              <a:ext uri="{FF2B5EF4-FFF2-40B4-BE49-F238E27FC236}">
                <a16:creationId xmlns="" xmlns:a16="http://schemas.microsoft.com/office/drawing/2014/main" id="{36AD9156-065A-4F44-AFD0-A8BA503A5D72}"/>
              </a:ext>
            </a:extLst>
          </p:cNvPr>
          <p:cNvPicPr preferRelativeResize="0"/>
          <p:nvPr/>
        </p:nvPicPr>
        <p:blipFill>
          <a:blip r:embed="rId9" cstate="print">
            <a:extLst>
              <a:ext uri="{28A0092B-C50C-407E-A947-70E740481C1C}">
                <a14:useLocalDpi xmlns:a14="http://schemas.microsoft.com/office/drawing/2010/main" val="0"/>
              </a:ext>
            </a:extLst>
          </a:blip>
          <a:stretch>
            <a:fillRect/>
          </a:stretch>
        </p:blipFill>
        <p:spPr>
          <a:xfrm>
            <a:off x="4248269" y="1218489"/>
            <a:ext cx="4590929" cy="3060619"/>
          </a:xfrm>
          <a:prstGeom prst="rect">
            <a:avLst/>
          </a:prstGeom>
          <a:noFill/>
          <a:ln w="95250">
            <a:solidFill>
              <a:srgbClr val="133743"/>
            </a:solidFill>
          </a:ln>
        </p:spPr>
      </p:pic>
    </p:spTree>
    <p:extLst>
      <p:ext uri="{BB962C8B-B14F-4D97-AF65-F5344CB8AC3E}">
        <p14:creationId xmlns:p14="http://schemas.microsoft.com/office/powerpoint/2010/main" val="8791016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CE122"/>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alphaModFix amt="7000"/>
            <a:extLst>
              <a:ext uri="{28A0092B-C50C-407E-A947-70E740481C1C}">
                <a14:useLocalDpi xmlns:a14="http://schemas.microsoft.com/office/drawing/2010/main" val="0"/>
              </a:ext>
            </a:extLst>
          </a:blip>
          <a:srcRect l="2475" t="-1" r="-4113" b="6194"/>
          <a:stretch/>
        </p:blipFill>
        <p:spPr>
          <a:xfrm>
            <a:off x="0" y="2167438"/>
            <a:ext cx="3224486" cy="2976062"/>
          </a:xfrm>
          <a:prstGeom prst="rect">
            <a:avLst/>
          </a:prstGeom>
        </p:spPr>
      </p:pic>
      <p:sp>
        <p:nvSpPr>
          <p:cNvPr id="17" name="Text Placeholder 2"/>
          <p:cNvSpPr txBox="1">
            <a:spLocks/>
          </p:cNvSpPr>
          <p:nvPr/>
        </p:nvSpPr>
        <p:spPr>
          <a:xfrm>
            <a:off x="237358" y="505706"/>
            <a:ext cx="8814363" cy="285749"/>
          </a:xfrm>
          <a:prstGeom prst="rect">
            <a:avLst/>
          </a:prstGeom>
        </p:spPr>
        <p:txBody>
          <a:bodyPr/>
          <a:lstStyle>
            <a:lvl1pPr marL="0" indent="0" algn="l" defTabSz="685800" rtl="0" eaLnBrk="1" latinLnBrk="0" hangingPunct="1">
              <a:lnSpc>
                <a:spcPct val="100000"/>
              </a:lnSpc>
              <a:spcBef>
                <a:spcPct val="20000"/>
              </a:spcBef>
              <a:buFontTx/>
              <a:buNone/>
              <a:defRPr sz="2400" kern="1200">
                <a:solidFill>
                  <a:schemeClr val="tx1">
                    <a:lumMod val="90000"/>
                    <a:lumOff val="10000"/>
                  </a:schemeClr>
                </a:solidFill>
                <a:latin typeface="+mj-lt"/>
                <a:ea typeface="Open Sans" panose="020B0606030504020204" pitchFamily="34" charset="0"/>
                <a:cs typeface="Arial" panose="020B0604020202020204" pitchFamily="34" charset="0"/>
              </a:defRPr>
            </a:lvl1pPr>
            <a:lvl2pPr marL="557213" indent="-214313" algn="l" defTabSz="685800" rtl="0" eaLnBrk="1" latinLnBrk="0" hangingPunct="1">
              <a:lnSpc>
                <a:spcPct val="100000"/>
              </a:lnSpc>
              <a:spcBef>
                <a:spcPct val="20000"/>
              </a:spcBef>
              <a:buFont typeface="Wingdings" panose="05000000000000000000" pitchFamily="2" charset="2"/>
              <a:buChar char="§"/>
              <a:defRPr sz="2100" kern="1200">
                <a:solidFill>
                  <a:schemeClr val="tx1">
                    <a:lumMod val="90000"/>
                    <a:lumOff val="10000"/>
                  </a:schemeClr>
                </a:solidFill>
                <a:latin typeface="+mj-lt"/>
                <a:ea typeface="Open Sans" panose="020B0606030504020204" pitchFamily="34" charset="0"/>
                <a:cs typeface="Arial" panose="020B0604020202020204" pitchFamily="34" charset="0"/>
              </a:defRPr>
            </a:lvl2pPr>
            <a:lvl3pPr marL="857250" indent="-171450" algn="l" defTabSz="685800" rtl="0" eaLnBrk="1" latinLnBrk="0" hangingPunct="1">
              <a:lnSpc>
                <a:spcPct val="100000"/>
              </a:lnSpc>
              <a:spcBef>
                <a:spcPct val="20000"/>
              </a:spcBef>
              <a:buFont typeface="Arial" panose="020B0604020202020204" pitchFamily="34" charset="0"/>
              <a:buChar char="•"/>
              <a:defRPr sz="1800" kern="1200">
                <a:solidFill>
                  <a:schemeClr val="tx1">
                    <a:lumMod val="90000"/>
                    <a:lumOff val="10000"/>
                  </a:schemeClr>
                </a:solidFill>
                <a:latin typeface="+mj-lt"/>
                <a:ea typeface="Open Sans" panose="020B0606030504020204" pitchFamily="34" charset="0"/>
                <a:cs typeface="Arial" panose="020B0604020202020204" pitchFamily="34" charset="0"/>
              </a:defRPr>
            </a:lvl3pPr>
            <a:lvl4pPr marL="12001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4pPr>
            <a:lvl5pPr marL="15430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r>
              <a:rPr lang="en-US" sz="1800" b="1" dirty="0">
                <a:solidFill>
                  <a:srgbClr val="00475D"/>
                </a:solidFill>
                <a:latin typeface="Arial" charset="0"/>
                <a:ea typeface="Arial" charset="0"/>
                <a:cs typeface="Arial" charset="0"/>
              </a:rPr>
              <a:t>VIDEO 8 | </a:t>
            </a:r>
            <a:r>
              <a:rPr lang="en-US" sz="1700" b="1" dirty="0" err="1">
                <a:solidFill>
                  <a:srgbClr val="00475D"/>
                </a:solidFill>
                <a:latin typeface="Arial" charset="0"/>
                <a:ea typeface="Arial" charset="0"/>
                <a:cs typeface="Arial" charset="0"/>
              </a:rPr>
              <a:t>Naija</a:t>
            </a:r>
            <a:r>
              <a:rPr lang="en-US" sz="1700" b="1" dirty="0">
                <a:solidFill>
                  <a:srgbClr val="00475D"/>
                </a:solidFill>
                <a:latin typeface="Arial" charset="0"/>
                <a:ea typeface="Arial" charset="0"/>
                <a:cs typeface="Arial" charset="0"/>
              </a:rPr>
              <a:t> Girls: Ending violence in Northern Nigeria </a:t>
            </a:r>
          </a:p>
          <a:p>
            <a:endParaRPr lang="en-US" sz="1800" b="1" dirty="0">
              <a:solidFill>
                <a:srgbClr val="00475D"/>
              </a:solidFill>
              <a:latin typeface="Arial" charset="0"/>
              <a:ea typeface="Arial" charset="0"/>
              <a:cs typeface="Arial" charset="0"/>
            </a:endParaRPr>
          </a:p>
          <a:p>
            <a:endParaRPr lang="en-US" sz="1800" b="1" dirty="0">
              <a:solidFill>
                <a:srgbClr val="00475D"/>
              </a:solidFill>
              <a:latin typeface="Arial" charset="0"/>
              <a:ea typeface="Arial" charset="0"/>
              <a:cs typeface="Arial" charset="0"/>
            </a:endParaRPr>
          </a:p>
        </p:txBody>
      </p:sp>
      <p:grpSp>
        <p:nvGrpSpPr>
          <p:cNvPr id="8" name="Group 7">
            <a:extLst>
              <a:ext uri="{FF2B5EF4-FFF2-40B4-BE49-F238E27FC236}">
                <a16:creationId xmlns="" xmlns:a16="http://schemas.microsoft.com/office/drawing/2014/main" id="{46ADBA01-1790-FA48-AF29-0BBF34FF603A}"/>
              </a:ext>
            </a:extLst>
          </p:cNvPr>
          <p:cNvGrpSpPr/>
          <p:nvPr/>
        </p:nvGrpSpPr>
        <p:grpSpPr>
          <a:xfrm>
            <a:off x="8625148" y="4705350"/>
            <a:ext cx="525478" cy="248970"/>
            <a:chOff x="7559644" y="4723080"/>
            <a:chExt cx="441356" cy="248970"/>
          </a:xfrm>
        </p:grpSpPr>
        <p:sp>
          <p:nvSpPr>
            <p:cNvPr id="9" name="Rectangle 8">
              <a:extLst>
                <a:ext uri="{FF2B5EF4-FFF2-40B4-BE49-F238E27FC236}">
                  <a16:creationId xmlns="" xmlns:a16="http://schemas.microsoft.com/office/drawing/2014/main" id="{BC97A3A7-9CFA-9345-BC25-E3C372C41395}"/>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itle 2">
              <a:extLst>
                <a:ext uri="{FF2B5EF4-FFF2-40B4-BE49-F238E27FC236}">
                  <a16:creationId xmlns="" xmlns:a16="http://schemas.microsoft.com/office/drawing/2014/main" id="{35D48BB8-6CFD-CA45-944F-C753B5AC75F5}"/>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13</a:t>
              </a:r>
            </a:p>
          </p:txBody>
        </p:sp>
      </p:grpSp>
      <p:sp>
        <p:nvSpPr>
          <p:cNvPr id="13" name="Title 2">
            <a:extLst>
              <a:ext uri="{FF2B5EF4-FFF2-40B4-BE49-F238E27FC236}">
                <a16:creationId xmlns="" xmlns:a16="http://schemas.microsoft.com/office/drawing/2014/main" id="{AADC70F3-14F9-2241-A835-9628CAE1850B}"/>
              </a:ext>
            </a:extLst>
          </p:cNvPr>
          <p:cNvSpPr txBox="1">
            <a:spLocks/>
          </p:cNvSpPr>
          <p:nvPr/>
        </p:nvSpPr>
        <p:spPr>
          <a:xfrm>
            <a:off x="336774" y="1129604"/>
            <a:ext cx="4264025" cy="3016210"/>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Aft>
                <a:spcPts val="800"/>
              </a:spcAft>
            </a:pPr>
            <a:r>
              <a:rPr lang="en-US" sz="1300" cap="none" dirty="0">
                <a:solidFill>
                  <a:srgbClr val="00475D"/>
                </a:solidFill>
                <a:latin typeface="Arial" charset="0"/>
                <a:ea typeface="Arial" charset="0"/>
                <a:cs typeface="Arial" charset="0"/>
              </a:rPr>
              <a:t>By: </a:t>
            </a:r>
            <a:r>
              <a:rPr lang="en-US" sz="1300" b="0" cap="none" dirty="0">
                <a:solidFill>
                  <a:srgbClr val="00475D"/>
                </a:solidFill>
                <a:latin typeface="Arial" charset="0"/>
                <a:ea typeface="Arial" charset="0"/>
                <a:cs typeface="Arial" charset="0"/>
                <a:hlinkClick r:id="rId3"/>
              </a:rPr>
              <a:t>Search for Common Ground</a:t>
            </a:r>
            <a:endParaRPr lang="en-US" sz="1300" b="0" cap="none" dirty="0">
              <a:solidFill>
                <a:srgbClr val="00475D"/>
              </a:solidFill>
              <a:latin typeface="Arial" charset="0"/>
              <a:ea typeface="Arial" charset="0"/>
              <a:cs typeface="Arial" charset="0"/>
            </a:endParaRPr>
          </a:p>
          <a:p>
            <a:pPr>
              <a:spcAft>
                <a:spcPts val="800"/>
              </a:spcAft>
            </a:pPr>
            <a:r>
              <a:rPr lang="en-US" sz="1300" cap="none" dirty="0">
                <a:solidFill>
                  <a:srgbClr val="00475D"/>
                </a:solidFill>
                <a:latin typeface="Arial" charset="0"/>
                <a:ea typeface="Arial" charset="0"/>
                <a:cs typeface="Arial" charset="0"/>
              </a:rPr>
              <a:t>Original Link:</a:t>
            </a:r>
            <a:br>
              <a:rPr lang="en-US" sz="1300" cap="none" dirty="0">
                <a:solidFill>
                  <a:srgbClr val="00475D"/>
                </a:solidFill>
                <a:latin typeface="Arial" charset="0"/>
                <a:ea typeface="Arial" charset="0"/>
                <a:cs typeface="Arial" charset="0"/>
              </a:rPr>
            </a:br>
            <a:r>
              <a:rPr lang="en-US" sz="1300" cap="none" dirty="0">
                <a:solidFill>
                  <a:srgbClr val="00475D"/>
                </a:solidFill>
                <a:latin typeface="Arial" charset="0"/>
                <a:ea typeface="Arial" charset="0"/>
                <a:cs typeface="Arial" charset="0"/>
                <a:hlinkClick r:id="rId4"/>
              </a:rPr>
              <a:t>https://youtu.be/-lOHG37pe3w</a:t>
            </a:r>
            <a:endParaRPr lang="en-US" sz="1300" cap="none" dirty="0">
              <a:solidFill>
                <a:srgbClr val="00475D"/>
              </a:solidFill>
              <a:latin typeface="Arial" charset="0"/>
              <a:ea typeface="Arial" charset="0"/>
              <a:cs typeface="Arial" charset="0"/>
            </a:endParaRPr>
          </a:p>
          <a:p>
            <a:pPr>
              <a:spcAft>
                <a:spcPts val="800"/>
              </a:spcAft>
            </a:pPr>
            <a:r>
              <a:rPr lang="en-US" sz="1300" cap="none" dirty="0">
                <a:solidFill>
                  <a:srgbClr val="00475D"/>
                </a:solidFill>
                <a:latin typeface="Arial" charset="0"/>
                <a:ea typeface="Arial" charset="0"/>
                <a:cs typeface="Arial" charset="0"/>
              </a:rPr>
              <a:t>Downloadable Link:</a:t>
            </a:r>
            <a:br>
              <a:rPr lang="en-US" sz="130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The video can be downloaded </a:t>
            </a:r>
            <a:r>
              <a:rPr lang="en-US" sz="1300" u="sng" cap="none" dirty="0">
                <a:solidFill>
                  <a:srgbClr val="00475D"/>
                </a:solidFill>
                <a:latin typeface="Arial" charset="0"/>
                <a:ea typeface="Arial" charset="0"/>
                <a:cs typeface="Arial" charset="0"/>
                <a:hlinkClick r:id="rId5"/>
              </a:rPr>
              <a:t>here</a:t>
            </a:r>
            <a:r>
              <a:rPr lang="en-US" sz="1300" cap="none" dirty="0">
                <a:solidFill>
                  <a:srgbClr val="00475D"/>
                </a:solidFill>
                <a:latin typeface="Arial" charset="0"/>
                <a:ea typeface="Arial" charset="0"/>
                <a:cs typeface="Arial" charset="0"/>
              </a:rPr>
              <a:t>.</a:t>
            </a:r>
          </a:p>
          <a:p>
            <a:pPr>
              <a:spcAft>
                <a:spcPts val="800"/>
              </a:spcAft>
            </a:pPr>
            <a:r>
              <a:rPr lang="en-US" sz="1300" cap="none" dirty="0">
                <a:solidFill>
                  <a:srgbClr val="00475D"/>
                </a:solidFill>
                <a:latin typeface="Arial" charset="0"/>
                <a:ea typeface="Arial" charset="0"/>
                <a:cs typeface="Arial" charset="0"/>
              </a:rPr>
              <a:t>Arabic Subtitles:</a:t>
            </a:r>
          </a:p>
          <a:p>
            <a:pPr>
              <a:spcAft>
                <a:spcPts val="800"/>
              </a:spcAft>
            </a:pPr>
            <a:r>
              <a:rPr lang="en-US" sz="1300" u="sng" cap="none" dirty="0">
                <a:solidFill>
                  <a:srgbClr val="00475D"/>
                </a:solidFill>
                <a:latin typeface="Arial" charset="0"/>
                <a:ea typeface="Arial" charset="0"/>
                <a:cs typeface="Arial" charset="0"/>
                <a:hlinkClick r:id="rId6"/>
              </a:rPr>
              <a:t>Advanced</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(recommended for use with downloaded versions)</a:t>
            </a:r>
          </a:p>
          <a:p>
            <a:pPr>
              <a:spcAft>
                <a:spcPts val="800"/>
              </a:spcAft>
            </a:pPr>
            <a:r>
              <a:rPr lang="en-US" sz="1300" u="sng" cap="none" dirty="0">
                <a:solidFill>
                  <a:srgbClr val="00475D"/>
                </a:solidFill>
                <a:latin typeface="Arial" charset="0"/>
                <a:ea typeface="Arial" charset="0"/>
                <a:cs typeface="Arial" charset="0"/>
                <a:hlinkClick r:id="rId7"/>
              </a:rPr>
              <a:t>Basic</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(recommended for use with YouTube)</a:t>
            </a:r>
          </a:p>
          <a:p>
            <a:pPr>
              <a:spcAft>
                <a:spcPts val="800"/>
              </a:spcAft>
            </a:pPr>
            <a:r>
              <a:rPr lang="en-US" sz="1300" b="0" cap="none" dirty="0">
                <a:solidFill>
                  <a:srgbClr val="00475D"/>
                </a:solidFill>
                <a:latin typeface="Arial" charset="0"/>
                <a:ea typeface="Arial" charset="0"/>
                <a:cs typeface="Arial" charset="0"/>
              </a:rPr>
              <a:t>Instructions on using these subtitles are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available </a:t>
            </a:r>
            <a:r>
              <a:rPr lang="en-US" sz="1300" u="sng" cap="none" dirty="0">
                <a:solidFill>
                  <a:srgbClr val="00475D"/>
                </a:solidFill>
                <a:latin typeface="Arial" charset="0"/>
                <a:ea typeface="Arial" charset="0"/>
                <a:cs typeface="Arial" charset="0"/>
                <a:hlinkClick r:id="rId8"/>
              </a:rPr>
              <a:t>here</a:t>
            </a:r>
            <a:r>
              <a:rPr lang="en-US" sz="1300" cap="none" dirty="0">
                <a:solidFill>
                  <a:srgbClr val="00475D"/>
                </a:solidFill>
                <a:latin typeface="Arial" charset="0"/>
                <a:ea typeface="Arial" charset="0"/>
                <a:cs typeface="Arial" charset="0"/>
              </a:rPr>
              <a:t>.</a:t>
            </a:r>
          </a:p>
        </p:txBody>
      </p:sp>
      <p:cxnSp>
        <p:nvCxnSpPr>
          <p:cNvPr id="14" name="Straight Connector 13">
            <a:extLst>
              <a:ext uri="{FF2B5EF4-FFF2-40B4-BE49-F238E27FC236}">
                <a16:creationId xmlns="" xmlns:a16="http://schemas.microsoft.com/office/drawing/2014/main" id="{E496A46E-8591-F740-8B42-F7637D99C2F1}"/>
              </a:ext>
            </a:extLst>
          </p:cNvPr>
          <p:cNvCxnSpPr>
            <a:cxnSpLocks/>
          </p:cNvCxnSpPr>
          <p:nvPr/>
        </p:nvCxnSpPr>
        <p:spPr>
          <a:xfrm flipH="1">
            <a:off x="307428" y="929403"/>
            <a:ext cx="8844455" cy="0"/>
          </a:xfrm>
          <a:prstGeom prst="line">
            <a:avLst/>
          </a:prstGeom>
          <a:ln w="15875">
            <a:solidFill>
              <a:srgbClr val="00475D"/>
            </a:soli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 xmlns:a16="http://schemas.microsoft.com/office/drawing/2014/main"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05 </a:t>
            </a:r>
            <a:r>
              <a:rPr lang="en-US" sz="550" b="1">
                <a:solidFill>
                  <a:srgbClr val="0072B1"/>
                </a:solidFill>
                <a:latin typeface="Arial Black" charset="0"/>
                <a:ea typeface="Arial Black" charset="0"/>
                <a:cs typeface="Arial Black" charset="0"/>
              </a:rPr>
              <a:t>| </a:t>
            </a:r>
            <a:r>
              <a:rPr lang="en-US" sz="550">
                <a:solidFill>
                  <a:srgbClr val="0072B1"/>
                </a:solidFill>
                <a:latin typeface="Arial" charset="0"/>
                <a:ea typeface="Arial" charset="0"/>
                <a:cs typeface="Arial" charset="0"/>
              </a:rPr>
              <a:t>Understanding Gender Dynamics to Radicalization, Violent Extremism and Engaging Women and Girls</a:t>
            </a:r>
            <a:endParaRPr lang="en-US" sz="550" dirty="0">
              <a:solidFill>
                <a:srgbClr val="0072B1"/>
              </a:solidFill>
              <a:latin typeface="Arial" charset="0"/>
              <a:ea typeface="Arial" charset="0"/>
              <a:cs typeface="Arial" charset="0"/>
            </a:endParaRPr>
          </a:p>
        </p:txBody>
      </p:sp>
      <p:sp>
        <p:nvSpPr>
          <p:cNvPr id="2" name="TextBox 1"/>
          <p:cNvSpPr txBox="1"/>
          <p:nvPr/>
        </p:nvSpPr>
        <p:spPr>
          <a:xfrm>
            <a:off x="2842591" y="-347870"/>
            <a:ext cx="914400" cy="914400"/>
          </a:xfrm>
          <a:prstGeom prst="rect">
            <a:avLst/>
          </a:prstGeom>
          <a:noFill/>
        </p:spPr>
        <p:txBody>
          <a:bodyPr wrap="none" rtlCol="0">
            <a:noAutofit/>
          </a:bodyPr>
          <a:lstStyle/>
          <a:p>
            <a:endParaRPr lang="en-US" sz="9000" dirty="0">
              <a:solidFill>
                <a:srgbClr val="0095C3"/>
              </a:solidFill>
              <a:latin typeface="Arial Black" panose="020B0A04020102020204" pitchFamily="34" charset="0"/>
              <a:ea typeface="Open Sans" panose="020B0606030504020204" pitchFamily="34" charset="0"/>
              <a:cs typeface="Open Sans" panose="020B0606030504020204" pitchFamily="34" charset="0"/>
            </a:endParaRPr>
          </a:p>
        </p:txBody>
      </p:sp>
      <p:pic>
        <p:nvPicPr>
          <p:cNvPr id="16" name="Google Shape;517;p81">
            <a:hlinkClick r:id="rId4"/>
            <a:extLst>
              <a:ext uri="{FF2B5EF4-FFF2-40B4-BE49-F238E27FC236}">
                <a16:creationId xmlns="" xmlns:a16="http://schemas.microsoft.com/office/drawing/2014/main" id="{C318BF67-38F7-7745-98A9-20B520542875}"/>
              </a:ext>
            </a:extLst>
          </p:cNvPr>
          <p:cNvPicPr preferRelativeResize="0"/>
          <p:nvPr/>
        </p:nvPicPr>
        <p:blipFill>
          <a:blip r:embed="rId9" cstate="print">
            <a:extLst>
              <a:ext uri="{28A0092B-C50C-407E-A947-70E740481C1C}">
                <a14:useLocalDpi xmlns:a14="http://schemas.microsoft.com/office/drawing/2010/main" val="0"/>
              </a:ext>
            </a:extLst>
          </a:blip>
          <a:stretch>
            <a:fillRect/>
          </a:stretch>
        </p:blipFill>
        <p:spPr>
          <a:xfrm>
            <a:off x="4248260" y="1217035"/>
            <a:ext cx="4590938" cy="3060625"/>
          </a:xfrm>
          <a:prstGeom prst="rect">
            <a:avLst/>
          </a:prstGeom>
          <a:noFill/>
          <a:ln w="95250">
            <a:solidFill>
              <a:srgbClr val="133743"/>
            </a:solidFill>
          </a:ln>
        </p:spPr>
      </p:pic>
    </p:spTree>
    <p:extLst>
      <p:ext uri="{BB962C8B-B14F-4D97-AF65-F5344CB8AC3E}">
        <p14:creationId xmlns:p14="http://schemas.microsoft.com/office/powerpoint/2010/main" val="6567876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pic>
        <p:nvPicPr>
          <p:cNvPr id="9" name="Picture Placeholder 6"/>
          <p:cNvPicPr>
            <a:picLocks noChangeAspect="1"/>
          </p:cNvPicPr>
          <p:nvPr/>
        </p:nvPicPr>
        <p:blipFill rotWithShape="1">
          <a:blip r:embed="rId2" cstate="print">
            <a:extLst>
              <a:ext uri="{28A0092B-C50C-407E-A947-70E740481C1C}">
                <a14:useLocalDpi xmlns:a14="http://schemas.microsoft.com/office/drawing/2010/main" val="0"/>
              </a:ext>
            </a:extLst>
          </a:blip>
          <a:srcRect l="19518" t="271" r="35024" b="-271"/>
          <a:stretch/>
        </p:blipFill>
        <p:spPr>
          <a:xfrm>
            <a:off x="6019800" y="1979"/>
            <a:ext cx="3132084" cy="5167550"/>
          </a:xfrm>
          <a:prstGeom prst="rect">
            <a:avLst/>
          </a:prstGeom>
        </p:spPr>
      </p:pic>
      <p:sp>
        <p:nvSpPr>
          <p:cNvPr id="14" name="Title 2"/>
          <p:cNvSpPr txBox="1">
            <a:spLocks/>
          </p:cNvSpPr>
          <p:nvPr/>
        </p:nvSpPr>
        <p:spPr>
          <a:xfrm>
            <a:off x="773883" y="886651"/>
            <a:ext cx="4495799" cy="73866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 sz="2400" b="0" cap="none" dirty="0">
                <a:solidFill>
                  <a:srgbClr val="0072B1"/>
                </a:solidFill>
                <a:latin typeface="Arial" charset="0"/>
                <a:ea typeface="Arial" charset="0"/>
                <a:cs typeface="Arial" charset="0"/>
              </a:rPr>
              <a:t>Risks from engaging women and girls:</a:t>
            </a:r>
            <a:endParaRPr lang="en-US" sz="2400" b="0" cap="none" dirty="0">
              <a:solidFill>
                <a:srgbClr val="0072B1"/>
              </a:solidFill>
              <a:latin typeface="Arial" charset="0"/>
              <a:ea typeface="Arial" charset="0"/>
              <a:cs typeface="Arial" charset="0"/>
            </a:endParaRPr>
          </a:p>
        </p:txBody>
      </p:sp>
      <p:cxnSp>
        <p:nvCxnSpPr>
          <p:cNvPr id="16" name="Straight Connector 15"/>
          <p:cNvCxnSpPr>
            <a:cxnSpLocks/>
          </p:cNvCxnSpPr>
          <p:nvPr/>
        </p:nvCxnSpPr>
        <p:spPr>
          <a:xfrm flipH="1">
            <a:off x="762001" y="1707046"/>
            <a:ext cx="8388625"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7" name="Title 2"/>
          <p:cNvSpPr txBox="1">
            <a:spLocks/>
          </p:cNvSpPr>
          <p:nvPr/>
        </p:nvSpPr>
        <p:spPr>
          <a:xfrm>
            <a:off x="770465" y="1943104"/>
            <a:ext cx="4917374" cy="2800767"/>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182880" indent="-182880">
              <a:spcBef>
                <a:spcPts val="0"/>
              </a:spcBef>
              <a:spcAft>
                <a:spcPts val="12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Women may only be incorporated as participants in programs and activities, rather than as leaders.</a:t>
            </a:r>
          </a:p>
          <a:p>
            <a:pPr marL="182880" indent="-182880">
              <a:spcBef>
                <a:spcPts val="0"/>
              </a:spcBef>
              <a:spcAft>
                <a:spcPts val="12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Women may be only expected to work on activities that only target women or “women’s issues” rather than the full scope of activities.</a:t>
            </a:r>
          </a:p>
          <a:p>
            <a:pPr marL="182880" indent="-182880">
              <a:spcBef>
                <a:spcPts val="0"/>
              </a:spcBef>
              <a:spcAft>
                <a:spcPts val="12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Countering violent extremism policies may risk the securitization or </a:t>
            </a:r>
            <a:r>
              <a:rPr lang="en" sz="1800" b="0" cap="none" dirty="0" err="1">
                <a:solidFill>
                  <a:srgbClr val="0072B1"/>
                </a:solidFill>
                <a:latin typeface="Arial" charset="0"/>
                <a:ea typeface="Arial" charset="0"/>
                <a:cs typeface="Arial" charset="0"/>
              </a:rPr>
              <a:t>instrumentalization</a:t>
            </a:r>
            <a:r>
              <a:rPr lang="en" sz="1800" b="0" cap="none" dirty="0">
                <a:solidFill>
                  <a:srgbClr val="0072B1"/>
                </a:solidFill>
                <a:latin typeface="Arial" charset="0"/>
                <a:ea typeface="Arial" charset="0"/>
                <a:cs typeface="Arial" charset="0"/>
              </a:rPr>
              <a:t> of women’s concerns.</a:t>
            </a:r>
          </a:p>
        </p:txBody>
      </p:sp>
      <p:grpSp>
        <p:nvGrpSpPr>
          <p:cNvPr id="8" name="Group 7">
            <a:extLst>
              <a:ext uri="{FF2B5EF4-FFF2-40B4-BE49-F238E27FC236}">
                <a16:creationId xmlns="" xmlns:a16="http://schemas.microsoft.com/office/drawing/2014/main" id="{0F0196A6-9339-F346-8665-C22A5DF73415}"/>
              </a:ext>
            </a:extLst>
          </p:cNvPr>
          <p:cNvGrpSpPr/>
          <p:nvPr/>
        </p:nvGrpSpPr>
        <p:grpSpPr>
          <a:xfrm>
            <a:off x="8625148" y="4705350"/>
            <a:ext cx="525478" cy="248970"/>
            <a:chOff x="7559644" y="4723080"/>
            <a:chExt cx="441356" cy="248970"/>
          </a:xfrm>
        </p:grpSpPr>
        <p:sp>
          <p:nvSpPr>
            <p:cNvPr id="11" name="Rectangle 10">
              <a:extLst>
                <a:ext uri="{FF2B5EF4-FFF2-40B4-BE49-F238E27FC236}">
                  <a16:creationId xmlns="" xmlns:a16="http://schemas.microsoft.com/office/drawing/2014/main" id="{5796A48F-6011-D641-B66C-365B492F9934}"/>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2">
              <a:extLst>
                <a:ext uri="{FF2B5EF4-FFF2-40B4-BE49-F238E27FC236}">
                  <a16:creationId xmlns="" xmlns:a16="http://schemas.microsoft.com/office/drawing/2014/main" id="{A5BB89C3-992B-6740-B7E4-10BDEAB50D58}"/>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14</a:t>
              </a:r>
            </a:p>
          </p:txBody>
        </p:sp>
      </p:grpSp>
      <p:sp>
        <p:nvSpPr>
          <p:cNvPr id="10" name="Footer Placeholder 4">
            <a:extLst>
              <a:ext uri="{FF2B5EF4-FFF2-40B4-BE49-F238E27FC236}">
                <a16:creationId xmlns="" xmlns:a16="http://schemas.microsoft.com/office/drawing/2014/main"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05 </a:t>
            </a:r>
            <a:r>
              <a:rPr lang="en-US" sz="550" b="1">
                <a:solidFill>
                  <a:srgbClr val="0072B1"/>
                </a:solidFill>
                <a:latin typeface="Arial Black" charset="0"/>
                <a:ea typeface="Arial Black" charset="0"/>
                <a:cs typeface="Arial Black" charset="0"/>
              </a:rPr>
              <a:t>| </a:t>
            </a:r>
            <a:r>
              <a:rPr lang="en-US" sz="550">
                <a:solidFill>
                  <a:srgbClr val="0072B1"/>
                </a:solidFill>
                <a:latin typeface="Arial" charset="0"/>
                <a:ea typeface="Arial" charset="0"/>
                <a:cs typeface="Arial" charset="0"/>
              </a:rPr>
              <a:t>Understanding Gender Dynamics to Radicalization, Violent Extremism and Engaging Women and Girls</a:t>
            </a:r>
            <a:endParaRPr lang="en-US" sz="550" dirty="0">
              <a:solidFill>
                <a:srgbClr val="0072B1"/>
              </a:solidFill>
              <a:latin typeface="Arial" charset="0"/>
              <a:ea typeface="Arial" charset="0"/>
              <a:cs typeface="Arial" charset="0"/>
            </a:endParaRPr>
          </a:p>
        </p:txBody>
      </p:sp>
    </p:spTree>
    <p:extLst>
      <p:ext uri="{BB962C8B-B14F-4D97-AF65-F5344CB8AC3E}">
        <p14:creationId xmlns:p14="http://schemas.microsoft.com/office/powerpoint/2010/main" val="9497844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pic>
        <p:nvPicPr>
          <p:cNvPr id="9" name="Picture Placeholder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5577" y="-17821"/>
            <a:ext cx="3458423" cy="5180148"/>
          </a:xfrm>
          <a:prstGeom prst="rect">
            <a:avLst/>
          </a:prstGeom>
        </p:spPr>
      </p:pic>
      <p:sp>
        <p:nvSpPr>
          <p:cNvPr id="14" name="Title 2"/>
          <p:cNvSpPr txBox="1">
            <a:spLocks/>
          </p:cNvSpPr>
          <p:nvPr/>
        </p:nvSpPr>
        <p:spPr>
          <a:xfrm>
            <a:off x="773883" y="886651"/>
            <a:ext cx="4495799" cy="73866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 sz="2400" b="0" cap="none" dirty="0">
                <a:solidFill>
                  <a:srgbClr val="0072B1"/>
                </a:solidFill>
                <a:latin typeface="Arial" charset="0"/>
                <a:ea typeface="Arial" charset="0"/>
                <a:cs typeface="Arial" charset="0"/>
              </a:rPr>
              <a:t>Risks from engaging women and girls:</a:t>
            </a:r>
            <a:endParaRPr lang="en-US" sz="2400" b="0" cap="none" dirty="0">
              <a:solidFill>
                <a:srgbClr val="0072B1"/>
              </a:solidFill>
              <a:latin typeface="Arial" charset="0"/>
              <a:ea typeface="Arial" charset="0"/>
              <a:cs typeface="Arial" charset="0"/>
            </a:endParaRPr>
          </a:p>
        </p:txBody>
      </p:sp>
      <p:cxnSp>
        <p:nvCxnSpPr>
          <p:cNvPr id="16" name="Straight Connector 15"/>
          <p:cNvCxnSpPr>
            <a:cxnSpLocks/>
          </p:cNvCxnSpPr>
          <p:nvPr/>
        </p:nvCxnSpPr>
        <p:spPr>
          <a:xfrm flipH="1">
            <a:off x="762001" y="1707046"/>
            <a:ext cx="8388625"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7" name="Title 2"/>
          <p:cNvSpPr txBox="1">
            <a:spLocks/>
          </p:cNvSpPr>
          <p:nvPr/>
        </p:nvSpPr>
        <p:spPr>
          <a:xfrm>
            <a:off x="770465" y="1947557"/>
            <a:ext cx="4917374" cy="2092881"/>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182880" indent="-182880">
              <a:spcBef>
                <a:spcPts val="0"/>
              </a:spcBef>
              <a:spcAft>
                <a:spcPts val="12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Women and girls may face unique security risks because their empowerment is seen particularly threatening to violent extremist groups or traditional male leaders.</a:t>
            </a:r>
          </a:p>
          <a:p>
            <a:pPr marL="182880" indent="-182880">
              <a:spcBef>
                <a:spcPts val="0"/>
              </a:spcBef>
              <a:spcAft>
                <a:spcPts val="12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The parents or the male relatives of women and girls may sometimes resist women and girls’ full participation.</a:t>
            </a:r>
          </a:p>
        </p:txBody>
      </p:sp>
      <p:grpSp>
        <p:nvGrpSpPr>
          <p:cNvPr id="11" name="Group 10">
            <a:extLst>
              <a:ext uri="{FF2B5EF4-FFF2-40B4-BE49-F238E27FC236}">
                <a16:creationId xmlns="" xmlns:a16="http://schemas.microsoft.com/office/drawing/2014/main" id="{50F11552-0095-9E49-B3FC-BD2041B19181}"/>
              </a:ext>
            </a:extLst>
          </p:cNvPr>
          <p:cNvGrpSpPr/>
          <p:nvPr/>
        </p:nvGrpSpPr>
        <p:grpSpPr>
          <a:xfrm>
            <a:off x="8625148" y="4705350"/>
            <a:ext cx="525478" cy="248970"/>
            <a:chOff x="7559644" y="4723080"/>
            <a:chExt cx="441356" cy="248970"/>
          </a:xfrm>
        </p:grpSpPr>
        <p:sp>
          <p:nvSpPr>
            <p:cNvPr id="13" name="Rectangle 12">
              <a:extLst>
                <a:ext uri="{FF2B5EF4-FFF2-40B4-BE49-F238E27FC236}">
                  <a16:creationId xmlns="" xmlns:a16="http://schemas.microsoft.com/office/drawing/2014/main" id="{6E72ED42-53DF-194C-A7BB-7F0A6F4E1406}"/>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itle 2">
              <a:extLst>
                <a:ext uri="{FF2B5EF4-FFF2-40B4-BE49-F238E27FC236}">
                  <a16:creationId xmlns="" xmlns:a16="http://schemas.microsoft.com/office/drawing/2014/main" id="{8A503ECB-11C7-9D49-A169-C3EC4CDB2B41}"/>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15</a:t>
              </a:r>
            </a:p>
          </p:txBody>
        </p:sp>
      </p:grpSp>
      <p:sp>
        <p:nvSpPr>
          <p:cNvPr id="10" name="Footer Placeholder 4">
            <a:extLst>
              <a:ext uri="{FF2B5EF4-FFF2-40B4-BE49-F238E27FC236}">
                <a16:creationId xmlns="" xmlns:a16="http://schemas.microsoft.com/office/drawing/2014/main"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05 </a:t>
            </a:r>
            <a:r>
              <a:rPr lang="en-US" sz="550" b="1">
                <a:solidFill>
                  <a:srgbClr val="0072B1"/>
                </a:solidFill>
                <a:latin typeface="Arial Black" charset="0"/>
                <a:ea typeface="Arial Black" charset="0"/>
                <a:cs typeface="Arial Black" charset="0"/>
              </a:rPr>
              <a:t>| </a:t>
            </a:r>
            <a:r>
              <a:rPr lang="en-US" sz="550">
                <a:solidFill>
                  <a:srgbClr val="0072B1"/>
                </a:solidFill>
                <a:latin typeface="Arial" charset="0"/>
                <a:ea typeface="Arial" charset="0"/>
                <a:cs typeface="Arial" charset="0"/>
              </a:rPr>
              <a:t>Understanding Gender Dynamics to Radicalization, Violent Extremism and Engaging Women and Girls</a:t>
            </a:r>
            <a:endParaRPr lang="en-US" sz="550" dirty="0">
              <a:solidFill>
                <a:srgbClr val="0072B1"/>
              </a:solidFill>
              <a:latin typeface="Arial" charset="0"/>
              <a:ea typeface="Arial" charset="0"/>
              <a:cs typeface="Arial" charset="0"/>
            </a:endParaRPr>
          </a:p>
        </p:txBody>
      </p:sp>
      <p:sp>
        <p:nvSpPr>
          <p:cNvPr id="12" name="Rectangle 11">
            <a:extLst>
              <a:ext uri="{FF2B5EF4-FFF2-40B4-BE49-F238E27FC236}">
                <a16:creationId xmlns="" xmlns:a16="http://schemas.microsoft.com/office/drawing/2014/main" id="{07ED00AA-53C6-BC4F-8FA1-71A95AFDEA87}"/>
              </a:ext>
            </a:extLst>
          </p:cNvPr>
          <p:cNvSpPr/>
          <p:nvPr/>
        </p:nvSpPr>
        <p:spPr>
          <a:xfrm>
            <a:off x="7324253" y="-1"/>
            <a:ext cx="1819747" cy="21748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lumMod val="90000"/>
                    <a:lumOff val="10000"/>
                    <a:alpha val="75000"/>
                  </a:schemeClr>
                </a:solidFill>
              </a:rPr>
              <a:t>University of </a:t>
            </a:r>
            <a:r>
              <a:rPr lang="en-US" sz="1000" dirty="0" err="1">
                <a:solidFill>
                  <a:schemeClr val="tx1">
                    <a:lumMod val="90000"/>
                    <a:lumOff val="10000"/>
                    <a:alpha val="75000"/>
                  </a:schemeClr>
                </a:solidFill>
              </a:rPr>
              <a:t>Salford</a:t>
            </a:r>
            <a:r>
              <a:rPr lang="en-US" sz="1000" dirty="0">
                <a:solidFill>
                  <a:schemeClr val="tx1">
                    <a:lumMod val="90000"/>
                    <a:lumOff val="10000"/>
                    <a:alpha val="75000"/>
                  </a:schemeClr>
                </a:solidFill>
              </a:rPr>
              <a:t>/CC BY 2.0</a:t>
            </a:r>
          </a:p>
        </p:txBody>
      </p:sp>
    </p:spTree>
    <p:extLst>
      <p:ext uri="{BB962C8B-B14F-4D97-AF65-F5344CB8AC3E}">
        <p14:creationId xmlns:p14="http://schemas.microsoft.com/office/powerpoint/2010/main" val="18913635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762990" y="1039700"/>
            <a:ext cx="6424394"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 sz="2400" b="0" cap="none" dirty="0">
                <a:solidFill>
                  <a:srgbClr val="0072B1"/>
                </a:solidFill>
                <a:latin typeface="Arial" charset="0"/>
                <a:ea typeface="Arial" charset="0"/>
                <a:cs typeface="Arial" charset="0"/>
              </a:rPr>
              <a:t>Good practices for engaging women and girls:</a:t>
            </a:r>
            <a:endParaRPr lang="en-US" sz="2400" b="0" cap="none" dirty="0">
              <a:solidFill>
                <a:srgbClr val="0072B1"/>
              </a:solidFill>
              <a:latin typeface="Arial" charset="0"/>
              <a:ea typeface="Arial" charset="0"/>
              <a:cs typeface="Arial" charset="0"/>
            </a:endParaRPr>
          </a:p>
        </p:txBody>
      </p:sp>
      <p:cxnSp>
        <p:nvCxnSpPr>
          <p:cNvPr id="19" name="Straight Connector 18"/>
          <p:cNvCxnSpPr/>
          <p:nvPr/>
        </p:nvCxnSpPr>
        <p:spPr>
          <a:xfrm flipH="1">
            <a:off x="762000" y="1583981"/>
            <a:ext cx="8330384"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Title 2"/>
          <p:cNvSpPr txBox="1">
            <a:spLocks/>
          </p:cNvSpPr>
          <p:nvPr/>
        </p:nvSpPr>
        <p:spPr>
          <a:xfrm>
            <a:off x="773884" y="1635968"/>
            <a:ext cx="7570788" cy="3108543"/>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28600" indent="-228600">
              <a:spcBef>
                <a:spcPts val="0"/>
              </a:spcBef>
              <a:spcAft>
                <a:spcPts val="10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Include women and girls and gender mainstreaming in all parts of programming, including design, implementation, and evaluation.</a:t>
            </a:r>
          </a:p>
          <a:p>
            <a:pPr marL="228600" indent="-228600">
              <a:spcBef>
                <a:spcPts val="0"/>
              </a:spcBef>
              <a:spcAft>
                <a:spcPts val="10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Involve men and boys in mainstreaming gender. </a:t>
            </a:r>
          </a:p>
          <a:p>
            <a:pPr marL="228600" indent="-228600">
              <a:spcBef>
                <a:spcPts val="0"/>
              </a:spcBef>
              <a:spcAft>
                <a:spcPts val="10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Build the capacity of women and girls to contribute safely and productively.</a:t>
            </a:r>
          </a:p>
          <a:p>
            <a:pPr marL="228600" indent="-228600">
              <a:spcBef>
                <a:spcPts val="0"/>
              </a:spcBef>
              <a:spcAft>
                <a:spcPts val="10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Support women-led organizations’ access to resources and opportunities to undertake countering violent extremism activities.</a:t>
            </a:r>
          </a:p>
          <a:p>
            <a:pPr marL="228600" indent="-228600">
              <a:spcBef>
                <a:spcPts val="0"/>
              </a:spcBef>
              <a:spcAft>
                <a:spcPts val="10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Ensure that efforts counter women and girls’ involvement in violent extremism, including by identifying gender dynamics in radicalization.</a:t>
            </a:r>
          </a:p>
        </p:txBody>
      </p:sp>
      <p:grpSp>
        <p:nvGrpSpPr>
          <p:cNvPr id="8" name="Group 7">
            <a:extLst>
              <a:ext uri="{FF2B5EF4-FFF2-40B4-BE49-F238E27FC236}">
                <a16:creationId xmlns="" xmlns:a16="http://schemas.microsoft.com/office/drawing/2014/main" id="{5CF57162-643D-F040-A61A-E120DD43FB2A}"/>
              </a:ext>
            </a:extLst>
          </p:cNvPr>
          <p:cNvGrpSpPr/>
          <p:nvPr/>
        </p:nvGrpSpPr>
        <p:grpSpPr>
          <a:xfrm>
            <a:off x="8625148" y="4705350"/>
            <a:ext cx="525478" cy="248970"/>
            <a:chOff x="7559644" y="4723080"/>
            <a:chExt cx="441356" cy="248970"/>
          </a:xfrm>
        </p:grpSpPr>
        <p:sp>
          <p:nvSpPr>
            <p:cNvPr id="9" name="Rectangle 8">
              <a:extLst>
                <a:ext uri="{FF2B5EF4-FFF2-40B4-BE49-F238E27FC236}">
                  <a16:creationId xmlns="" xmlns:a16="http://schemas.microsoft.com/office/drawing/2014/main" id="{37ED6861-7FFC-BF44-BE4E-A8A5D04F34D7}"/>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itle 2">
              <a:extLst>
                <a:ext uri="{FF2B5EF4-FFF2-40B4-BE49-F238E27FC236}">
                  <a16:creationId xmlns="" xmlns:a16="http://schemas.microsoft.com/office/drawing/2014/main" id="{E4535896-3926-8445-99EE-056CCC184633}"/>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16</a:t>
              </a:r>
            </a:p>
          </p:txBody>
        </p:sp>
      </p:grpSp>
      <p:sp>
        <p:nvSpPr>
          <p:cNvPr id="11" name="Footer Placeholder 4">
            <a:extLst>
              <a:ext uri="{FF2B5EF4-FFF2-40B4-BE49-F238E27FC236}">
                <a16:creationId xmlns="" xmlns:a16="http://schemas.microsoft.com/office/drawing/2014/main"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05 </a:t>
            </a:r>
            <a:r>
              <a:rPr lang="en-US" sz="550" b="1">
                <a:solidFill>
                  <a:srgbClr val="0072B1"/>
                </a:solidFill>
                <a:latin typeface="Arial Black" charset="0"/>
                <a:ea typeface="Arial Black" charset="0"/>
                <a:cs typeface="Arial Black" charset="0"/>
              </a:rPr>
              <a:t>| </a:t>
            </a:r>
            <a:r>
              <a:rPr lang="en-US" sz="550">
                <a:solidFill>
                  <a:srgbClr val="0072B1"/>
                </a:solidFill>
                <a:latin typeface="Arial" charset="0"/>
                <a:ea typeface="Arial" charset="0"/>
                <a:cs typeface="Arial" charset="0"/>
              </a:rPr>
              <a:t>Understanding Gender Dynamics to Radicalization, Violent Extremism and Engaging Women and Girls</a:t>
            </a:r>
            <a:endParaRPr lang="en-US" sz="550" dirty="0">
              <a:solidFill>
                <a:srgbClr val="0072B1"/>
              </a:solidFill>
              <a:latin typeface="Arial" charset="0"/>
              <a:ea typeface="Arial" charset="0"/>
              <a:cs typeface="Arial" charset="0"/>
            </a:endParaRPr>
          </a:p>
        </p:txBody>
      </p:sp>
    </p:spTree>
    <p:extLst>
      <p:ext uri="{BB962C8B-B14F-4D97-AF65-F5344CB8AC3E}">
        <p14:creationId xmlns:p14="http://schemas.microsoft.com/office/powerpoint/2010/main" val="9806906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58595B"/>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 xmlns:a16="http://schemas.microsoft.com/office/drawing/2014/main" id="{7E5903C2-B68C-A743-92AB-DA654218C4A7}"/>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18561" r="24798"/>
          <a:stretch/>
        </p:blipFill>
        <p:spPr>
          <a:xfrm>
            <a:off x="5410200" y="0"/>
            <a:ext cx="3733800" cy="4043476"/>
          </a:xfrm>
          <a:prstGeom prst="rect">
            <a:avLst/>
          </a:prstGeom>
        </p:spPr>
      </p:pic>
      <p:sp>
        <p:nvSpPr>
          <p:cNvPr id="14" name="Title 2"/>
          <p:cNvSpPr txBox="1">
            <a:spLocks/>
          </p:cNvSpPr>
          <p:nvPr/>
        </p:nvSpPr>
        <p:spPr>
          <a:xfrm>
            <a:off x="788505" y="1755821"/>
            <a:ext cx="7086600" cy="182864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Gender is an important factor in understanding and countering violent extremism for both men and women.</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Women and girls supporting and engaging in violent extremism are driven by a variety of motivating factors.</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Women and girls are taking diverse roles in violent extremist groups.</a:t>
            </a:r>
          </a:p>
        </p:txBody>
      </p:sp>
      <p:grpSp>
        <p:nvGrpSpPr>
          <p:cNvPr id="10" name="Group 9">
            <a:extLst>
              <a:ext uri="{FF2B5EF4-FFF2-40B4-BE49-F238E27FC236}">
                <a16:creationId xmlns="" xmlns:a16="http://schemas.microsoft.com/office/drawing/2014/main" id="{1F30E6B5-39C6-0F4B-B3EA-E266B8186A39}"/>
              </a:ext>
            </a:extLst>
          </p:cNvPr>
          <p:cNvGrpSpPr/>
          <p:nvPr/>
        </p:nvGrpSpPr>
        <p:grpSpPr>
          <a:xfrm>
            <a:off x="8625148" y="4705350"/>
            <a:ext cx="525478" cy="248970"/>
            <a:chOff x="7559644" y="4723080"/>
            <a:chExt cx="441356" cy="248970"/>
          </a:xfrm>
        </p:grpSpPr>
        <p:sp>
          <p:nvSpPr>
            <p:cNvPr id="15" name="Rectangle 14">
              <a:extLst>
                <a:ext uri="{FF2B5EF4-FFF2-40B4-BE49-F238E27FC236}">
                  <a16:creationId xmlns="" xmlns:a16="http://schemas.microsoft.com/office/drawing/2014/main" id="{565D6E24-4443-1A4B-8D6F-CD8B3C964C3A}"/>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itle 2">
              <a:extLst>
                <a:ext uri="{FF2B5EF4-FFF2-40B4-BE49-F238E27FC236}">
                  <a16:creationId xmlns="" xmlns:a16="http://schemas.microsoft.com/office/drawing/2014/main" id="{6BCADC01-507D-0747-A896-5FF95B4EB495}"/>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17</a:t>
              </a:r>
            </a:p>
          </p:txBody>
        </p:sp>
      </p:grpSp>
      <p:cxnSp>
        <p:nvCxnSpPr>
          <p:cNvPr id="18" name="Straight Connector 17">
            <a:extLst>
              <a:ext uri="{FF2B5EF4-FFF2-40B4-BE49-F238E27FC236}">
                <a16:creationId xmlns="" xmlns:a16="http://schemas.microsoft.com/office/drawing/2014/main" id="{644DD3E5-F02F-EA44-94E6-D775E72696A3}"/>
              </a:ext>
            </a:extLst>
          </p:cNvPr>
          <p:cNvCxnSpPr>
            <a:cxnSpLocks/>
          </p:cNvCxnSpPr>
          <p:nvPr/>
        </p:nvCxnSpPr>
        <p:spPr>
          <a:xfrm flipH="1">
            <a:off x="764756" y="1483434"/>
            <a:ext cx="8379244"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Title 2">
            <a:extLst>
              <a:ext uri="{FF2B5EF4-FFF2-40B4-BE49-F238E27FC236}">
                <a16:creationId xmlns="" xmlns:a16="http://schemas.microsoft.com/office/drawing/2014/main" id="{E78DA88E-4B1E-F742-9B17-19E5B7105B06}"/>
              </a:ext>
            </a:extLst>
          </p:cNvPr>
          <p:cNvSpPr txBox="1">
            <a:spLocks/>
          </p:cNvSpPr>
          <p:nvPr/>
        </p:nvSpPr>
        <p:spPr>
          <a:xfrm>
            <a:off x="788505" y="925495"/>
            <a:ext cx="3714750" cy="46166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3000" dirty="0">
                <a:solidFill>
                  <a:srgbClr val="FCE122"/>
                </a:solidFill>
                <a:latin typeface="Arial" charset="0"/>
                <a:ea typeface="Arial" charset="0"/>
                <a:cs typeface="Arial" charset="0"/>
              </a:rPr>
              <a:t>KEY TAKEWAYS</a:t>
            </a:r>
            <a:endParaRPr lang="en-US" sz="3000" b="0" cap="none" dirty="0">
              <a:solidFill>
                <a:srgbClr val="FCE122"/>
              </a:solidFill>
              <a:latin typeface="Arial" charset="0"/>
              <a:ea typeface="Arial" charset="0"/>
              <a:cs typeface="Arial" charset="0"/>
            </a:endParaRPr>
          </a:p>
        </p:txBody>
      </p:sp>
      <p:sp>
        <p:nvSpPr>
          <p:cNvPr id="12" name="Footer Placeholder 4">
            <a:extLst>
              <a:ext uri="{FF2B5EF4-FFF2-40B4-BE49-F238E27FC236}">
                <a16:creationId xmlns="" xmlns:a16="http://schemas.microsoft.com/office/drawing/2014/main"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05 </a:t>
            </a:r>
            <a:r>
              <a:rPr lang="en-US" sz="550" b="1">
                <a:solidFill>
                  <a:schemeClr val="bg1"/>
                </a:solidFill>
                <a:latin typeface="Arial Black" charset="0"/>
                <a:ea typeface="Arial Black" charset="0"/>
                <a:cs typeface="Arial Black" charset="0"/>
              </a:rPr>
              <a:t>| </a:t>
            </a:r>
            <a:r>
              <a:rPr lang="en-US" sz="550">
                <a:solidFill>
                  <a:schemeClr val="bg1"/>
                </a:solidFill>
                <a:latin typeface="Arial" charset="0"/>
                <a:ea typeface="Arial" charset="0"/>
                <a:cs typeface="Arial" charset="0"/>
              </a:rPr>
              <a:t>Understanding Gender Dynamics to Radicalization, Violent Extremism and Engaging Women and Girls</a:t>
            </a:r>
            <a:endParaRPr lang="en-US" sz="550"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5076114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58595B"/>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788505" y="1756231"/>
            <a:ext cx="7086600" cy="218771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Women and girls are required partners in countering the radicalization of both men and women.</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Women are already working in the countering violent extremism field.</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Women and girls need to be better incorporated at all levels of preventing and countering violent extremism.</a:t>
            </a:r>
          </a:p>
          <a:p>
            <a:pPr defTabSz="274320">
              <a:lnSpc>
                <a:spcPts val="2200"/>
              </a:lnSpc>
              <a:spcBef>
                <a:spcPts val="0"/>
              </a:spcBef>
              <a:spcAft>
                <a:spcPts val="600"/>
              </a:spcAft>
              <a:buSzPct val="175000"/>
            </a:pPr>
            <a:endParaRPr lang="en-US" sz="1800" b="0" cap="none" dirty="0">
              <a:latin typeface="Arial" charset="0"/>
              <a:ea typeface="Arial" charset="0"/>
              <a:cs typeface="Arial" charset="0"/>
            </a:endParaRPr>
          </a:p>
        </p:txBody>
      </p:sp>
      <p:grpSp>
        <p:nvGrpSpPr>
          <p:cNvPr id="10" name="Group 9">
            <a:extLst>
              <a:ext uri="{FF2B5EF4-FFF2-40B4-BE49-F238E27FC236}">
                <a16:creationId xmlns="" xmlns:a16="http://schemas.microsoft.com/office/drawing/2014/main" id="{1F30E6B5-39C6-0F4B-B3EA-E266B8186A39}"/>
              </a:ext>
            </a:extLst>
          </p:cNvPr>
          <p:cNvGrpSpPr/>
          <p:nvPr/>
        </p:nvGrpSpPr>
        <p:grpSpPr>
          <a:xfrm>
            <a:off x="8625148" y="4705350"/>
            <a:ext cx="525478" cy="248970"/>
            <a:chOff x="7559644" y="4723080"/>
            <a:chExt cx="441356" cy="248970"/>
          </a:xfrm>
        </p:grpSpPr>
        <p:sp>
          <p:nvSpPr>
            <p:cNvPr id="15" name="Rectangle 14">
              <a:extLst>
                <a:ext uri="{FF2B5EF4-FFF2-40B4-BE49-F238E27FC236}">
                  <a16:creationId xmlns="" xmlns:a16="http://schemas.microsoft.com/office/drawing/2014/main" id="{565D6E24-4443-1A4B-8D6F-CD8B3C964C3A}"/>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itle 2">
              <a:extLst>
                <a:ext uri="{FF2B5EF4-FFF2-40B4-BE49-F238E27FC236}">
                  <a16:creationId xmlns="" xmlns:a16="http://schemas.microsoft.com/office/drawing/2014/main" id="{6BCADC01-507D-0747-A896-5FF95B4EB495}"/>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18</a:t>
              </a:r>
            </a:p>
          </p:txBody>
        </p:sp>
      </p:grpSp>
      <p:pic>
        <p:nvPicPr>
          <p:cNvPr id="11" name="Picture 10">
            <a:extLst>
              <a:ext uri="{FF2B5EF4-FFF2-40B4-BE49-F238E27FC236}">
                <a16:creationId xmlns="" xmlns:a16="http://schemas.microsoft.com/office/drawing/2014/main" id="{CEFFAF8D-B842-1844-AE2A-F51ABDD55CAD}"/>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18561" r="24798"/>
          <a:stretch/>
        </p:blipFill>
        <p:spPr>
          <a:xfrm>
            <a:off x="5410200" y="0"/>
            <a:ext cx="3733800" cy="4043476"/>
          </a:xfrm>
          <a:prstGeom prst="rect">
            <a:avLst/>
          </a:prstGeom>
        </p:spPr>
      </p:pic>
      <p:cxnSp>
        <p:nvCxnSpPr>
          <p:cNvPr id="18" name="Straight Connector 17">
            <a:extLst>
              <a:ext uri="{FF2B5EF4-FFF2-40B4-BE49-F238E27FC236}">
                <a16:creationId xmlns="" xmlns:a16="http://schemas.microsoft.com/office/drawing/2014/main" id="{E82D2436-DBF8-8E47-BFA2-06260E36B99F}"/>
              </a:ext>
            </a:extLst>
          </p:cNvPr>
          <p:cNvCxnSpPr>
            <a:cxnSpLocks/>
          </p:cNvCxnSpPr>
          <p:nvPr/>
        </p:nvCxnSpPr>
        <p:spPr>
          <a:xfrm flipH="1">
            <a:off x="764756" y="1483434"/>
            <a:ext cx="8379244"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Title 2">
            <a:extLst>
              <a:ext uri="{FF2B5EF4-FFF2-40B4-BE49-F238E27FC236}">
                <a16:creationId xmlns="" xmlns:a16="http://schemas.microsoft.com/office/drawing/2014/main" id="{7A65B54A-6C4E-BB4E-BDAC-7BA95F7FE199}"/>
              </a:ext>
            </a:extLst>
          </p:cNvPr>
          <p:cNvSpPr txBox="1">
            <a:spLocks/>
          </p:cNvSpPr>
          <p:nvPr/>
        </p:nvSpPr>
        <p:spPr>
          <a:xfrm>
            <a:off x="788505" y="925495"/>
            <a:ext cx="3714750" cy="46166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3000" dirty="0">
                <a:solidFill>
                  <a:srgbClr val="FCE122"/>
                </a:solidFill>
                <a:latin typeface="Arial" charset="0"/>
                <a:ea typeface="Arial" charset="0"/>
                <a:cs typeface="Arial" charset="0"/>
              </a:rPr>
              <a:t>KEY TAKEWAYS</a:t>
            </a:r>
            <a:endParaRPr lang="en-US" sz="3000" b="0" cap="none" dirty="0">
              <a:solidFill>
                <a:srgbClr val="FCE122"/>
              </a:solidFill>
              <a:latin typeface="Arial" charset="0"/>
              <a:ea typeface="Arial" charset="0"/>
              <a:cs typeface="Arial" charset="0"/>
            </a:endParaRPr>
          </a:p>
        </p:txBody>
      </p:sp>
      <p:sp>
        <p:nvSpPr>
          <p:cNvPr id="12" name="Footer Placeholder 4">
            <a:extLst>
              <a:ext uri="{FF2B5EF4-FFF2-40B4-BE49-F238E27FC236}">
                <a16:creationId xmlns="" xmlns:a16="http://schemas.microsoft.com/office/drawing/2014/main"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05 </a:t>
            </a:r>
            <a:r>
              <a:rPr lang="en-US" sz="550" b="1">
                <a:solidFill>
                  <a:schemeClr val="bg1"/>
                </a:solidFill>
                <a:latin typeface="Arial Black" charset="0"/>
                <a:ea typeface="Arial Black" charset="0"/>
                <a:cs typeface="Arial Black" charset="0"/>
              </a:rPr>
              <a:t>| </a:t>
            </a:r>
            <a:r>
              <a:rPr lang="en-US" sz="550">
                <a:solidFill>
                  <a:schemeClr val="bg1"/>
                </a:solidFill>
                <a:latin typeface="Arial" charset="0"/>
                <a:ea typeface="Arial" charset="0"/>
                <a:cs typeface="Arial" charset="0"/>
              </a:rPr>
              <a:t>Understanding Gender Dynamics to Radicalization, Violent Extremism and Engaging Women and Girls</a:t>
            </a:r>
            <a:endParaRPr lang="en-US" sz="550"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3705391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475D"/>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 xmlns:a16="http://schemas.microsoft.com/office/drawing/2014/main" id="{EEE7E6B1-323D-444C-8206-D75EB98FC67D}"/>
              </a:ext>
            </a:extLst>
          </p:cNvPr>
          <p:cNvGrpSpPr/>
          <p:nvPr/>
        </p:nvGrpSpPr>
        <p:grpSpPr>
          <a:xfrm>
            <a:off x="4116596" y="-1"/>
            <a:ext cx="5019521" cy="2876713"/>
            <a:chOff x="4116596" y="-1"/>
            <a:chExt cx="5019521" cy="2876713"/>
          </a:xfrm>
        </p:grpSpPr>
        <p:pic>
          <p:nvPicPr>
            <p:cNvPr id="19" name="Picture 18">
              <a:extLst>
                <a:ext uri="{FF2B5EF4-FFF2-40B4-BE49-F238E27FC236}">
                  <a16:creationId xmlns="" xmlns:a16="http://schemas.microsoft.com/office/drawing/2014/main" id="{27AE51F2-C12C-9241-9EA6-DF3AAA238F04}"/>
                </a:ext>
              </a:extLst>
            </p:cNvPr>
            <p:cNvPicPr>
              <a:picLocks noChangeAspect="1"/>
            </p:cNvPicPr>
            <p:nvPr/>
          </p:nvPicPr>
          <p:blipFill rotWithShape="1">
            <a:blip r:embed="rId3" cstate="print">
              <a:alphaModFix amt="10000"/>
              <a:extLst>
                <a:ext uri="{28A0092B-C50C-407E-A947-70E740481C1C}">
                  <a14:useLocalDpi xmlns:a14="http://schemas.microsoft.com/office/drawing/2010/main" val="0"/>
                </a:ext>
              </a:extLst>
            </a:blip>
            <a:srcRect t="6028" r="7471"/>
            <a:stretch/>
          </p:blipFill>
          <p:spPr>
            <a:xfrm>
              <a:off x="4116596" y="-1"/>
              <a:ext cx="2832539" cy="2876713"/>
            </a:xfrm>
            <a:prstGeom prst="rect">
              <a:avLst/>
            </a:prstGeom>
          </p:spPr>
        </p:pic>
        <p:pic>
          <p:nvPicPr>
            <p:cNvPr id="20" name="Picture 19">
              <a:extLst>
                <a:ext uri="{FF2B5EF4-FFF2-40B4-BE49-F238E27FC236}">
                  <a16:creationId xmlns="" xmlns:a16="http://schemas.microsoft.com/office/drawing/2014/main" id="{15E8C02F-0B2D-A248-A0C4-BD7CDD1DBC83}"/>
                </a:ext>
              </a:extLst>
            </p:cNvPr>
            <p:cNvPicPr>
              <a:picLocks noChangeAspect="1"/>
            </p:cNvPicPr>
            <p:nvPr/>
          </p:nvPicPr>
          <p:blipFill rotWithShape="1">
            <a:blip r:embed="rId3" cstate="print">
              <a:alphaModFix amt="10000"/>
              <a:extLst>
                <a:ext uri="{28A0092B-C50C-407E-A947-70E740481C1C}">
                  <a14:useLocalDpi xmlns:a14="http://schemas.microsoft.com/office/drawing/2010/main" val="0"/>
                </a:ext>
              </a:extLst>
            </a:blip>
            <a:srcRect t="6028" r="18918"/>
            <a:stretch/>
          </p:blipFill>
          <p:spPr>
            <a:xfrm>
              <a:off x="6653997" y="0"/>
              <a:ext cx="2482120" cy="2876712"/>
            </a:xfrm>
            <a:prstGeom prst="rect">
              <a:avLst/>
            </a:prstGeom>
          </p:spPr>
        </p:pic>
      </p:grpSp>
      <p:sp>
        <p:nvSpPr>
          <p:cNvPr id="4" name="Rectangle 3"/>
          <p:cNvSpPr/>
          <p:nvPr/>
        </p:nvSpPr>
        <p:spPr>
          <a:xfrm>
            <a:off x="0" y="742951"/>
            <a:ext cx="5370786" cy="665436"/>
          </a:xfrm>
          <a:prstGeom prst="rect">
            <a:avLst/>
          </a:prstGeom>
          <a:solidFill>
            <a:srgbClr val="FC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2"/>
          <p:cNvSpPr txBox="1">
            <a:spLocks/>
          </p:cNvSpPr>
          <p:nvPr/>
        </p:nvSpPr>
        <p:spPr>
          <a:xfrm>
            <a:off x="800387" y="907018"/>
            <a:ext cx="4533613"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2400" cap="none" dirty="0">
                <a:solidFill>
                  <a:srgbClr val="133743"/>
                </a:solidFill>
                <a:latin typeface="Arial Black" charset="0"/>
                <a:ea typeface="Arial Black" charset="0"/>
                <a:cs typeface="Arial Black" charset="0"/>
              </a:rPr>
              <a:t>REFLECTION QUESTIONS</a:t>
            </a:r>
          </a:p>
        </p:txBody>
      </p:sp>
      <p:sp>
        <p:nvSpPr>
          <p:cNvPr id="14" name="Title 2"/>
          <p:cNvSpPr txBox="1">
            <a:spLocks/>
          </p:cNvSpPr>
          <p:nvPr/>
        </p:nvSpPr>
        <p:spPr>
          <a:xfrm>
            <a:off x="801756" y="1862248"/>
            <a:ext cx="8037443" cy="1603003"/>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320040" indent="-320040">
              <a:lnSpc>
                <a:spcPts val="1900"/>
              </a:lnSpc>
              <a:spcBef>
                <a:spcPts val="0"/>
              </a:spcBef>
              <a:spcAft>
                <a:spcPts val="1000"/>
              </a:spcAft>
              <a:buClr>
                <a:schemeClr val="bg1"/>
              </a:buClr>
              <a:buSzPct val="100000"/>
              <a:buFont typeface="+mj-lt"/>
              <a:buAutoNum type="arabicPeriod"/>
            </a:pPr>
            <a:r>
              <a:rPr lang="en" sz="1800" b="0" cap="none" dirty="0">
                <a:latin typeface="Arial" charset="0"/>
                <a:ea typeface="Arial" charset="0"/>
                <a:cs typeface="Arial" charset="0"/>
              </a:rPr>
              <a:t>How did you feel being part of Group 1 or 2?</a:t>
            </a:r>
          </a:p>
          <a:p>
            <a:pPr marL="320040" indent="-320040">
              <a:lnSpc>
                <a:spcPts val="1900"/>
              </a:lnSpc>
              <a:spcBef>
                <a:spcPts val="0"/>
              </a:spcBef>
              <a:spcAft>
                <a:spcPts val="1000"/>
              </a:spcAft>
              <a:buClr>
                <a:schemeClr val="bg1"/>
              </a:buClr>
              <a:buSzPct val="100000"/>
              <a:buFont typeface="+mj-lt"/>
              <a:buAutoNum type="arabicPeriod"/>
            </a:pPr>
            <a:r>
              <a:rPr lang="en" sz="1800" b="0" cap="none" dirty="0">
                <a:latin typeface="Arial" charset="0"/>
                <a:ea typeface="Arial" charset="0"/>
                <a:cs typeface="Arial" charset="0"/>
              </a:rPr>
              <a:t>How did you figure out the unspoken rules?</a:t>
            </a:r>
          </a:p>
          <a:p>
            <a:pPr marL="320040" indent="-320040">
              <a:lnSpc>
                <a:spcPts val="1900"/>
              </a:lnSpc>
              <a:spcBef>
                <a:spcPts val="0"/>
              </a:spcBef>
              <a:spcAft>
                <a:spcPts val="1000"/>
              </a:spcAft>
              <a:buClr>
                <a:schemeClr val="bg1"/>
              </a:buClr>
              <a:buSzPct val="100000"/>
              <a:buFont typeface="+mj-lt"/>
              <a:buAutoNum type="arabicPeriod"/>
            </a:pPr>
            <a:r>
              <a:rPr lang="en" sz="1800" b="0" cap="none" dirty="0">
                <a:latin typeface="Arial" charset="0"/>
                <a:ea typeface="Arial" charset="0"/>
                <a:cs typeface="Arial" charset="0"/>
              </a:rPr>
              <a:t>How did it feel when you were not able to complete the task successfully?</a:t>
            </a:r>
          </a:p>
          <a:p>
            <a:pPr marL="320040" indent="-320040">
              <a:lnSpc>
                <a:spcPts val="1900"/>
              </a:lnSpc>
              <a:spcBef>
                <a:spcPts val="0"/>
              </a:spcBef>
              <a:spcAft>
                <a:spcPts val="1000"/>
              </a:spcAft>
              <a:buClr>
                <a:schemeClr val="bg1"/>
              </a:buClr>
              <a:buSzPct val="100000"/>
              <a:buFont typeface="+mj-lt"/>
              <a:buAutoNum type="arabicPeriod"/>
            </a:pPr>
            <a:r>
              <a:rPr lang="en" sz="1800" b="0" cap="none" dirty="0">
                <a:latin typeface="Arial" charset="0"/>
                <a:ea typeface="Arial" charset="0"/>
                <a:cs typeface="Arial" charset="0"/>
              </a:rPr>
              <a:t>How did it feel for those in Group 1 to understand the rules and to exclude those from Group 2 when they did not understand the unspoken rules? </a:t>
            </a:r>
            <a:endParaRPr lang="en-US" sz="1800" b="0" cap="none" dirty="0">
              <a:latin typeface="Arial" charset="0"/>
              <a:ea typeface="Arial" charset="0"/>
              <a:cs typeface="Arial" charset="0"/>
            </a:endParaRPr>
          </a:p>
        </p:txBody>
      </p:sp>
      <p:grpSp>
        <p:nvGrpSpPr>
          <p:cNvPr id="11" name="Group 10">
            <a:extLst>
              <a:ext uri="{FF2B5EF4-FFF2-40B4-BE49-F238E27FC236}">
                <a16:creationId xmlns="" xmlns:a16="http://schemas.microsoft.com/office/drawing/2014/main" id="{72C611CB-03D1-F143-8B05-45A81E98D2C0}"/>
              </a:ext>
            </a:extLst>
          </p:cNvPr>
          <p:cNvGrpSpPr/>
          <p:nvPr/>
        </p:nvGrpSpPr>
        <p:grpSpPr>
          <a:xfrm>
            <a:off x="8625148" y="4705350"/>
            <a:ext cx="525478" cy="248970"/>
            <a:chOff x="7559644" y="4723080"/>
            <a:chExt cx="441356" cy="248970"/>
          </a:xfrm>
        </p:grpSpPr>
        <p:sp>
          <p:nvSpPr>
            <p:cNvPr id="13" name="Rectangle 12">
              <a:extLst>
                <a:ext uri="{FF2B5EF4-FFF2-40B4-BE49-F238E27FC236}">
                  <a16:creationId xmlns="" xmlns:a16="http://schemas.microsoft.com/office/drawing/2014/main" id="{33060064-68E5-E047-B477-0B024891FDBF}"/>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itle 2">
              <a:extLst>
                <a:ext uri="{FF2B5EF4-FFF2-40B4-BE49-F238E27FC236}">
                  <a16:creationId xmlns="" xmlns:a16="http://schemas.microsoft.com/office/drawing/2014/main" id="{B2952100-BC36-D54F-8FE0-80DBADA08D32}"/>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02</a:t>
              </a:r>
            </a:p>
          </p:txBody>
        </p:sp>
      </p:grpSp>
      <p:sp>
        <p:nvSpPr>
          <p:cNvPr id="15" name="Footer Placeholder 4">
            <a:extLst>
              <a:ext uri="{FF2B5EF4-FFF2-40B4-BE49-F238E27FC236}">
                <a16:creationId xmlns="" xmlns:a16="http://schemas.microsoft.com/office/drawing/2014/main"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05 | </a:t>
            </a:r>
            <a:r>
              <a:rPr lang="en-US" sz="550" dirty="0">
                <a:solidFill>
                  <a:schemeClr val="bg1"/>
                </a:solidFill>
                <a:latin typeface="Arial" charset="0"/>
                <a:ea typeface="Arial" charset="0"/>
                <a:cs typeface="Arial" charset="0"/>
              </a:rPr>
              <a:t>Understanding Gender Dynamics to Radicalization, Violent Extremism and Engaging Women and Girls</a:t>
            </a:r>
          </a:p>
        </p:txBody>
      </p:sp>
    </p:spTree>
    <p:extLst>
      <p:ext uri="{BB962C8B-B14F-4D97-AF65-F5344CB8AC3E}">
        <p14:creationId xmlns:p14="http://schemas.microsoft.com/office/powerpoint/2010/main" val="1948223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475D"/>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 xmlns:a16="http://schemas.microsoft.com/office/drawing/2014/main" id="{F6DCE864-B681-944A-87F3-7C5F32A2E491}"/>
              </a:ext>
            </a:extLst>
          </p:cNvPr>
          <p:cNvGrpSpPr/>
          <p:nvPr/>
        </p:nvGrpSpPr>
        <p:grpSpPr>
          <a:xfrm>
            <a:off x="4116596" y="-1"/>
            <a:ext cx="5019521" cy="2876713"/>
            <a:chOff x="4116596" y="-1"/>
            <a:chExt cx="5019521" cy="2876713"/>
          </a:xfrm>
        </p:grpSpPr>
        <p:pic>
          <p:nvPicPr>
            <p:cNvPr id="19" name="Picture 18">
              <a:extLst>
                <a:ext uri="{FF2B5EF4-FFF2-40B4-BE49-F238E27FC236}">
                  <a16:creationId xmlns="" xmlns:a16="http://schemas.microsoft.com/office/drawing/2014/main" id="{E8783050-DA46-7F45-B3C1-C8958882D48F}"/>
                </a:ext>
              </a:extLst>
            </p:cNvPr>
            <p:cNvPicPr>
              <a:picLocks noChangeAspect="1"/>
            </p:cNvPicPr>
            <p:nvPr/>
          </p:nvPicPr>
          <p:blipFill rotWithShape="1">
            <a:blip r:embed="rId3" cstate="print">
              <a:alphaModFix amt="10000"/>
              <a:extLst>
                <a:ext uri="{28A0092B-C50C-407E-A947-70E740481C1C}">
                  <a14:useLocalDpi xmlns:a14="http://schemas.microsoft.com/office/drawing/2010/main" val="0"/>
                </a:ext>
              </a:extLst>
            </a:blip>
            <a:srcRect t="6028" r="7471"/>
            <a:stretch/>
          </p:blipFill>
          <p:spPr>
            <a:xfrm>
              <a:off x="4116596" y="-1"/>
              <a:ext cx="2832539" cy="2876713"/>
            </a:xfrm>
            <a:prstGeom prst="rect">
              <a:avLst/>
            </a:prstGeom>
          </p:spPr>
        </p:pic>
        <p:pic>
          <p:nvPicPr>
            <p:cNvPr id="20" name="Picture 19">
              <a:extLst>
                <a:ext uri="{FF2B5EF4-FFF2-40B4-BE49-F238E27FC236}">
                  <a16:creationId xmlns="" xmlns:a16="http://schemas.microsoft.com/office/drawing/2014/main" id="{F0FE0F4A-DD94-A642-BA36-F73B1710C400}"/>
                </a:ext>
              </a:extLst>
            </p:cNvPr>
            <p:cNvPicPr>
              <a:picLocks noChangeAspect="1"/>
            </p:cNvPicPr>
            <p:nvPr/>
          </p:nvPicPr>
          <p:blipFill rotWithShape="1">
            <a:blip r:embed="rId3" cstate="print">
              <a:alphaModFix amt="10000"/>
              <a:extLst>
                <a:ext uri="{28A0092B-C50C-407E-A947-70E740481C1C}">
                  <a14:useLocalDpi xmlns:a14="http://schemas.microsoft.com/office/drawing/2010/main" val="0"/>
                </a:ext>
              </a:extLst>
            </a:blip>
            <a:srcRect t="6028" r="18918"/>
            <a:stretch/>
          </p:blipFill>
          <p:spPr>
            <a:xfrm>
              <a:off x="6653997" y="0"/>
              <a:ext cx="2482120" cy="2876712"/>
            </a:xfrm>
            <a:prstGeom prst="rect">
              <a:avLst/>
            </a:prstGeom>
          </p:spPr>
        </p:pic>
      </p:grpSp>
      <p:sp>
        <p:nvSpPr>
          <p:cNvPr id="4" name="Rectangle 3"/>
          <p:cNvSpPr/>
          <p:nvPr/>
        </p:nvSpPr>
        <p:spPr>
          <a:xfrm>
            <a:off x="0" y="742951"/>
            <a:ext cx="5370786" cy="665436"/>
          </a:xfrm>
          <a:prstGeom prst="rect">
            <a:avLst/>
          </a:prstGeom>
          <a:solidFill>
            <a:srgbClr val="FC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2"/>
          <p:cNvSpPr txBox="1">
            <a:spLocks/>
          </p:cNvSpPr>
          <p:nvPr/>
        </p:nvSpPr>
        <p:spPr>
          <a:xfrm>
            <a:off x="800387" y="907018"/>
            <a:ext cx="4533613"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2400" cap="none" dirty="0">
                <a:solidFill>
                  <a:srgbClr val="133743"/>
                </a:solidFill>
                <a:latin typeface="Arial Black" charset="0"/>
                <a:ea typeface="Arial Black" charset="0"/>
                <a:cs typeface="Arial Black" charset="0"/>
              </a:rPr>
              <a:t>REFLECTION QUESTIONS</a:t>
            </a:r>
          </a:p>
        </p:txBody>
      </p:sp>
      <p:sp>
        <p:nvSpPr>
          <p:cNvPr id="14" name="Title 2"/>
          <p:cNvSpPr txBox="1">
            <a:spLocks/>
          </p:cNvSpPr>
          <p:nvPr/>
        </p:nvSpPr>
        <p:spPr>
          <a:xfrm>
            <a:off x="801756" y="1902232"/>
            <a:ext cx="8037443" cy="134652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342900" lvl="0" indent="-342900">
              <a:lnSpc>
                <a:spcPts val="1900"/>
              </a:lnSpc>
              <a:spcBef>
                <a:spcPts val="0"/>
              </a:spcBef>
              <a:spcAft>
                <a:spcPts val="1000"/>
              </a:spcAft>
              <a:buClr>
                <a:schemeClr val="bg1"/>
              </a:buClr>
              <a:buSzPct val="100000"/>
              <a:buFont typeface="+mj-lt"/>
              <a:buAutoNum type="arabicPeriod" startAt="5"/>
            </a:pPr>
            <a:r>
              <a:rPr lang="en-US" sz="1800" b="0" cap="none" dirty="0">
                <a:latin typeface="Arial" charset="0"/>
                <a:ea typeface="Arial" charset="0"/>
                <a:cs typeface="Arial" charset="0"/>
              </a:rPr>
              <a:t>Did those in Group 2 try and help other members of their group to </a:t>
            </a:r>
            <a:br>
              <a:rPr lang="en-US" sz="1800" b="0" cap="none" dirty="0">
                <a:latin typeface="Arial" charset="0"/>
                <a:ea typeface="Arial" charset="0"/>
                <a:cs typeface="Arial" charset="0"/>
              </a:rPr>
            </a:br>
            <a:r>
              <a:rPr lang="en-US" sz="1800" b="0" cap="none" dirty="0">
                <a:latin typeface="Arial" charset="0"/>
                <a:ea typeface="Arial" charset="0"/>
                <a:cs typeface="Arial" charset="0"/>
              </a:rPr>
              <a:t>figure out the rules?</a:t>
            </a:r>
          </a:p>
          <a:p>
            <a:pPr marL="342900" lvl="0" indent="-342900">
              <a:lnSpc>
                <a:spcPts val="1900"/>
              </a:lnSpc>
              <a:spcBef>
                <a:spcPts val="0"/>
              </a:spcBef>
              <a:spcAft>
                <a:spcPts val="1000"/>
              </a:spcAft>
              <a:buClr>
                <a:schemeClr val="bg1"/>
              </a:buClr>
              <a:buSzPct val="100000"/>
              <a:buFont typeface="+mj-lt"/>
              <a:buAutoNum type="arabicPeriod" startAt="5"/>
            </a:pPr>
            <a:r>
              <a:rPr lang="en-US" sz="1800" b="0" cap="none" dirty="0">
                <a:latin typeface="Arial" charset="0"/>
                <a:ea typeface="Arial" charset="0"/>
                <a:cs typeface="Arial" charset="0"/>
              </a:rPr>
              <a:t>Are there times when you have been in a similar situation, trying to </a:t>
            </a:r>
            <a:br>
              <a:rPr lang="en-US" sz="1800" b="0" cap="none" dirty="0">
                <a:latin typeface="Arial" charset="0"/>
                <a:ea typeface="Arial" charset="0"/>
                <a:cs typeface="Arial" charset="0"/>
              </a:rPr>
            </a:br>
            <a:r>
              <a:rPr lang="en-US" sz="1800" b="0" cap="none" dirty="0">
                <a:latin typeface="Arial" charset="0"/>
                <a:ea typeface="Arial" charset="0"/>
                <a:cs typeface="Arial" charset="0"/>
              </a:rPr>
              <a:t>figure out social rules that you did not know, like when you traveled </a:t>
            </a:r>
            <a:br>
              <a:rPr lang="en-US" sz="1800" b="0" cap="none" dirty="0">
                <a:latin typeface="Arial" charset="0"/>
                <a:ea typeface="Arial" charset="0"/>
                <a:cs typeface="Arial" charset="0"/>
              </a:rPr>
            </a:br>
            <a:r>
              <a:rPr lang="en-US" sz="1800" b="0" cap="none" dirty="0">
                <a:latin typeface="Arial" charset="0"/>
                <a:ea typeface="Arial" charset="0"/>
                <a:cs typeface="Arial" charset="0"/>
              </a:rPr>
              <a:t>to a new place? What happened when you returned home?</a:t>
            </a:r>
            <a:endParaRPr lang="en" sz="1800" b="0" cap="none" dirty="0">
              <a:latin typeface="Arial" charset="0"/>
              <a:ea typeface="Arial" charset="0"/>
              <a:cs typeface="Arial" charset="0"/>
            </a:endParaRPr>
          </a:p>
        </p:txBody>
      </p:sp>
      <p:grpSp>
        <p:nvGrpSpPr>
          <p:cNvPr id="11" name="Group 10">
            <a:extLst>
              <a:ext uri="{FF2B5EF4-FFF2-40B4-BE49-F238E27FC236}">
                <a16:creationId xmlns="" xmlns:a16="http://schemas.microsoft.com/office/drawing/2014/main" id="{72C611CB-03D1-F143-8B05-45A81E98D2C0}"/>
              </a:ext>
            </a:extLst>
          </p:cNvPr>
          <p:cNvGrpSpPr/>
          <p:nvPr/>
        </p:nvGrpSpPr>
        <p:grpSpPr>
          <a:xfrm>
            <a:off x="8625148" y="4705350"/>
            <a:ext cx="525478" cy="248970"/>
            <a:chOff x="7559644" y="4723080"/>
            <a:chExt cx="441356" cy="248970"/>
          </a:xfrm>
        </p:grpSpPr>
        <p:sp>
          <p:nvSpPr>
            <p:cNvPr id="13" name="Rectangle 12">
              <a:extLst>
                <a:ext uri="{FF2B5EF4-FFF2-40B4-BE49-F238E27FC236}">
                  <a16:creationId xmlns="" xmlns:a16="http://schemas.microsoft.com/office/drawing/2014/main" id="{33060064-68E5-E047-B477-0B024891FDBF}"/>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itle 2">
              <a:extLst>
                <a:ext uri="{FF2B5EF4-FFF2-40B4-BE49-F238E27FC236}">
                  <a16:creationId xmlns="" xmlns:a16="http://schemas.microsoft.com/office/drawing/2014/main" id="{B2952100-BC36-D54F-8FE0-80DBADA08D32}"/>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03</a:t>
              </a:r>
            </a:p>
          </p:txBody>
        </p:sp>
      </p:grpSp>
      <p:sp>
        <p:nvSpPr>
          <p:cNvPr id="15" name="Footer Placeholder 4">
            <a:extLst>
              <a:ext uri="{FF2B5EF4-FFF2-40B4-BE49-F238E27FC236}">
                <a16:creationId xmlns="" xmlns:a16="http://schemas.microsoft.com/office/drawing/2014/main"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05 </a:t>
            </a:r>
            <a:r>
              <a:rPr lang="en-US" sz="550" b="1">
                <a:solidFill>
                  <a:schemeClr val="bg1"/>
                </a:solidFill>
                <a:latin typeface="Arial Black" charset="0"/>
                <a:ea typeface="Arial Black" charset="0"/>
                <a:cs typeface="Arial Black" charset="0"/>
              </a:rPr>
              <a:t>| </a:t>
            </a:r>
            <a:r>
              <a:rPr lang="en-US" sz="550">
                <a:solidFill>
                  <a:schemeClr val="bg1"/>
                </a:solidFill>
                <a:latin typeface="Arial" charset="0"/>
                <a:ea typeface="Arial" charset="0"/>
                <a:cs typeface="Arial" charset="0"/>
              </a:rPr>
              <a:t>Understanding Gender Dynamics to Radicalization, Violent Extremism and Engaging Women and Girls</a:t>
            </a:r>
            <a:endParaRPr lang="en-US" sz="550"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3940302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475D"/>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 xmlns:a16="http://schemas.microsoft.com/office/drawing/2014/main" id="{8FFEC701-8D18-8E43-BDAD-BB29DE3A1606}"/>
              </a:ext>
            </a:extLst>
          </p:cNvPr>
          <p:cNvPicPr>
            <a:picLocks noChangeAspect="1"/>
          </p:cNvPicPr>
          <p:nvPr/>
        </p:nvPicPr>
        <p:blipFill rotWithShape="1">
          <a:blip r:embed="rId3" cstate="print">
            <a:alphaModFix amt="9000"/>
            <a:extLst>
              <a:ext uri="{28A0092B-C50C-407E-A947-70E740481C1C}">
                <a14:useLocalDpi xmlns:a14="http://schemas.microsoft.com/office/drawing/2010/main" val="0"/>
              </a:ext>
            </a:extLst>
          </a:blip>
          <a:srcRect l="2483" b="12173"/>
          <a:stretch/>
        </p:blipFill>
        <p:spPr>
          <a:xfrm>
            <a:off x="0" y="2887731"/>
            <a:ext cx="4293703" cy="2255769"/>
          </a:xfrm>
          <a:prstGeom prst="rect">
            <a:avLst/>
          </a:prstGeom>
        </p:spPr>
      </p:pic>
      <p:sp>
        <p:nvSpPr>
          <p:cNvPr id="2" name="Title 1"/>
          <p:cNvSpPr>
            <a:spLocks noGrp="1"/>
          </p:cNvSpPr>
          <p:nvPr>
            <p:ph type="title"/>
          </p:nvPr>
        </p:nvSpPr>
        <p:spPr>
          <a:xfrm>
            <a:off x="738744" y="1466850"/>
            <a:ext cx="7514112" cy="1485900"/>
          </a:xfrm>
        </p:spPr>
        <p:txBody>
          <a:bodyPr>
            <a:normAutofit fontScale="90000"/>
          </a:bodyPr>
          <a:lstStyle/>
          <a:p>
            <a:r>
              <a:rPr lang="en" sz="2400" b="1" dirty="0">
                <a:solidFill>
                  <a:srgbClr val="FCE122"/>
                </a:solidFill>
                <a:latin typeface="Arial Black" charset="0"/>
                <a:ea typeface="Arial Black" charset="0"/>
                <a:cs typeface="Arial Black" charset="0"/>
              </a:rPr>
              <a:t>Gender</a:t>
            </a:r>
            <a:r>
              <a:rPr lang="en" sz="2400" dirty="0">
                <a:solidFill>
                  <a:srgbClr val="FCE122"/>
                </a:solidFill>
                <a:latin typeface="Arial" charset="0"/>
                <a:ea typeface="Arial" charset="0"/>
                <a:cs typeface="Arial" charset="0"/>
              </a:rPr>
              <a:t> </a:t>
            </a:r>
            <a:r>
              <a:rPr lang="en" sz="2400" dirty="0">
                <a:solidFill>
                  <a:schemeClr val="bg1"/>
                </a:solidFill>
                <a:latin typeface="Arial" charset="0"/>
                <a:ea typeface="Arial" charset="0"/>
                <a:cs typeface="Arial" charset="0"/>
              </a:rPr>
              <a:t>refers to the socially constructed characteristics of women and men – such as norms, roles and relationships of and between groups of women and men. It varies from society to society and can be changed. While most people are born either male or female, they are taught appropriate norms and behaviors – including how they should interact with others of the same or opposite sex within households, communities and work places.</a:t>
            </a:r>
            <a:r>
              <a:rPr lang="en" sz="2400" dirty="0">
                <a:solidFill>
                  <a:srgbClr val="FCE122"/>
                </a:solidFill>
                <a:latin typeface="Arial" charset="0"/>
                <a:ea typeface="Arial" charset="0"/>
                <a:cs typeface="Arial" charset="0"/>
              </a:rPr>
              <a:t/>
            </a:r>
            <a:br>
              <a:rPr lang="en" sz="2400" dirty="0">
                <a:solidFill>
                  <a:srgbClr val="FCE122"/>
                </a:solidFill>
                <a:latin typeface="Arial" charset="0"/>
                <a:ea typeface="Arial" charset="0"/>
                <a:cs typeface="Arial" charset="0"/>
              </a:rPr>
            </a:br>
            <a:endParaRPr lang="en" sz="2400" dirty="0">
              <a:solidFill>
                <a:srgbClr val="FCE122"/>
              </a:solidFill>
              <a:latin typeface="Arial" charset="0"/>
              <a:ea typeface="Arial" charset="0"/>
              <a:cs typeface="Arial" charset="0"/>
            </a:endParaRPr>
          </a:p>
        </p:txBody>
      </p:sp>
      <p:cxnSp>
        <p:nvCxnSpPr>
          <p:cNvPr id="13" name="Straight Connector 12"/>
          <p:cNvCxnSpPr>
            <a:cxnSpLocks/>
          </p:cNvCxnSpPr>
          <p:nvPr/>
        </p:nvCxnSpPr>
        <p:spPr>
          <a:xfrm flipH="1">
            <a:off x="722811" y="842342"/>
            <a:ext cx="8421189"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 xmlns:a16="http://schemas.microsoft.com/office/drawing/2014/main" id="{3BD45AE7-81A6-374D-A9F3-61408C2F4ACC}"/>
              </a:ext>
            </a:extLst>
          </p:cNvPr>
          <p:cNvGrpSpPr/>
          <p:nvPr/>
        </p:nvGrpSpPr>
        <p:grpSpPr>
          <a:xfrm>
            <a:off x="8625148" y="4705350"/>
            <a:ext cx="525478" cy="248970"/>
            <a:chOff x="7559644" y="4723080"/>
            <a:chExt cx="441356" cy="248970"/>
          </a:xfrm>
        </p:grpSpPr>
        <p:sp>
          <p:nvSpPr>
            <p:cNvPr id="11" name="Rectangle 10">
              <a:extLst>
                <a:ext uri="{FF2B5EF4-FFF2-40B4-BE49-F238E27FC236}">
                  <a16:creationId xmlns="" xmlns:a16="http://schemas.microsoft.com/office/drawing/2014/main" id="{D0BF4B71-49ED-7A4F-BB84-C0705A9F0CCE}"/>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2">
              <a:extLst>
                <a:ext uri="{FF2B5EF4-FFF2-40B4-BE49-F238E27FC236}">
                  <a16:creationId xmlns="" xmlns:a16="http://schemas.microsoft.com/office/drawing/2014/main" id="{0993D68D-DE17-094A-8018-13046C584D86}"/>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04</a:t>
              </a:r>
            </a:p>
          </p:txBody>
        </p:sp>
      </p:grpSp>
      <p:sp>
        <p:nvSpPr>
          <p:cNvPr id="14" name="Footer Placeholder 4">
            <a:extLst>
              <a:ext uri="{FF2B5EF4-FFF2-40B4-BE49-F238E27FC236}">
                <a16:creationId xmlns="" xmlns:a16="http://schemas.microsoft.com/office/drawing/2014/main"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05 </a:t>
            </a:r>
            <a:r>
              <a:rPr lang="en-US" sz="550" b="1">
                <a:solidFill>
                  <a:schemeClr val="bg1"/>
                </a:solidFill>
                <a:latin typeface="Arial Black" charset="0"/>
                <a:ea typeface="Arial Black" charset="0"/>
                <a:cs typeface="Arial Black" charset="0"/>
              </a:rPr>
              <a:t>| </a:t>
            </a:r>
            <a:r>
              <a:rPr lang="en-US" sz="550">
                <a:solidFill>
                  <a:schemeClr val="bg1"/>
                </a:solidFill>
                <a:latin typeface="Arial" charset="0"/>
                <a:ea typeface="Arial" charset="0"/>
                <a:cs typeface="Arial" charset="0"/>
              </a:rPr>
              <a:t>Understanding Gender Dynamics to Radicalization, Violent Extremism and Engaging Women and Girls</a:t>
            </a:r>
            <a:endParaRPr lang="en-US" sz="550"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1584710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2"/>
          <p:cNvSpPr txBox="1">
            <a:spLocks/>
          </p:cNvSpPr>
          <p:nvPr/>
        </p:nvSpPr>
        <p:spPr>
          <a:xfrm>
            <a:off x="1290638" y="1562137"/>
            <a:ext cx="6562725" cy="2354491"/>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en" sz="2550" b="0" cap="none" dirty="0">
                <a:latin typeface="Arial" charset="0"/>
                <a:ea typeface="Arial" charset="0"/>
                <a:cs typeface="Arial" charset="0"/>
              </a:rPr>
              <a:t>How important do you feel gender is for countering violent extremism? Why is that?</a:t>
            </a:r>
          </a:p>
          <a:p>
            <a:pPr algn="ctr"/>
            <a:endParaRPr lang="en" sz="2550" b="0" cap="none" dirty="0">
              <a:latin typeface="Arial" charset="0"/>
              <a:ea typeface="Arial" charset="0"/>
              <a:cs typeface="Arial" charset="0"/>
            </a:endParaRPr>
          </a:p>
          <a:p>
            <a:pPr algn="ctr"/>
            <a:r>
              <a:rPr lang="en" sz="2550" b="0" cap="none" dirty="0">
                <a:latin typeface="Arial" charset="0"/>
                <a:ea typeface="Arial" charset="0"/>
                <a:cs typeface="Arial" charset="0"/>
              </a:rPr>
              <a:t>How important do you feel it is to engage women and girls in countering violent extremism?</a:t>
            </a:r>
            <a:endParaRPr lang="en-US" sz="2550" b="0" cap="none" dirty="0">
              <a:latin typeface="Arial" charset="0"/>
              <a:ea typeface="Arial" charset="0"/>
              <a:cs typeface="Arial" charset="0"/>
            </a:endParaRPr>
          </a:p>
        </p:txBody>
      </p:sp>
      <p:grpSp>
        <p:nvGrpSpPr>
          <p:cNvPr id="12" name="Group 11">
            <a:extLst>
              <a:ext uri="{FF2B5EF4-FFF2-40B4-BE49-F238E27FC236}">
                <a16:creationId xmlns="" xmlns:a16="http://schemas.microsoft.com/office/drawing/2014/main" id="{9CC773C7-999F-8D47-883C-E00C2D37359A}"/>
              </a:ext>
            </a:extLst>
          </p:cNvPr>
          <p:cNvGrpSpPr/>
          <p:nvPr/>
        </p:nvGrpSpPr>
        <p:grpSpPr>
          <a:xfrm>
            <a:off x="8625148" y="4705350"/>
            <a:ext cx="525478" cy="248970"/>
            <a:chOff x="7559644" y="4723080"/>
            <a:chExt cx="441356" cy="248970"/>
          </a:xfrm>
        </p:grpSpPr>
        <p:sp>
          <p:nvSpPr>
            <p:cNvPr id="13" name="Rectangle 12">
              <a:extLst>
                <a:ext uri="{FF2B5EF4-FFF2-40B4-BE49-F238E27FC236}">
                  <a16:creationId xmlns="" xmlns:a16="http://schemas.microsoft.com/office/drawing/2014/main" id="{0B1D1428-7F97-3D46-AF2B-9A737F033BBB}"/>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Title 2">
              <a:extLst>
                <a:ext uri="{FF2B5EF4-FFF2-40B4-BE49-F238E27FC236}">
                  <a16:creationId xmlns="" xmlns:a16="http://schemas.microsoft.com/office/drawing/2014/main" id="{458C83DC-A974-754D-BDD7-97E8FC759995}"/>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05</a:t>
              </a:r>
            </a:p>
          </p:txBody>
        </p:sp>
      </p:grpSp>
      <p:cxnSp>
        <p:nvCxnSpPr>
          <p:cNvPr id="16" name="Straight Connector 15">
            <a:extLst>
              <a:ext uri="{FF2B5EF4-FFF2-40B4-BE49-F238E27FC236}">
                <a16:creationId xmlns="" xmlns:a16="http://schemas.microsoft.com/office/drawing/2014/main" id="{9D55BB08-6D11-6240-A40A-36E663A4591F}"/>
              </a:ext>
            </a:extLst>
          </p:cNvPr>
          <p:cNvCxnSpPr>
            <a:cxnSpLocks/>
          </p:cNvCxnSpPr>
          <p:nvPr/>
        </p:nvCxnSpPr>
        <p:spPr>
          <a:xfrm flipH="1">
            <a:off x="3829050" y="800100"/>
            <a:ext cx="53149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 xmlns:a16="http://schemas.microsoft.com/office/drawing/2014/main" id="{56E4FF40-131C-4449-8AFC-4BB661FAEE96}"/>
              </a:ext>
            </a:extLst>
          </p:cNvPr>
          <p:cNvCxnSpPr>
            <a:cxnSpLocks/>
          </p:cNvCxnSpPr>
          <p:nvPr/>
        </p:nvCxnSpPr>
        <p:spPr>
          <a:xfrm flipH="1">
            <a:off x="0" y="4514850"/>
            <a:ext cx="52006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 xmlns:a16="http://schemas.microsoft.com/office/drawing/2014/main" id="{71259022-6144-E244-8859-A99F2C0FC8D8}"/>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6028" r="20833"/>
          <a:stretch/>
        </p:blipFill>
        <p:spPr>
          <a:xfrm>
            <a:off x="6248400" y="0"/>
            <a:ext cx="2895600" cy="3437110"/>
          </a:xfrm>
          <a:prstGeom prst="rect">
            <a:avLst/>
          </a:prstGeom>
        </p:spPr>
      </p:pic>
      <p:sp>
        <p:nvSpPr>
          <p:cNvPr id="10" name="Footer Placeholder 4">
            <a:extLst>
              <a:ext uri="{FF2B5EF4-FFF2-40B4-BE49-F238E27FC236}">
                <a16:creationId xmlns="" xmlns:a16="http://schemas.microsoft.com/office/drawing/2014/main"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05 </a:t>
            </a:r>
            <a:r>
              <a:rPr lang="en-US" sz="550" b="1">
                <a:solidFill>
                  <a:schemeClr val="bg1"/>
                </a:solidFill>
                <a:latin typeface="Arial Black" charset="0"/>
                <a:ea typeface="Arial Black" charset="0"/>
                <a:cs typeface="Arial Black" charset="0"/>
              </a:rPr>
              <a:t>| </a:t>
            </a:r>
            <a:r>
              <a:rPr lang="en-US" sz="550">
                <a:solidFill>
                  <a:schemeClr val="bg1"/>
                </a:solidFill>
                <a:latin typeface="Arial" charset="0"/>
                <a:ea typeface="Arial" charset="0"/>
                <a:cs typeface="Arial" charset="0"/>
              </a:rPr>
              <a:t>Understanding Gender Dynamics to Radicalization, Violent Extremism and Engaging Women and Girls</a:t>
            </a:r>
            <a:endParaRPr lang="en-US" sz="550"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733450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l="34282" r="21604"/>
          <a:stretch/>
        </p:blipFill>
        <p:spPr>
          <a:xfrm>
            <a:off x="6019800" y="17905"/>
            <a:ext cx="3124200" cy="5122420"/>
          </a:xfrm>
          <a:prstGeom prst="rect">
            <a:avLst/>
          </a:prstGeom>
        </p:spPr>
      </p:pic>
      <p:sp>
        <p:nvSpPr>
          <p:cNvPr id="11" name="Title 2"/>
          <p:cNvSpPr txBox="1">
            <a:spLocks/>
          </p:cNvSpPr>
          <p:nvPr/>
        </p:nvSpPr>
        <p:spPr>
          <a:xfrm>
            <a:off x="767532" y="830818"/>
            <a:ext cx="5410200"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 sz="2400" b="0" cap="none" dirty="0">
                <a:solidFill>
                  <a:srgbClr val="0072B1"/>
                </a:solidFill>
                <a:latin typeface="Arial" charset="0"/>
                <a:ea typeface="Arial" charset="0"/>
                <a:cs typeface="Arial" charset="0"/>
              </a:rPr>
              <a:t>Projects that incorporate gender:</a:t>
            </a:r>
            <a:endParaRPr lang="en-US" sz="2400" b="0" cap="none" dirty="0">
              <a:solidFill>
                <a:srgbClr val="0072B1"/>
              </a:solidFill>
              <a:latin typeface="Arial" charset="0"/>
              <a:ea typeface="Arial" charset="0"/>
              <a:cs typeface="Arial" charset="0"/>
            </a:endParaRPr>
          </a:p>
        </p:txBody>
      </p:sp>
      <p:cxnSp>
        <p:nvCxnSpPr>
          <p:cNvPr id="12" name="Straight Connector 11"/>
          <p:cNvCxnSpPr>
            <a:cxnSpLocks/>
          </p:cNvCxnSpPr>
          <p:nvPr/>
        </p:nvCxnSpPr>
        <p:spPr>
          <a:xfrm flipH="1">
            <a:off x="779997" y="1352136"/>
            <a:ext cx="8384767"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1" name="Title 2"/>
          <p:cNvSpPr txBox="1">
            <a:spLocks/>
          </p:cNvSpPr>
          <p:nvPr/>
        </p:nvSpPr>
        <p:spPr>
          <a:xfrm>
            <a:off x="762127" y="1599023"/>
            <a:ext cx="4889500" cy="307776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28600" indent="-228600">
              <a:spcBef>
                <a:spcPts val="0"/>
              </a:spcBef>
              <a:spcAft>
                <a:spcPts val="12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are more effective, as we are able to design interventions that are specific to the unique ways that different people are drawn to violent extremism;</a:t>
            </a:r>
          </a:p>
          <a:p>
            <a:pPr marL="228600" indent="-228600">
              <a:spcBef>
                <a:spcPts val="0"/>
              </a:spcBef>
              <a:spcAft>
                <a:spcPts val="12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avoid ignoring the risks women and girls may have to the appeal of violent extremism; and</a:t>
            </a:r>
          </a:p>
          <a:p>
            <a:pPr marL="228600" indent="-228600">
              <a:spcBef>
                <a:spcPts val="0"/>
              </a:spcBef>
              <a:spcAft>
                <a:spcPts val="12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challenge the violent forms of masculinity and femininity that violent extremist groups promote and try to socialize their supporters and recruits into.</a:t>
            </a:r>
          </a:p>
        </p:txBody>
      </p:sp>
      <p:grpSp>
        <p:nvGrpSpPr>
          <p:cNvPr id="17" name="Group 16">
            <a:extLst>
              <a:ext uri="{FF2B5EF4-FFF2-40B4-BE49-F238E27FC236}">
                <a16:creationId xmlns="" xmlns:a16="http://schemas.microsoft.com/office/drawing/2014/main" id="{FACDD7B5-9461-774F-AC35-92D9870779A5}"/>
              </a:ext>
            </a:extLst>
          </p:cNvPr>
          <p:cNvGrpSpPr/>
          <p:nvPr/>
        </p:nvGrpSpPr>
        <p:grpSpPr>
          <a:xfrm>
            <a:off x="8625148" y="4705350"/>
            <a:ext cx="525478" cy="248970"/>
            <a:chOff x="7559644" y="4723080"/>
            <a:chExt cx="441356" cy="248970"/>
          </a:xfrm>
        </p:grpSpPr>
        <p:sp>
          <p:nvSpPr>
            <p:cNvPr id="18" name="Rectangle 17">
              <a:extLst>
                <a:ext uri="{FF2B5EF4-FFF2-40B4-BE49-F238E27FC236}">
                  <a16:creationId xmlns="" xmlns:a16="http://schemas.microsoft.com/office/drawing/2014/main" id="{E83FBB2A-360B-7F4A-A131-65A3852E8993}"/>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itle 2">
              <a:extLst>
                <a:ext uri="{FF2B5EF4-FFF2-40B4-BE49-F238E27FC236}">
                  <a16:creationId xmlns="" xmlns:a16="http://schemas.microsoft.com/office/drawing/2014/main" id="{2F8290EA-7DC1-5B46-A040-8A2716857EEF}"/>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06</a:t>
              </a:r>
            </a:p>
          </p:txBody>
        </p:sp>
      </p:grpSp>
      <p:sp>
        <p:nvSpPr>
          <p:cNvPr id="10" name="Footer Placeholder 4">
            <a:extLst>
              <a:ext uri="{FF2B5EF4-FFF2-40B4-BE49-F238E27FC236}">
                <a16:creationId xmlns="" xmlns:a16="http://schemas.microsoft.com/office/drawing/2014/main"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05 </a:t>
            </a:r>
            <a:r>
              <a:rPr lang="en-US" sz="550" b="1">
                <a:solidFill>
                  <a:srgbClr val="0072B1"/>
                </a:solidFill>
                <a:latin typeface="Arial Black" charset="0"/>
                <a:ea typeface="Arial Black" charset="0"/>
                <a:cs typeface="Arial Black" charset="0"/>
              </a:rPr>
              <a:t>| </a:t>
            </a:r>
            <a:r>
              <a:rPr lang="en-US" sz="550">
                <a:solidFill>
                  <a:srgbClr val="0072B1"/>
                </a:solidFill>
                <a:latin typeface="Arial" charset="0"/>
                <a:ea typeface="Arial" charset="0"/>
                <a:cs typeface="Arial" charset="0"/>
              </a:rPr>
              <a:t>Understanding Gender Dynamics to Radicalization, Violent Extremism and Engaging Women and Girls</a:t>
            </a:r>
            <a:endParaRPr lang="en-US" sz="550" dirty="0">
              <a:solidFill>
                <a:srgbClr val="0072B1"/>
              </a:solidFill>
              <a:latin typeface="Arial" charset="0"/>
              <a:ea typeface="Arial" charset="0"/>
              <a:cs typeface="Arial" charset="0"/>
            </a:endParaRPr>
          </a:p>
        </p:txBody>
      </p:sp>
      <p:sp>
        <p:nvSpPr>
          <p:cNvPr id="13" name="Rectangle 12">
            <a:extLst>
              <a:ext uri="{FF2B5EF4-FFF2-40B4-BE49-F238E27FC236}">
                <a16:creationId xmlns="" xmlns:a16="http://schemas.microsoft.com/office/drawing/2014/main" id="{BB5842E0-B47A-8644-BE26-827D9431299B}"/>
              </a:ext>
            </a:extLst>
          </p:cNvPr>
          <p:cNvSpPr/>
          <p:nvPr/>
        </p:nvSpPr>
        <p:spPr>
          <a:xfrm>
            <a:off x="7568697" y="-1"/>
            <a:ext cx="1575303" cy="21748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lumMod val="90000"/>
                    <a:lumOff val="10000"/>
                    <a:alpha val="75000"/>
                  </a:schemeClr>
                </a:solidFill>
              </a:rPr>
              <a:t>UN Photo/Mark Garten</a:t>
            </a:r>
          </a:p>
        </p:txBody>
      </p:sp>
    </p:spTree>
    <p:extLst>
      <p:ext uri="{BB962C8B-B14F-4D97-AF65-F5344CB8AC3E}">
        <p14:creationId xmlns:p14="http://schemas.microsoft.com/office/powerpoint/2010/main" val="216220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l="36470" r="22933"/>
          <a:stretch/>
        </p:blipFill>
        <p:spPr>
          <a:xfrm>
            <a:off x="6015789" y="9624"/>
            <a:ext cx="3137836" cy="5152657"/>
          </a:xfrm>
          <a:prstGeom prst="rect">
            <a:avLst/>
          </a:prstGeom>
        </p:spPr>
      </p:pic>
      <p:sp>
        <p:nvSpPr>
          <p:cNvPr id="11" name="Title 2"/>
          <p:cNvSpPr txBox="1">
            <a:spLocks/>
          </p:cNvSpPr>
          <p:nvPr/>
        </p:nvSpPr>
        <p:spPr>
          <a:xfrm>
            <a:off x="768555" y="818038"/>
            <a:ext cx="5410200" cy="73866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 sz="2400" b="0" cap="none" dirty="0">
                <a:solidFill>
                  <a:srgbClr val="0072B1"/>
                </a:solidFill>
                <a:latin typeface="Arial" charset="0"/>
                <a:ea typeface="Arial" charset="0"/>
                <a:cs typeface="Arial" charset="0"/>
              </a:rPr>
              <a:t>Common gender stereotypes about violent extremism:</a:t>
            </a:r>
            <a:endParaRPr lang="en-US" sz="2400" b="0" cap="none" dirty="0">
              <a:solidFill>
                <a:srgbClr val="0072B1"/>
              </a:solidFill>
              <a:latin typeface="Arial" charset="0"/>
              <a:ea typeface="Arial" charset="0"/>
              <a:cs typeface="Arial" charset="0"/>
            </a:endParaRPr>
          </a:p>
        </p:txBody>
      </p:sp>
      <p:cxnSp>
        <p:nvCxnSpPr>
          <p:cNvPr id="12" name="Straight Connector 11"/>
          <p:cNvCxnSpPr>
            <a:cxnSpLocks/>
          </p:cNvCxnSpPr>
          <p:nvPr/>
        </p:nvCxnSpPr>
        <p:spPr>
          <a:xfrm flipH="1">
            <a:off x="789050" y="1710001"/>
            <a:ext cx="8361576"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1" name="Title 2"/>
          <p:cNvSpPr txBox="1">
            <a:spLocks/>
          </p:cNvSpPr>
          <p:nvPr/>
        </p:nvSpPr>
        <p:spPr>
          <a:xfrm>
            <a:off x="768556" y="1788566"/>
            <a:ext cx="4889500" cy="3000821"/>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28600" indent="-22860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Women are not recruited by violent extremist groups</a:t>
            </a:r>
          </a:p>
          <a:p>
            <a:pPr marL="228600" indent="-22860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Women only support violent extremism when they are coerced or because of connections to male violent extremists</a:t>
            </a:r>
          </a:p>
          <a:p>
            <a:pPr marL="228600" indent="-22860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Men take part in violent radicalism due to a personal desire to change their societies, while women have other reasons</a:t>
            </a:r>
          </a:p>
          <a:p>
            <a:pPr marL="228600" indent="-228600">
              <a:spcBef>
                <a:spcPts val="0"/>
              </a:spcBef>
              <a:spcAft>
                <a:spcPts val="6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Women do not commit violence in violent extremist groups</a:t>
            </a:r>
          </a:p>
        </p:txBody>
      </p:sp>
      <p:grpSp>
        <p:nvGrpSpPr>
          <p:cNvPr id="14" name="Group 13">
            <a:extLst>
              <a:ext uri="{FF2B5EF4-FFF2-40B4-BE49-F238E27FC236}">
                <a16:creationId xmlns="" xmlns:a16="http://schemas.microsoft.com/office/drawing/2014/main" id="{4D7741D6-687E-844F-AC8C-1EECC1709302}"/>
              </a:ext>
            </a:extLst>
          </p:cNvPr>
          <p:cNvGrpSpPr/>
          <p:nvPr/>
        </p:nvGrpSpPr>
        <p:grpSpPr>
          <a:xfrm>
            <a:off x="8625148" y="4705350"/>
            <a:ext cx="525478" cy="248970"/>
            <a:chOff x="7559644" y="4723080"/>
            <a:chExt cx="441356" cy="248970"/>
          </a:xfrm>
        </p:grpSpPr>
        <p:sp>
          <p:nvSpPr>
            <p:cNvPr id="15" name="Rectangle 14">
              <a:extLst>
                <a:ext uri="{FF2B5EF4-FFF2-40B4-BE49-F238E27FC236}">
                  <a16:creationId xmlns="" xmlns:a16="http://schemas.microsoft.com/office/drawing/2014/main" id="{E114F983-90EA-C944-9BD3-DB3F77C09449}"/>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itle 2">
              <a:extLst>
                <a:ext uri="{FF2B5EF4-FFF2-40B4-BE49-F238E27FC236}">
                  <a16:creationId xmlns="" xmlns:a16="http://schemas.microsoft.com/office/drawing/2014/main" id="{141042B6-36F3-EC49-970A-CA3924E6A48A}"/>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07</a:t>
              </a:r>
            </a:p>
          </p:txBody>
        </p:sp>
      </p:grpSp>
      <p:sp>
        <p:nvSpPr>
          <p:cNvPr id="10" name="Footer Placeholder 4">
            <a:extLst>
              <a:ext uri="{FF2B5EF4-FFF2-40B4-BE49-F238E27FC236}">
                <a16:creationId xmlns="" xmlns:a16="http://schemas.microsoft.com/office/drawing/2014/main"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05 </a:t>
            </a:r>
            <a:r>
              <a:rPr lang="en-US" sz="550" b="1">
                <a:solidFill>
                  <a:srgbClr val="0072B1"/>
                </a:solidFill>
                <a:latin typeface="Arial Black" charset="0"/>
                <a:ea typeface="Arial Black" charset="0"/>
                <a:cs typeface="Arial Black" charset="0"/>
              </a:rPr>
              <a:t>| </a:t>
            </a:r>
            <a:r>
              <a:rPr lang="en-US" sz="550">
                <a:solidFill>
                  <a:srgbClr val="0072B1"/>
                </a:solidFill>
                <a:latin typeface="Arial" charset="0"/>
                <a:ea typeface="Arial" charset="0"/>
                <a:cs typeface="Arial" charset="0"/>
              </a:rPr>
              <a:t>Understanding Gender Dynamics to Radicalization, Violent Extremism and Engaging Women and Girls</a:t>
            </a:r>
            <a:endParaRPr lang="en-US" sz="550" dirty="0">
              <a:solidFill>
                <a:srgbClr val="0072B1"/>
              </a:solidFill>
              <a:latin typeface="Arial" charset="0"/>
              <a:ea typeface="Arial" charset="0"/>
              <a:cs typeface="Arial" charset="0"/>
            </a:endParaRPr>
          </a:p>
        </p:txBody>
      </p:sp>
      <p:sp>
        <p:nvSpPr>
          <p:cNvPr id="13" name="Rectangle 12">
            <a:extLst>
              <a:ext uri="{FF2B5EF4-FFF2-40B4-BE49-F238E27FC236}">
                <a16:creationId xmlns="" xmlns:a16="http://schemas.microsoft.com/office/drawing/2014/main" id="{E2B61D76-5931-7945-8EED-2D5E4CDE6AA0}"/>
              </a:ext>
            </a:extLst>
          </p:cNvPr>
          <p:cNvSpPr/>
          <p:nvPr/>
        </p:nvSpPr>
        <p:spPr>
          <a:xfrm>
            <a:off x="7283116" y="-1"/>
            <a:ext cx="1860884" cy="21748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lumMod val="90000"/>
                    <a:lumOff val="10000"/>
                    <a:alpha val="75000"/>
                  </a:schemeClr>
                </a:solidFill>
              </a:rPr>
              <a:t>UN Photo/UNHCR/A Duclos</a:t>
            </a:r>
          </a:p>
        </p:txBody>
      </p:sp>
    </p:spTree>
    <p:extLst>
      <p:ext uri="{BB962C8B-B14F-4D97-AF65-F5344CB8AC3E}">
        <p14:creationId xmlns:p14="http://schemas.microsoft.com/office/powerpoint/2010/main" val="1111800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alphaModFix amt="9000"/>
            <a:extLst>
              <a:ext uri="{28A0092B-C50C-407E-A947-70E740481C1C}">
                <a14:useLocalDpi xmlns:a14="http://schemas.microsoft.com/office/drawing/2010/main" val="0"/>
              </a:ext>
            </a:extLst>
          </a:blip>
          <a:srcRect l="2381" t="9524" r="2381" b="9822"/>
          <a:stretch/>
        </p:blipFill>
        <p:spPr>
          <a:xfrm>
            <a:off x="0" y="-19050"/>
            <a:ext cx="9144000" cy="5162550"/>
          </a:xfrm>
          <a:prstGeom prst="rect">
            <a:avLst/>
          </a:prstGeom>
        </p:spPr>
      </p:pic>
      <p:sp>
        <p:nvSpPr>
          <p:cNvPr id="5" name="Title 2"/>
          <p:cNvSpPr txBox="1">
            <a:spLocks/>
          </p:cNvSpPr>
          <p:nvPr/>
        </p:nvSpPr>
        <p:spPr>
          <a:xfrm>
            <a:off x="1062038" y="2512895"/>
            <a:ext cx="7019925" cy="39241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en-US" sz="2550" b="0" cap="none" dirty="0">
                <a:latin typeface="Arial" charset="0"/>
                <a:ea typeface="Arial" charset="0"/>
                <a:cs typeface="Arial" charset="0"/>
              </a:rPr>
              <a:t>Women and girls are not at risk of radicalization.</a:t>
            </a:r>
            <a:endParaRPr lang="en" sz="2550" b="0" cap="none" dirty="0">
              <a:latin typeface="Arial" charset="0"/>
              <a:ea typeface="Arial" charset="0"/>
              <a:cs typeface="Arial" charset="0"/>
            </a:endParaRPr>
          </a:p>
        </p:txBody>
      </p:sp>
      <p:sp>
        <p:nvSpPr>
          <p:cNvPr id="13" name="Title 2"/>
          <p:cNvSpPr txBox="1">
            <a:spLocks/>
          </p:cNvSpPr>
          <p:nvPr/>
        </p:nvSpPr>
        <p:spPr>
          <a:xfrm>
            <a:off x="835819" y="1657350"/>
            <a:ext cx="7472362" cy="246221"/>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en" sz="1600" cap="none" spc="50" dirty="0">
                <a:solidFill>
                  <a:srgbClr val="FCE122"/>
                </a:solidFill>
                <a:latin typeface="Arial" charset="0"/>
                <a:ea typeface="Arial" charset="0"/>
                <a:cs typeface="Arial" charset="0"/>
              </a:rPr>
              <a:t>DO YOU AGREE WITH THE</a:t>
            </a:r>
            <a:r>
              <a:rPr lang="en-US" sz="1600" cap="none" spc="50" dirty="0">
                <a:solidFill>
                  <a:srgbClr val="FCE122"/>
                </a:solidFill>
                <a:latin typeface="Arial" charset="0"/>
                <a:ea typeface="Arial" charset="0"/>
                <a:cs typeface="Arial" charset="0"/>
              </a:rPr>
              <a:t> </a:t>
            </a:r>
            <a:r>
              <a:rPr lang="en" sz="1600" cap="none" spc="50" dirty="0">
                <a:solidFill>
                  <a:srgbClr val="FCE122"/>
                </a:solidFill>
                <a:latin typeface="Arial" charset="0"/>
                <a:ea typeface="Arial" charset="0"/>
                <a:cs typeface="Arial" charset="0"/>
              </a:rPr>
              <a:t>FOLLOWING</a:t>
            </a:r>
            <a:r>
              <a:rPr lang="en-US" sz="1600" cap="none" spc="50" dirty="0">
                <a:solidFill>
                  <a:srgbClr val="FCE122"/>
                </a:solidFill>
                <a:latin typeface="Arial" charset="0"/>
                <a:ea typeface="Arial" charset="0"/>
                <a:cs typeface="Arial" charset="0"/>
              </a:rPr>
              <a:t> </a:t>
            </a:r>
            <a:r>
              <a:rPr lang="en" sz="1600" cap="none" spc="50" dirty="0">
                <a:solidFill>
                  <a:srgbClr val="FCE122"/>
                </a:solidFill>
                <a:latin typeface="Arial" charset="0"/>
                <a:ea typeface="Arial" charset="0"/>
                <a:cs typeface="Arial" charset="0"/>
              </a:rPr>
              <a:t>STATEMENT?</a:t>
            </a:r>
          </a:p>
        </p:txBody>
      </p:sp>
      <p:sp>
        <p:nvSpPr>
          <p:cNvPr id="3" name="TextBox 2"/>
          <p:cNvSpPr txBox="1"/>
          <p:nvPr/>
        </p:nvSpPr>
        <p:spPr>
          <a:xfrm>
            <a:off x="9896168" y="2374490"/>
            <a:ext cx="914400" cy="914400"/>
          </a:xfrm>
          <a:prstGeom prst="rect">
            <a:avLst/>
          </a:prstGeom>
          <a:noFill/>
        </p:spPr>
        <p:txBody>
          <a:bodyPr wrap="none" rtlCol="0">
            <a:noAutofit/>
          </a:bodyPr>
          <a:lstStyle/>
          <a:p>
            <a:endParaRPr lang="en-US" sz="9000" dirty="0">
              <a:solidFill>
                <a:srgbClr val="0095C3"/>
              </a:solidFill>
              <a:latin typeface="Arial Black" panose="020B0A04020102020204" pitchFamily="34" charset="0"/>
              <a:ea typeface="Open Sans" panose="020B0606030504020204" pitchFamily="34" charset="0"/>
              <a:cs typeface="Open Sans" panose="020B0606030504020204" pitchFamily="34" charset="0"/>
            </a:endParaRPr>
          </a:p>
        </p:txBody>
      </p:sp>
      <p:grpSp>
        <p:nvGrpSpPr>
          <p:cNvPr id="15" name="Group 14">
            <a:extLst>
              <a:ext uri="{FF2B5EF4-FFF2-40B4-BE49-F238E27FC236}">
                <a16:creationId xmlns="" xmlns:a16="http://schemas.microsoft.com/office/drawing/2014/main" id="{645B880C-3122-734F-B321-D8F5C690D859}"/>
              </a:ext>
            </a:extLst>
          </p:cNvPr>
          <p:cNvGrpSpPr/>
          <p:nvPr/>
        </p:nvGrpSpPr>
        <p:grpSpPr>
          <a:xfrm>
            <a:off x="8625148" y="4705350"/>
            <a:ext cx="525478" cy="248970"/>
            <a:chOff x="7559644" y="4723080"/>
            <a:chExt cx="441356" cy="248970"/>
          </a:xfrm>
        </p:grpSpPr>
        <p:sp>
          <p:nvSpPr>
            <p:cNvPr id="16" name="Rectangle 15">
              <a:extLst>
                <a:ext uri="{FF2B5EF4-FFF2-40B4-BE49-F238E27FC236}">
                  <a16:creationId xmlns="" xmlns:a16="http://schemas.microsoft.com/office/drawing/2014/main" id="{7C4593E9-DE47-324A-9DA8-448EB96DF195}"/>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Title 2">
              <a:extLst>
                <a:ext uri="{FF2B5EF4-FFF2-40B4-BE49-F238E27FC236}">
                  <a16:creationId xmlns="" xmlns:a16="http://schemas.microsoft.com/office/drawing/2014/main" id="{05D167B6-69A0-064B-A32E-16EA807AF274}"/>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08</a:t>
              </a:r>
            </a:p>
          </p:txBody>
        </p:sp>
      </p:grpSp>
      <p:cxnSp>
        <p:nvCxnSpPr>
          <p:cNvPr id="19" name="Straight Connector 18">
            <a:extLst>
              <a:ext uri="{FF2B5EF4-FFF2-40B4-BE49-F238E27FC236}">
                <a16:creationId xmlns="" xmlns:a16="http://schemas.microsoft.com/office/drawing/2014/main" id="{3E7E34CA-065C-744B-8B6D-3FD4639313D2}"/>
              </a:ext>
            </a:extLst>
          </p:cNvPr>
          <p:cNvCxnSpPr/>
          <p:nvPr/>
        </p:nvCxnSpPr>
        <p:spPr>
          <a:xfrm flipH="1">
            <a:off x="2955632" y="2061500"/>
            <a:ext cx="3232736" cy="0"/>
          </a:xfrm>
          <a:prstGeom prst="line">
            <a:avLst/>
          </a:prstGeom>
          <a:ln w="34925">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 xmlns:a16="http://schemas.microsoft.com/office/drawing/2014/main" id="{EE0A26C6-A12E-C34F-8511-1BD2917B5224}"/>
              </a:ext>
            </a:extLst>
          </p:cNvPr>
          <p:cNvCxnSpPr>
            <a:cxnSpLocks/>
          </p:cNvCxnSpPr>
          <p:nvPr/>
        </p:nvCxnSpPr>
        <p:spPr>
          <a:xfrm flipH="1">
            <a:off x="3829050" y="800100"/>
            <a:ext cx="53149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 xmlns:a16="http://schemas.microsoft.com/office/drawing/2014/main" id="{0051237A-EA94-1E4C-947A-55B8F2D3BA28}"/>
              </a:ext>
            </a:extLst>
          </p:cNvPr>
          <p:cNvCxnSpPr>
            <a:cxnSpLocks/>
          </p:cNvCxnSpPr>
          <p:nvPr/>
        </p:nvCxnSpPr>
        <p:spPr>
          <a:xfrm flipH="1">
            <a:off x="0" y="4514850"/>
            <a:ext cx="52006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 xmlns:a16="http://schemas.microsoft.com/office/drawing/2014/main"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05 </a:t>
            </a:r>
            <a:r>
              <a:rPr lang="en-US" sz="550" b="1">
                <a:solidFill>
                  <a:schemeClr val="bg1"/>
                </a:solidFill>
                <a:latin typeface="Arial Black" charset="0"/>
                <a:ea typeface="Arial Black" charset="0"/>
                <a:cs typeface="Arial Black" charset="0"/>
              </a:rPr>
              <a:t>| </a:t>
            </a:r>
            <a:r>
              <a:rPr lang="en-US" sz="550">
                <a:solidFill>
                  <a:schemeClr val="bg1"/>
                </a:solidFill>
                <a:latin typeface="Arial" charset="0"/>
                <a:ea typeface="Arial" charset="0"/>
                <a:cs typeface="Arial" charset="0"/>
              </a:rPr>
              <a:t>Understanding Gender Dynamics to Radicalization, Violent Extremism and Engaging Women and Girls</a:t>
            </a:r>
            <a:endParaRPr lang="en-US" sz="550"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4199148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show="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762000" y="1087773"/>
            <a:ext cx="6801678"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 sz="2400" b="0" cap="none" dirty="0">
                <a:solidFill>
                  <a:srgbClr val="0072B1"/>
                </a:solidFill>
                <a:latin typeface="Arial" charset="0"/>
                <a:ea typeface="Arial" charset="0"/>
                <a:cs typeface="Arial" charset="0"/>
              </a:rPr>
              <a:t>ISIL’s gendered strategy for women and girls:</a:t>
            </a:r>
            <a:endParaRPr lang="en-US" sz="2400" b="0" cap="none" dirty="0">
              <a:solidFill>
                <a:srgbClr val="0072B1"/>
              </a:solidFill>
              <a:latin typeface="Arial" charset="0"/>
              <a:ea typeface="Arial" charset="0"/>
              <a:cs typeface="Arial" charset="0"/>
            </a:endParaRPr>
          </a:p>
        </p:txBody>
      </p:sp>
      <p:cxnSp>
        <p:nvCxnSpPr>
          <p:cNvPr id="19" name="Straight Connector 18"/>
          <p:cNvCxnSpPr>
            <a:cxnSpLocks/>
          </p:cNvCxnSpPr>
          <p:nvPr/>
        </p:nvCxnSpPr>
        <p:spPr>
          <a:xfrm flipH="1">
            <a:off x="786560" y="1632054"/>
            <a:ext cx="835744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Title 2"/>
          <p:cNvSpPr txBox="1">
            <a:spLocks/>
          </p:cNvSpPr>
          <p:nvPr/>
        </p:nvSpPr>
        <p:spPr>
          <a:xfrm>
            <a:off x="762000" y="1953053"/>
            <a:ext cx="8077199" cy="2523768"/>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28600" indent="-228600">
              <a:spcBef>
                <a:spcPts val="0"/>
              </a:spcBef>
              <a:spcAft>
                <a:spcPts val="12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Highlighted gender-specific push factors in women and girls’ home countries, such as politically subjugated and oppressed, economically poor, and unsafe because of the threat of sexual violence.</a:t>
            </a:r>
          </a:p>
          <a:p>
            <a:pPr marL="228600" indent="-228600">
              <a:spcBef>
                <a:spcPts val="0"/>
              </a:spcBef>
              <a:spcAft>
                <a:spcPts val="12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Made promises of wealth, stable livelihoods, romance, and the chance to support ISIL’s “state-building” project. </a:t>
            </a:r>
          </a:p>
          <a:p>
            <a:pPr marL="228600" indent="-228600">
              <a:spcBef>
                <a:spcPts val="0"/>
              </a:spcBef>
              <a:spcAft>
                <a:spcPts val="12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Offered a chance to seize control of their own lives and do something forbidden and exciting with the hopes of changing their own society or creating a new one.</a:t>
            </a:r>
          </a:p>
        </p:txBody>
      </p:sp>
      <p:grpSp>
        <p:nvGrpSpPr>
          <p:cNvPr id="11" name="Group 10">
            <a:extLst>
              <a:ext uri="{FF2B5EF4-FFF2-40B4-BE49-F238E27FC236}">
                <a16:creationId xmlns="" xmlns:a16="http://schemas.microsoft.com/office/drawing/2014/main" id="{F0B1549B-EA85-9D4E-A3E5-C4DCB4F32546}"/>
              </a:ext>
            </a:extLst>
          </p:cNvPr>
          <p:cNvGrpSpPr/>
          <p:nvPr/>
        </p:nvGrpSpPr>
        <p:grpSpPr>
          <a:xfrm>
            <a:off x="8625148" y="4705350"/>
            <a:ext cx="525478" cy="248970"/>
            <a:chOff x="7559644" y="4723080"/>
            <a:chExt cx="441356" cy="248970"/>
          </a:xfrm>
        </p:grpSpPr>
        <p:sp>
          <p:nvSpPr>
            <p:cNvPr id="16" name="Rectangle 15">
              <a:extLst>
                <a:ext uri="{FF2B5EF4-FFF2-40B4-BE49-F238E27FC236}">
                  <a16:creationId xmlns="" xmlns:a16="http://schemas.microsoft.com/office/drawing/2014/main" id="{18D13F45-7BE4-C445-BEAD-197EBC563221}"/>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Title 2">
              <a:extLst>
                <a:ext uri="{FF2B5EF4-FFF2-40B4-BE49-F238E27FC236}">
                  <a16:creationId xmlns="" xmlns:a16="http://schemas.microsoft.com/office/drawing/2014/main" id="{FB579CE6-AFAC-BC40-9A46-51D97F15C65B}"/>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09</a:t>
              </a:r>
            </a:p>
          </p:txBody>
        </p:sp>
      </p:grpSp>
      <p:sp>
        <p:nvSpPr>
          <p:cNvPr id="9" name="Footer Placeholder 4">
            <a:extLst>
              <a:ext uri="{FF2B5EF4-FFF2-40B4-BE49-F238E27FC236}">
                <a16:creationId xmlns="" xmlns:a16="http://schemas.microsoft.com/office/drawing/2014/main" id="{450CF3BD-5F45-5741-BA4D-A51CA269A5D1}"/>
              </a:ext>
            </a:extLst>
          </p:cNvPr>
          <p:cNvSpPr txBox="1">
            <a:spLocks/>
          </p:cNvSpPr>
          <p:nvPr/>
        </p:nvSpPr>
        <p:spPr>
          <a:xfrm>
            <a:off x="232708" y="171450"/>
            <a:ext cx="6478988" cy="1434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05 </a:t>
            </a:r>
            <a:r>
              <a:rPr lang="en-US" sz="550" b="1">
                <a:solidFill>
                  <a:srgbClr val="0072B1"/>
                </a:solidFill>
                <a:latin typeface="Arial Black" charset="0"/>
                <a:ea typeface="Arial Black" charset="0"/>
                <a:cs typeface="Arial Black" charset="0"/>
              </a:rPr>
              <a:t>| </a:t>
            </a:r>
            <a:r>
              <a:rPr lang="en-US" sz="550">
                <a:solidFill>
                  <a:srgbClr val="0072B1"/>
                </a:solidFill>
                <a:latin typeface="Arial" charset="0"/>
                <a:ea typeface="Arial" charset="0"/>
                <a:cs typeface="Arial" charset="0"/>
              </a:rPr>
              <a:t>Understanding Gender Dynamics to Radicalization, Violent Extremism and Engaging Women and Girls</a:t>
            </a:r>
            <a:endParaRPr lang="en-US" sz="550" dirty="0">
              <a:solidFill>
                <a:srgbClr val="0072B1"/>
              </a:solidFill>
              <a:latin typeface="Arial" charset="0"/>
              <a:ea typeface="Arial" charset="0"/>
              <a:cs typeface="Arial" charset="0"/>
            </a:endParaRPr>
          </a:p>
        </p:txBody>
      </p:sp>
    </p:spTree>
    <p:extLst>
      <p:ext uri="{BB962C8B-B14F-4D97-AF65-F5344CB8AC3E}">
        <p14:creationId xmlns:p14="http://schemas.microsoft.com/office/powerpoint/2010/main" val="16934850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0429_SFCG_Powerpoint">
  <a:themeElements>
    <a:clrScheme name="Custom 8">
      <a:dk1>
        <a:srgbClr val="2C2C2D"/>
      </a:dk1>
      <a:lt1>
        <a:srgbClr val="FFFFFF"/>
      </a:lt1>
      <a:dk2>
        <a:srgbClr val="193875"/>
      </a:dk2>
      <a:lt2>
        <a:srgbClr val="EEECE1"/>
      </a:lt2>
      <a:accent1>
        <a:srgbClr val="008FBE"/>
      </a:accent1>
      <a:accent2>
        <a:srgbClr val="0069A6"/>
      </a:accent2>
      <a:accent3>
        <a:srgbClr val="FFE01E"/>
      </a:accent3>
      <a:accent4>
        <a:srgbClr val="58595B"/>
      </a:accent4>
      <a:accent5>
        <a:srgbClr val="133743"/>
      </a:accent5>
      <a:accent6>
        <a:srgbClr val="0AD092"/>
      </a:accent6>
      <a:hlink>
        <a:srgbClr val="00465C"/>
      </a:hlink>
      <a:folHlink>
        <a:srgbClr val="00465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noAutofit/>
      </a:bodyPr>
      <a:lstStyle>
        <a:defPPr>
          <a:defRPr sz="9000" dirty="0" smtClean="0">
            <a:solidFill>
              <a:srgbClr val="0095C3"/>
            </a:solidFill>
            <a:latin typeface="Arial Black" panose="020B0A04020102020204" pitchFamily="34" charset="0"/>
            <a:ea typeface="Open Sans" panose="020B0606030504020204" pitchFamily="34" charset="0"/>
            <a:cs typeface="Open Sans" panose="020B0606030504020204"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5639</TotalTime>
  <Words>1177</Words>
  <Application>Microsoft Office PowerPoint</Application>
  <PresentationFormat>On-screen Show (16:9)</PresentationFormat>
  <Paragraphs>121</Paragraphs>
  <Slides>18</Slides>
  <Notes>5</Notes>
  <HiddenSlides>4</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0429_SFCG_Powerpoint</vt:lpstr>
      <vt:lpstr>MODULE 05 Understanding Gender Dynamics to Radicalization, Violent Extremism and Engaging Women and Girls</vt:lpstr>
      <vt:lpstr>PowerPoint Presentation</vt:lpstr>
      <vt:lpstr>PowerPoint Presentation</vt:lpstr>
      <vt:lpstr>Gender refers to the socially constructed characteristics of women and men – such as norms, roles and relationships of and between groups of women and men. It varies from society to society and can be changed. While most people are born either male or female, they are taught appropriate norms and behaviors – including how they should interact with others of the same or opposite sex within households, communities and work places.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Search for Common Ground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2014-05-01T14:47:26Z</dcterms:created>
  <dcterms:modified xsi:type="dcterms:W3CDTF">2019-04-02T14:04:44Z</dcterms:modified>
</cp:coreProperties>
</file>