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10" r:id="rId2"/>
    <p:sldId id="411" r:id="rId3"/>
    <p:sldId id="412" r:id="rId4"/>
    <p:sldId id="413" r:id="rId5"/>
    <p:sldId id="414" r:id="rId6"/>
    <p:sldId id="415" r:id="rId7"/>
    <p:sldId id="416" r:id="rId8"/>
    <p:sldId id="417" r:id="rId9"/>
    <p:sldId id="418" r:id="rId10"/>
    <p:sldId id="420" r:id="rId11"/>
    <p:sldId id="419" r:id="rId12"/>
    <p:sldId id="439" r:id="rId13"/>
    <p:sldId id="421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23" userDrawn="1">
          <p15:clr>
            <a:srgbClr val="A4A3A4"/>
          </p15:clr>
        </p15:guide>
        <p15:guide id="25" pos="26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1"/>
    <a:srgbClr val="00475D"/>
    <a:srgbClr val="133743"/>
    <a:srgbClr val="0095C3"/>
    <a:srgbClr val="000000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741" autoAdjust="0"/>
    <p:restoredTop sz="87083"/>
  </p:normalViewPr>
  <p:slideViewPr>
    <p:cSldViewPr snapToGrid="0">
      <p:cViewPr varScale="1">
        <p:scale>
          <a:sx n="104" d="100"/>
          <a:sy n="104" d="100"/>
        </p:scale>
        <p:origin x="200" y="1272"/>
      </p:cViewPr>
      <p:guideLst>
        <p:guide pos="1912"/>
        <p:guide pos="5568"/>
        <p:guide pos="3792"/>
        <p:guide orient="horz" pos="1092"/>
        <p:guide orient="horz" pos="2162"/>
        <p:guide pos="2880"/>
        <p:guide orient="horz" pos="132"/>
        <p:guide orient="horz" pos="3127"/>
        <p:guide orient="horz" pos="2970"/>
        <p:guide orient="horz" pos="372"/>
        <p:guide pos="480"/>
        <p:guide pos="5289"/>
        <p:guide/>
        <p:guide pos="5760"/>
        <p:guide pos="194"/>
        <p:guide pos="2160"/>
        <p:guide orient="horz"/>
        <p:guide orient="horz" pos="3238"/>
        <p:guide orient="horz" pos="723"/>
        <p:guide pos="26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2/27/19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60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8" b="2475"/>
          <a:stretch/>
        </p:blipFill>
        <p:spPr>
          <a:xfrm>
            <a:off x="1" y="0"/>
            <a:ext cx="9155664" cy="50863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2837" y="3361230"/>
            <a:ext cx="5574205" cy="1355931"/>
          </a:xfrm>
        </p:spPr>
        <p:txBody>
          <a:bodyPr/>
          <a:lstStyle/>
          <a:p>
            <a:r>
              <a:rPr lang="en-US" sz="3600" b="0" dirty="0">
                <a:latin typeface="Arial" charset="0"/>
                <a:ea typeface="Arial" charset="0"/>
                <a:cs typeface="Arial" charset="0"/>
              </a:rPr>
              <a:t>MODULE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04</a:t>
            </a:r>
            <a:br>
              <a:rPr lang="en-US" dirty="0"/>
            </a:b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A </a:t>
            </a:r>
            <a:r>
              <a:rPr lang="en-US" sz="1800" b="0" cap="none" dirty="0" err="1">
                <a:latin typeface="Arial" charset="0"/>
                <a:ea typeface="Arial" charset="0"/>
                <a:cs typeface="Arial" charset="0"/>
              </a:rPr>
              <a:t>Multisectoral</a:t>
            </a: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 Approach to Countering Violent Extremism: Opportunities for Collaboration between Government and Civil Society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:a16="http://schemas.microsoft.com/office/drawing/2014/main" id="{7F52EA98-C358-544F-976A-4A7E0514A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0C9301-0122-C143-984C-80406B4DEDCB}"/>
              </a:ext>
            </a:extLst>
          </p:cNvPr>
          <p:cNvSpPr/>
          <p:nvPr/>
        </p:nvSpPr>
        <p:spPr>
          <a:xfrm>
            <a:off x="7677339" y="-1"/>
            <a:ext cx="1466661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NATO/CC BY-NC-ND 2.0</a:t>
            </a:r>
          </a:p>
        </p:txBody>
      </p:sp>
    </p:spTree>
    <p:extLst>
      <p:ext uri="{BB962C8B-B14F-4D97-AF65-F5344CB8AC3E}">
        <p14:creationId xmlns:p14="http://schemas.microsoft.com/office/powerpoint/2010/main" val="1624074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9" r="30570"/>
          <a:stretch/>
        </p:blipFill>
        <p:spPr>
          <a:xfrm>
            <a:off x="6019800" y="0"/>
            <a:ext cx="3124201" cy="5160475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789050" y="1706276"/>
            <a:ext cx="836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774700" y="1858189"/>
            <a:ext cx="4940299" cy="29238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Formalize collaboration in regional or national strategies or action plans when possible and appropriate.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Be careful using channels to coordinate on countering violent extremism for different purposes.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Do not use programs to prevent and counter violent extremism as a cover for broad law enforcement or intelligence gathering activities.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C408455-D0B9-2044-AB40-84031F3197B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4D7BD26-86FF-4244-B595-97A507911C3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id="{C7683507-4661-404D-9AFC-DD2E4AD964D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9C14C88-A145-0D45-A269-37FCAD6070A7}"/>
              </a:ext>
            </a:extLst>
          </p:cNvPr>
          <p:cNvSpPr/>
          <p:nvPr/>
        </p:nvSpPr>
        <p:spPr>
          <a:xfrm>
            <a:off x="7559644" y="-1"/>
            <a:ext cx="1584356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UN Photo/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Iason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Foounten</a:t>
            </a:r>
            <a:endParaRPr lang="en-US" sz="1000" dirty="0">
              <a:solidFill>
                <a:schemeClr val="tx1">
                  <a:lumMod val="90000"/>
                  <a:lumOff val="10000"/>
                  <a:alpha val="75000"/>
                </a:schemeClr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5AA9C2FF-0E23-B349-A1F4-175F69790612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A928E585-B735-AC4C-91BE-CF4F70083B34}"/>
              </a:ext>
            </a:extLst>
          </p:cNvPr>
          <p:cNvSpPr txBox="1">
            <a:spLocks/>
          </p:cNvSpPr>
          <p:nvPr/>
        </p:nvSpPr>
        <p:spPr>
          <a:xfrm>
            <a:off x="774700" y="815626"/>
            <a:ext cx="541020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Good practices for effective collaboration: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732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0" r="29336"/>
          <a:stretch/>
        </p:blipFill>
        <p:spPr>
          <a:xfrm>
            <a:off x="6019799" y="0"/>
            <a:ext cx="3124201" cy="51435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B6FE031-DAD9-5D4F-9B10-3F6713499DC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98E808A-18CE-824F-8F34-461681D9FB2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id="{B2E3C2FE-1301-3A4E-8A3B-504C151E625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463248A-A696-8D46-99E0-DDCEA5F904CF}"/>
              </a:ext>
            </a:extLst>
          </p:cNvPr>
          <p:cNvSpPr/>
          <p:nvPr/>
        </p:nvSpPr>
        <p:spPr>
          <a:xfrm>
            <a:off x="7568696" y="-1"/>
            <a:ext cx="1575303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UN Photo/Shareef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Sarhan</a:t>
            </a:r>
            <a:endParaRPr lang="en-US" sz="1000" dirty="0">
              <a:solidFill>
                <a:schemeClr val="tx1">
                  <a:lumMod val="90000"/>
                  <a:lumOff val="10000"/>
                  <a:alpha val="75000"/>
                </a:schemeClr>
              </a:solidFill>
            </a:endParaRPr>
          </a:p>
        </p:txBody>
      </p:sp>
      <p:sp>
        <p:nvSpPr>
          <p:cNvPr id="19" name="Title 2"/>
          <p:cNvSpPr txBox="1">
            <a:spLocks/>
          </p:cNvSpPr>
          <p:nvPr/>
        </p:nvSpPr>
        <p:spPr>
          <a:xfrm>
            <a:off x="774700" y="815626"/>
            <a:ext cx="541020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Good practices for effective collaboration: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H="1">
            <a:off x="789050" y="1706276"/>
            <a:ext cx="836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3382FFF-1307-E44D-BE2F-290C65C4F570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A6444280-1628-044E-9F63-CFE63CF099E8}"/>
              </a:ext>
            </a:extLst>
          </p:cNvPr>
          <p:cNvSpPr txBox="1">
            <a:spLocks/>
          </p:cNvSpPr>
          <p:nvPr/>
        </p:nvSpPr>
        <p:spPr>
          <a:xfrm>
            <a:off x="774700" y="1858189"/>
            <a:ext cx="4940299" cy="24468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Use broad collaboration to reduce the initial fears to engage.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Respect concerns over confidentiality.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Define roles and responsibilities collectively and discuss limitations.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Recognize that personal collaboration and institutional collaboration are different things that require specific efforts.</a:t>
            </a:r>
          </a:p>
        </p:txBody>
      </p:sp>
    </p:spTree>
    <p:extLst>
      <p:ext uri="{BB962C8B-B14F-4D97-AF65-F5344CB8AC3E}">
        <p14:creationId xmlns:p14="http://schemas.microsoft.com/office/powerpoint/2010/main" val="1254413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50405" y="1796283"/>
            <a:ext cx="7086600" cy="196207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Governments and civil society organizations bring unique skill sets and resources to preventing and countering violent extremism.</a:t>
            </a:r>
          </a:p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Collaboration may not be occurring because of trust deficits or a lack of accurate knowledge or skills.</a:t>
            </a:r>
          </a:p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High levels of distrust reduces the number of tools and opportunities for countering violent extremism and may encourage governments to favor security-based approaches.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239DBB-7965-1345-91E3-CE36E661190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47FF0D-9D05-4543-81A8-296ABE333CC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id="{A5CC0004-FE8F-494E-84EB-F9E25F119E5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453587F-12C2-4C44-B1D9-69327A28A9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6063D35-417C-D140-BD7E-8E47DA14218B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id="{1BBC065B-BC0F-9E45-B897-5E61C18DEC39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B2C32B7-3837-B44C-B442-F3F8AF3991AD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1542762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B239DBB-7965-1345-91E3-CE36E661190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47FF0D-9D05-4543-81A8-296ABE333CC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id="{A5CC0004-FE8F-494E-84EB-F9E25F119E5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sp>
        <p:nvSpPr>
          <p:cNvPr id="11" name="Title 2">
            <a:extLst>
              <a:ext uri="{FF2B5EF4-FFF2-40B4-BE49-F238E27FC236}">
                <a16:creationId xmlns:a16="http://schemas.microsoft.com/office/drawing/2014/main" id="{0F75393B-12A3-E84C-AC00-809EA5C1033D}"/>
              </a:ext>
            </a:extLst>
          </p:cNvPr>
          <p:cNvSpPr txBox="1">
            <a:spLocks/>
          </p:cNvSpPr>
          <p:nvPr/>
        </p:nvSpPr>
        <p:spPr>
          <a:xfrm>
            <a:off x="750405" y="1791651"/>
            <a:ext cx="7086600" cy="171841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Some unhealthy government and civil society approaches risk exacerbating tensions or issues that drive violent extremism.</a:t>
            </a:r>
          </a:p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Collaborating in the countering violent extremism space requires long-term commitments built on mutual respect and common understandings of the problem.</a:t>
            </a:r>
          </a:p>
          <a:p>
            <a:pPr marL="285750" indent="-285750" defTabSz="27432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endParaRPr lang="en-US" sz="1800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2E0E7D-E4BC-8B4E-A098-DB0C3F3F04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F29504-D385-294B-8AF5-E8C9DF026F15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id="{BE681A24-B4D4-974A-B739-5C8FD940C69B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1291B34-1956-2341-A73C-55A0DE1210E2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147169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7" b="13165"/>
          <a:stretch/>
        </p:blipFill>
        <p:spPr>
          <a:xfrm>
            <a:off x="0" y="1"/>
            <a:ext cx="9155315" cy="5143500"/>
          </a:xfrm>
          <a:prstGeom prst="rect">
            <a:avLst/>
          </a:prstGeom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835819" y="1657350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DO YOU AGREE WITH THE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FOLLOWING</a:t>
            </a:r>
            <a:r>
              <a:rPr lang="en-US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STATEMENT?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062038" y="2388756"/>
            <a:ext cx="7019925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>
                <a:latin typeface="Arial" charset="0"/>
                <a:ea typeface="Arial" charset="0"/>
                <a:cs typeface="Arial" charset="0"/>
              </a:rPr>
              <a:t>Government agencies alone can solve the problem of drug abuse.</a:t>
            </a:r>
            <a:endParaRPr lang="en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CB3178C-A198-2047-8B49-1B5DADEA797E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2C56324-F0FD-2E43-B391-6FD46680F1A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id="{74C952B6-943E-E445-88E8-2784BD251D9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68FE7D-B195-874B-B63E-35575FE6F364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5A7E2E-083B-BB4B-982E-6E13E84EABEB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60B89D-114F-3742-A530-B7EBA16DFC71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770CF8A0-F0D8-5B40-BA55-DD002877E4A3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47091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721280"/>
            <a:ext cx="7514112" cy="1485900"/>
          </a:xfrm>
        </p:spPr>
        <p:txBody>
          <a:bodyPr>
            <a:normAutofit/>
          </a:bodyPr>
          <a:lstStyle/>
          <a:p>
            <a:r>
              <a:rPr lang="en" sz="2400" b="1" dirty="0">
                <a:solidFill>
                  <a:srgbClr val="FCE122"/>
                </a:solidFill>
                <a:latin typeface="Arial Black" charset="0"/>
                <a:ea typeface="Arial Black" charset="0"/>
                <a:cs typeface="Arial Black" charset="0"/>
              </a:rPr>
              <a:t>Civil society </a:t>
            </a:r>
            <a:r>
              <a:rPr lang="en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is the broad term for organizations and institutions that act in the interests of citizens —including informal collectives, labor unions, activists, charities, religious institutions, and more.</a:t>
            </a: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685800" y="842342"/>
            <a:ext cx="845820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DF9EB3-DEA8-2A47-9D0C-E4982D5E661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C671D5-36D7-AC43-BC64-BE98F05165CF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itle 2">
              <a:extLst>
                <a:ext uri="{FF2B5EF4-FFF2-40B4-BE49-F238E27FC236}">
                  <a16:creationId xmlns:a16="http://schemas.microsoft.com/office/drawing/2014/main" id="{41F10035-41F8-7842-9A6B-2DD37F9D544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6EF7E77-A50C-4C46-AD2B-1AF19F52F9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>
            <a:off x="0" y="2887731"/>
            <a:ext cx="4293703" cy="2255769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5662A35-A219-8B44-A7D8-610D793FF687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823579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3890887" y="1624013"/>
            <a:ext cx="4505400" cy="785812"/>
          </a:xfrm>
          <a:prstGeom prst="rect">
            <a:avLst/>
          </a:prstGeom>
          <a:solidFill>
            <a:srgbClr val="004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887820" y="1022836"/>
            <a:ext cx="7368360" cy="33855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200" cap="none" dirty="0">
                <a:solidFill>
                  <a:srgbClr val="00475D"/>
                </a:solidFill>
                <a:latin typeface="Arial Black" charset="0"/>
                <a:ea typeface="Arial Black" charset="0"/>
                <a:cs typeface="Arial Black" charset="0"/>
              </a:rPr>
              <a:t>ROLES IN COUNTERING VIOLENT EXTREMISM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1624014"/>
            <a:ext cx="7634288" cy="3005136"/>
          </a:xfrm>
          <a:prstGeom prst="rect">
            <a:avLst/>
          </a:prstGeom>
          <a:noFill/>
          <a:ln>
            <a:solidFill>
              <a:srgbClr val="0072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62000" y="2409825"/>
            <a:ext cx="76342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043613" y="1624013"/>
            <a:ext cx="0" cy="3005137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890887" y="1624013"/>
            <a:ext cx="0" cy="3005137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62000" y="3490480"/>
            <a:ext cx="76342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/>
          <p:cNvSpPr txBox="1">
            <a:spLocks/>
          </p:cNvSpPr>
          <p:nvPr/>
        </p:nvSpPr>
        <p:spPr>
          <a:xfrm>
            <a:off x="4114800" y="1888495"/>
            <a:ext cx="1939453" cy="2923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900" cap="none" spc="100" dirty="0">
                <a:latin typeface="Arial Black" charset="0"/>
                <a:ea typeface="Arial Black" charset="0"/>
                <a:cs typeface="Arial Black" charset="0"/>
              </a:rPr>
              <a:t>STRENGTHS</a:t>
            </a:r>
          </a:p>
        </p:txBody>
      </p:sp>
      <p:sp>
        <p:nvSpPr>
          <p:cNvPr id="20" name="Title 2"/>
          <p:cNvSpPr txBox="1">
            <a:spLocks/>
          </p:cNvSpPr>
          <p:nvPr/>
        </p:nvSpPr>
        <p:spPr>
          <a:xfrm>
            <a:off x="6269182" y="1888495"/>
            <a:ext cx="1981200" cy="2923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900" cap="none" spc="100" dirty="0">
                <a:latin typeface="Arial Black" charset="0"/>
                <a:ea typeface="Arial Black" charset="0"/>
                <a:cs typeface="Arial Black" charset="0"/>
              </a:rPr>
              <a:t>CHALLENGES</a:t>
            </a:r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920208" y="2585561"/>
            <a:ext cx="287247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6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Government: </a:t>
            </a:r>
            <a:r>
              <a:rPr lang="en-US" sz="16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(such as ministries, the police, prisons, parliament)</a:t>
            </a:r>
          </a:p>
        </p:txBody>
      </p:sp>
      <p:sp>
        <p:nvSpPr>
          <p:cNvPr id="28" name="Title 2"/>
          <p:cNvSpPr txBox="1">
            <a:spLocks/>
          </p:cNvSpPr>
          <p:nvPr/>
        </p:nvSpPr>
        <p:spPr>
          <a:xfrm>
            <a:off x="920209" y="3720200"/>
            <a:ext cx="287247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16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Civil society: </a:t>
            </a:r>
            <a:r>
              <a:rPr lang="en-US" sz="16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(such as organizations, activists, charities, religious institutions)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7FD2EC2-CE9B-CA43-8EA4-BC7E1FF5F82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C715522-C1C0-4B41-8094-27E2B5707D7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6" name="Title 2">
              <a:extLst>
                <a:ext uri="{FF2B5EF4-FFF2-40B4-BE49-F238E27FC236}">
                  <a16:creationId xmlns:a16="http://schemas.microsoft.com/office/drawing/2014/main" id="{8DF3823A-0EE6-F348-940B-3397C949131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9BBF44A8-2D16-D54B-8D41-D767D064CC0E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1692713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52500" y="1234916"/>
            <a:ext cx="7239000" cy="270843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200" b="0" cap="none" dirty="0">
                <a:latin typeface="Arial" charset="0"/>
                <a:ea typeface="Arial" charset="0"/>
                <a:cs typeface="Arial" charset="0"/>
              </a:rPr>
              <a:t>Did you discover examples of where government strengths and civil society challenges are opposites </a:t>
            </a:r>
            <a:br>
              <a:rPr lang="en-US" sz="2200" b="0" cap="none" dirty="0">
                <a:latin typeface="Arial" charset="0"/>
                <a:ea typeface="Arial" charset="0"/>
                <a:cs typeface="Arial" charset="0"/>
              </a:rPr>
            </a:br>
            <a:r>
              <a:rPr lang="en" sz="2200" b="0" cap="none" dirty="0">
                <a:latin typeface="Arial" charset="0"/>
                <a:ea typeface="Arial" charset="0"/>
                <a:cs typeface="Arial" charset="0"/>
              </a:rPr>
              <a:t>or vice versa? How could collaboration between governments and civil society remedy those challenges?</a:t>
            </a:r>
          </a:p>
          <a:p>
            <a:pPr algn="ctr"/>
            <a:endParaRPr lang="en" sz="2200" b="0" cap="none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" sz="2200" b="0" cap="none" dirty="0">
                <a:latin typeface="Arial" charset="0"/>
                <a:ea typeface="Arial" charset="0"/>
                <a:cs typeface="Arial" charset="0"/>
              </a:rPr>
              <a:t>From this exercise, what do you think are the </a:t>
            </a:r>
            <a:br>
              <a:rPr lang="en-US" sz="2200" b="0" cap="none" dirty="0">
                <a:latin typeface="Arial" charset="0"/>
                <a:ea typeface="Arial" charset="0"/>
                <a:cs typeface="Arial" charset="0"/>
              </a:rPr>
            </a:br>
            <a:r>
              <a:rPr lang="en" sz="2200" b="0" cap="none" dirty="0">
                <a:latin typeface="Arial" charset="0"/>
                <a:ea typeface="Arial" charset="0"/>
                <a:cs typeface="Arial" charset="0"/>
              </a:rPr>
              <a:t>potential benefits of collaboration in the field of countering violent extremism?</a:t>
            </a:r>
            <a:endParaRPr lang="en-US" sz="220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F03E47F-1750-3C45-900C-0ECEE24CF0D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8A5E9EC-88C6-2F42-B914-1C676B7E9CF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id="{9C55B995-D477-FA4C-80A1-EF7B47F3D4E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ACE7BF-9E3B-4847-8F29-B20A86494A8D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98A220D-21A7-DB48-BED0-D62A3A2DFB6B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DCC48EE5-ADF7-5841-8A14-7C3C119A82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08AC6E5-0849-7846-B202-442D1E755F9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950881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" r="3966"/>
          <a:stretch/>
        </p:blipFill>
        <p:spPr>
          <a:xfrm>
            <a:off x="6019799" y="-1"/>
            <a:ext cx="3124201" cy="5140325"/>
          </a:xfrm>
          <a:prstGeom prst="rect">
            <a:avLst/>
          </a:prstGeom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774700" y="1047750"/>
            <a:ext cx="5410200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Potential benefits of collaboration: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789050" y="1556368"/>
            <a:ext cx="836151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774700" y="1752069"/>
            <a:ext cx="4940299" cy="307776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Multiplies efficiency and impact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Expands the breadth of stakeholders actively engaging in countering violent extremism and expands the toolkit available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Highlights common goals and allows stakeholders to share the burden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Builds shared understandings of the problem and increases communication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Increases system-wide cooperation and builds mutual trust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06C183E-4AAA-A249-BFB9-0A4378FB92E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11409C3-EED4-6B4B-80D7-52F6BC52A0A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id="{DE0EC4DB-8E29-A14D-8639-1E78DB161E7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C066901-F2C7-5444-BFE9-3B47E2FAB978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1421449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514475" y="1891846"/>
            <a:ext cx="6115050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Why might governments and civil </a:t>
            </a:r>
            <a:br>
              <a:rPr lang="en-US" sz="2550" b="0" cap="none" dirty="0">
                <a:latin typeface="Arial" charset="0"/>
                <a:ea typeface="Arial" charset="0"/>
                <a:cs typeface="Arial" charset="0"/>
              </a:rPr>
            </a:br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society not collaborate, and why might collaboration be limited?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1D5A18-8CC1-5941-AFE7-B449E457307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050E466-1744-BD43-9715-C5660AC5800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itle 2">
              <a:extLst>
                <a:ext uri="{FF2B5EF4-FFF2-40B4-BE49-F238E27FC236}">
                  <a16:creationId xmlns:a16="http://schemas.microsoft.com/office/drawing/2014/main" id="{387615E4-93E7-E747-BC55-FA8392E2D9D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4C36C1-571F-E243-A45B-45D56439EBD1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0CFFB9-4E01-1B4F-9C10-734E61AFB2D0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A1C98547-94C1-1F4D-BF79-AAD4E7B0A0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1192D62-87B5-F24D-B234-666E5CC8341D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637438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434704" y="1074379"/>
            <a:ext cx="4887694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Possible reasons for not collaborating on countering violent extremism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9" t="-62" r="51771" b="62"/>
          <a:stretch/>
        </p:blipFill>
        <p:spPr>
          <a:xfrm>
            <a:off x="-1" y="0"/>
            <a:ext cx="3035301" cy="514032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618522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/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/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dirty="0">
                  <a:latin typeface="Arial" charset="0"/>
                  <a:ea typeface="Arial" charset="0"/>
                  <a:cs typeface="Arial" charset="0"/>
                </a:rPr>
                <a:t>08</a:t>
              </a:r>
              <a:endParaRPr lang="en-US" sz="1125" b="0" cap="none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433714" y="2343150"/>
            <a:ext cx="5701233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/>
          <p:cNvSpPr txBox="1">
            <a:spLocks/>
          </p:cNvSpPr>
          <p:nvPr/>
        </p:nvSpPr>
        <p:spPr>
          <a:xfrm>
            <a:off x="3445598" y="2541022"/>
            <a:ext cx="5257799" cy="133882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Inaccurate information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Incompatible attitudes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Different interests or priorities </a:t>
            </a:r>
          </a:p>
          <a:p>
            <a:pPr marL="228600" indent="-22860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Lack the skills or resources to collaborate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B09828-6F33-8245-B5BA-6503221BF2FC}"/>
              </a:ext>
            </a:extLst>
          </p:cNvPr>
          <p:cNvSpPr/>
          <p:nvPr/>
        </p:nvSpPr>
        <p:spPr>
          <a:xfrm>
            <a:off x="0" y="-1"/>
            <a:ext cx="1795549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Amine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Ghrabi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/CC BY-NC 2.0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F01A0B0-551F-C646-9AC0-5AF275151CC7}"/>
              </a:ext>
            </a:extLst>
          </p:cNvPr>
          <p:cNvSpPr txBox="1">
            <a:spLocks/>
          </p:cNvSpPr>
          <p:nvPr/>
        </p:nvSpPr>
        <p:spPr>
          <a:xfrm>
            <a:off x="4253455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1677654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/>
          <p:cNvSpPr txBox="1">
            <a:spLocks/>
          </p:cNvSpPr>
          <p:nvPr/>
        </p:nvSpPr>
        <p:spPr>
          <a:xfrm>
            <a:off x="774700" y="1047750"/>
            <a:ext cx="5410200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Coordination Plan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789050" y="1556368"/>
            <a:ext cx="836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4A2A917-023B-2D4B-BD1C-4ADEBA5D059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79CC30-4477-C14C-A9E8-C97155944DE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id="{7FB47368-7C99-974A-9204-D1785A5FE3F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C920264-5181-7B43-8202-FF193B418FAB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04 | 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A Multisectoral Approach to Countering Violent Extremism: Opportunities for Collaboration Between Government and Civil Society</a:t>
            </a:r>
          </a:p>
        </p:txBody>
      </p:sp>
    </p:spTree>
    <p:extLst>
      <p:ext uri="{BB962C8B-B14F-4D97-AF65-F5344CB8AC3E}">
        <p14:creationId xmlns:p14="http://schemas.microsoft.com/office/powerpoint/2010/main" val="1772954887"/>
      </p:ext>
    </p:extLst>
  </p:cSld>
  <p:clrMapOvr>
    <a:masterClrMapping/>
  </p:clrMapOvr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5618</TotalTime>
  <Words>655</Words>
  <Application>Microsoft Macintosh PowerPoint</Application>
  <PresentationFormat>On-screen Show (16:9)</PresentationFormat>
  <Paragraphs>70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Arial</vt:lpstr>
      <vt:lpstr>Arial Black</vt:lpstr>
      <vt:lpstr>Calibri</vt:lpstr>
      <vt:lpstr>Open Sans</vt:lpstr>
      <vt:lpstr>Wingdings</vt:lpstr>
      <vt:lpstr>0429_SFCG_Powerpoint</vt:lpstr>
      <vt:lpstr>MODULE 04 A Multisectoral Approach to Countering Violent Extremism: Opportunities for Collaboration between Government and Civil Society</vt:lpstr>
      <vt:lpstr>PowerPoint Presentation</vt:lpstr>
      <vt:lpstr>Civil society is the broad term for organizations and institutions that act in the interests of citizens —including informal collectives, labor unions, activists, charities, religious institutions, and more.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2019-02-27T16:20:52Z</dcterms:modified>
</cp:coreProperties>
</file>