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410" r:id="rId2"/>
    <p:sldId id="411" r:id="rId3"/>
    <p:sldId id="412" r:id="rId4"/>
    <p:sldId id="413" r:id="rId5"/>
    <p:sldId id="414" r:id="rId6"/>
    <p:sldId id="415" r:id="rId7"/>
    <p:sldId id="416" r:id="rId8"/>
    <p:sldId id="417" r:id="rId9"/>
    <p:sldId id="418" r:id="rId10"/>
    <p:sldId id="420" r:id="rId11"/>
    <p:sldId id="419" r:id="rId12"/>
    <p:sldId id="439" r:id="rId13"/>
    <p:sldId id="421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5" pos="1912" userDrawn="1">
          <p15:clr>
            <a:srgbClr val="A4A3A4"/>
          </p15:clr>
        </p15:guide>
        <p15:guide id="7" pos="5568" userDrawn="1">
          <p15:clr>
            <a:srgbClr val="A4A3A4"/>
          </p15:clr>
        </p15:guide>
        <p15:guide id="8" pos="3792" userDrawn="1">
          <p15:clr>
            <a:srgbClr val="A4A3A4"/>
          </p15:clr>
        </p15:guide>
        <p15:guide id="9" orient="horz" pos="1077" userDrawn="1">
          <p15:clr>
            <a:srgbClr val="A4A3A4"/>
          </p15:clr>
        </p15:guide>
        <p15:guide id="10" orient="horz" pos="2162" userDrawn="1">
          <p15:clr>
            <a:srgbClr val="A4A3A4"/>
          </p15:clr>
        </p15:guide>
        <p15:guide id="11" pos="2880" userDrawn="1">
          <p15:clr>
            <a:srgbClr val="A4A3A4"/>
          </p15:clr>
        </p15:guide>
        <p15:guide id="12" orient="horz" pos="132" userDrawn="1">
          <p15:clr>
            <a:srgbClr val="A4A3A4"/>
          </p15:clr>
        </p15:guide>
        <p15:guide id="13" orient="horz" pos="3127" userDrawn="1">
          <p15:clr>
            <a:srgbClr val="A4A3A4"/>
          </p15:clr>
        </p15:guide>
        <p15:guide id="14" orient="horz" pos="2970" userDrawn="1">
          <p15:clr>
            <a:srgbClr val="A4A3A4"/>
          </p15:clr>
        </p15:guide>
        <p15:guide id="15" orient="horz" pos="348" userDrawn="1">
          <p15:clr>
            <a:srgbClr val="A4A3A4"/>
          </p15:clr>
        </p15:guide>
        <p15:guide id="16" pos="480" userDrawn="1">
          <p15:clr>
            <a:srgbClr val="A4A3A4"/>
          </p15:clr>
        </p15:guide>
        <p15:guide id="17" pos="5289" userDrawn="1">
          <p15:clr>
            <a:srgbClr val="A4A3A4"/>
          </p15:clr>
        </p15:guide>
        <p15:guide id="18" userDrawn="1">
          <p15:clr>
            <a:srgbClr val="A4A3A4"/>
          </p15:clr>
        </p15:guide>
        <p15:guide id="19" pos="5760" userDrawn="1">
          <p15:clr>
            <a:srgbClr val="A4A3A4"/>
          </p15:clr>
        </p15:guide>
        <p15:guide id="20" pos="194" userDrawn="1">
          <p15:clr>
            <a:srgbClr val="A4A3A4"/>
          </p15:clr>
        </p15:guide>
        <p15:guide id="21" pos="2160" userDrawn="1">
          <p15:clr>
            <a:srgbClr val="A4A3A4"/>
          </p15:clr>
        </p15:guide>
        <p15:guide id="22" orient="horz" userDrawn="1">
          <p15:clr>
            <a:srgbClr val="A4A3A4"/>
          </p15:clr>
        </p15:guide>
        <p15:guide id="23" orient="horz" pos="3238" userDrawn="1">
          <p15:clr>
            <a:srgbClr val="A4A3A4"/>
          </p15:clr>
        </p15:guide>
        <p15:guide id="24" orient="horz" pos="7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imberly Brody Hart" initials="KBH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75D"/>
    <a:srgbClr val="133743"/>
    <a:srgbClr val="0072B1"/>
    <a:srgbClr val="0095C3"/>
    <a:srgbClr val="000000"/>
    <a:srgbClr val="3DABCE"/>
    <a:srgbClr val="0AD092"/>
    <a:srgbClr val="FCE122"/>
    <a:srgbClr val="585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365" autoAdjust="0"/>
    <p:restoredTop sz="90476"/>
  </p:normalViewPr>
  <p:slideViewPr>
    <p:cSldViewPr snapToGrid="0">
      <p:cViewPr>
        <p:scale>
          <a:sx n="138" d="100"/>
          <a:sy n="138" d="100"/>
        </p:scale>
        <p:origin x="1144" y="432"/>
      </p:cViewPr>
      <p:guideLst>
        <p:guide pos="1912"/>
        <p:guide pos="5568"/>
        <p:guide pos="3792"/>
        <p:guide orient="horz" pos="1077"/>
        <p:guide orient="horz" pos="2162"/>
        <p:guide pos="2880"/>
        <p:guide orient="horz" pos="132"/>
        <p:guide orient="horz" pos="3127"/>
        <p:guide orient="horz" pos="2970"/>
        <p:guide orient="horz" pos="348"/>
        <p:guide pos="480"/>
        <p:guide pos="5289"/>
        <p:guide/>
        <p:guide pos="5760"/>
        <p:guide pos="194"/>
        <p:guide pos="2160"/>
        <p:guide orient="horz"/>
        <p:guide orient="horz" pos="3238"/>
        <p:guide orient="horz" pos="70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49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65DB4-0533-4FC3-8E0C-E00573BD4EE9}" type="datetimeFigureOut">
              <a:rPr lang="en-US" smtClean="0"/>
              <a:pPr/>
              <a:t>2/27/19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075DC-FC17-422D-900C-07167E9FCD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58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F075DC-FC17-422D-900C-07167E9FCD4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0005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075DC-FC17-422D-900C-07167E9FCD4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2606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F075DC-FC17-422D-900C-07167E9FCD4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9439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F075DC-FC17-422D-900C-07167E9FCD44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2107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F075DC-FC17-422D-900C-07167E9FCD4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9564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F075DC-FC17-422D-900C-07167E9FCD44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051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007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490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971800"/>
            <a:ext cx="2592956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600450"/>
            <a:ext cx="2592956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766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76601" y="3600450"/>
            <a:ext cx="2593975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baseline="0"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60960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5"/>
          <p:cNvSpPr>
            <a:spLocks noGrp="1"/>
          </p:cNvSpPr>
          <p:nvPr>
            <p:ph sz="quarter" idx="15"/>
          </p:nvPr>
        </p:nvSpPr>
        <p:spPr>
          <a:xfrm>
            <a:off x="6096001" y="3600450"/>
            <a:ext cx="2593975" cy="12573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4572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7"/>
          </p:nvPr>
        </p:nvSpPr>
        <p:spPr>
          <a:xfrm>
            <a:off x="32766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8"/>
          </p:nvPr>
        </p:nvSpPr>
        <p:spPr>
          <a:xfrm>
            <a:off x="60960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499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898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515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+mj-lt"/>
              </a:defRPr>
            </a:lvl1pPr>
            <a:lvl2pPr>
              <a:defRPr sz="21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500">
                <a:latin typeface="+mj-lt"/>
              </a:defRPr>
            </a:lvl4pPr>
            <a:lvl5pPr>
              <a:defRPr sz="1500">
                <a:latin typeface="+mj-lt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826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4654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1364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977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FCE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898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99399"/>
            <a:ext cx="7772400" cy="415498"/>
          </a:xfrm>
        </p:spPr>
        <p:txBody>
          <a:bodyPr anchor="b">
            <a:spAutoFit/>
          </a:bodyPr>
          <a:lstStyle>
            <a:lvl1pPr algn="l">
              <a:defRPr sz="2700" b="1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14896"/>
            <a:ext cx="7772400" cy="210539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>
              <a:lnSpc>
                <a:spcPct val="114000"/>
              </a:lnSpc>
              <a:buNone/>
              <a:defRPr sz="1200" b="1">
                <a:solidFill>
                  <a:schemeClr val="bg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697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3223022"/>
          </a:xfrm>
          <a:prstGeom prst="rect">
            <a:avLst/>
          </a:prstGeom>
        </p:spPr>
        <p:txBody>
          <a:bodyPr/>
          <a:lstStyle>
            <a:lvl1pPr>
              <a:defRPr sz="1650">
                <a:latin typeface="+mj-lt"/>
              </a:defRPr>
            </a:lvl1pPr>
            <a:lvl2pPr>
              <a:defRPr sz="1650">
                <a:latin typeface="+mj-lt"/>
              </a:defRPr>
            </a:lvl2pPr>
            <a:lvl3pPr>
              <a:defRPr sz="1500"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12566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+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2057400" y="1314450"/>
            <a:ext cx="6629400" cy="16573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1" i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533400" y="3200400"/>
            <a:ext cx="8153400" cy="16002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650">
                <a:latin typeface="+mj-lt"/>
              </a:defRPr>
            </a:lvl1pPr>
            <a:lvl2pPr>
              <a:lnSpc>
                <a:spcPct val="100000"/>
              </a:lnSpc>
              <a:defRPr sz="1650">
                <a:latin typeface="+mj-lt"/>
              </a:defRPr>
            </a:lvl2pPr>
            <a:lvl3pPr>
              <a:lnSpc>
                <a:spcPct val="100000"/>
              </a:lnSpc>
              <a:defRPr sz="1500">
                <a:latin typeface="+mj-lt"/>
              </a:defRPr>
            </a:lvl3pPr>
            <a:lvl4pPr>
              <a:lnSpc>
                <a:spcPct val="100000"/>
              </a:lnSpc>
              <a:defRPr>
                <a:latin typeface="+mj-lt"/>
              </a:defRPr>
            </a:lvl4pPr>
            <a:lvl5pPr>
              <a:lnSpc>
                <a:spcPct val="100000"/>
              </a:lnSpc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48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+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711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8229600" cy="18859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71850"/>
            <a:ext cx="8229600" cy="14287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685800" y="2400300"/>
            <a:ext cx="7772400" cy="74295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 b="1" baseline="0">
                <a:solidFill>
                  <a:schemeClr val="bg1"/>
                </a:solidFill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 in this area</a:t>
            </a:r>
          </a:p>
        </p:txBody>
      </p:sp>
    </p:spTree>
    <p:extLst>
      <p:ext uri="{BB962C8B-B14F-4D97-AF65-F5344CB8AC3E}">
        <p14:creationId xmlns:p14="http://schemas.microsoft.com/office/powerpoint/2010/main" val="3811932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350">
                <a:latin typeface="+mj-lt"/>
              </a:defRPr>
            </a:lvl4pPr>
            <a:lvl5pPr>
              <a:defRPr sz="1350">
                <a:latin typeface="+mj-lt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0"/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146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08571"/>
            <a:ext cx="4040188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371600"/>
            <a:ext cx="4041775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908571"/>
            <a:ext cx="4041775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334722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  <a:prstGeom prst="rect">
            <a:avLst/>
          </a:prstGeom>
        </p:spPr>
        <p:txBody>
          <a:bodyPr vert="horz" wrap="square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 userDrawn="1">
            <p:ph type="sldNum" sz="quarter" idx="4"/>
          </p:nvPr>
        </p:nvSpPr>
        <p:spPr>
          <a:xfrm>
            <a:off x="8382000" y="4686338"/>
            <a:ext cx="609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FD58B8A1-52F0-6149-BC12-C49132ADD2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418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50" r:id="rId4"/>
    <p:sldLayoutId id="2147483663" r:id="rId5"/>
    <p:sldLayoutId id="2147483666" r:id="rId6"/>
    <p:sldLayoutId id="2147483661" r:id="rId7"/>
    <p:sldLayoutId id="2147483652" r:id="rId8"/>
    <p:sldLayoutId id="2147483653" r:id="rId9"/>
    <p:sldLayoutId id="2147483660" r:id="rId10"/>
    <p:sldLayoutId id="2147483654" r:id="rId11"/>
    <p:sldLayoutId id="2147483662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685800" rtl="0" eaLnBrk="1" latinLnBrk="0" hangingPunct="1">
        <a:spcBef>
          <a:spcPct val="0"/>
        </a:spcBef>
        <a:buNone/>
        <a:defRPr sz="2700" kern="1000" baseline="0">
          <a:solidFill>
            <a:schemeClr val="tx1">
              <a:lumMod val="90000"/>
              <a:lumOff val="10000"/>
            </a:schemeClr>
          </a:solidFill>
          <a:latin typeface="Arial Black" panose="020B0A04020102020204" pitchFamily="34" charset="0"/>
          <a:ea typeface="Open Sans Extrabold" panose="020B0906030804020204" pitchFamily="34" charset="0"/>
          <a:cs typeface="Open Sans Extrabold" panose="020B0906030804020204" pitchFamily="34" charset="0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ct val="20000"/>
        </a:spcBef>
        <a:buFontTx/>
        <a:buNone/>
        <a:defRPr sz="24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1pPr>
      <a:lvl2pPr marL="557213" indent="-214313" algn="l" defTabSz="685800" rtl="0" eaLnBrk="1" latinLnBrk="0" hangingPunct="1">
        <a:lnSpc>
          <a:spcPct val="100000"/>
        </a:lnSpc>
        <a:spcBef>
          <a:spcPct val="20000"/>
        </a:spcBef>
        <a:buFont typeface="Wingdings" panose="05000000000000000000" pitchFamily="2" charset="2"/>
        <a:buChar char="§"/>
        <a:defRPr sz="21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" t="17399" r="1177" b="6913"/>
          <a:stretch/>
        </p:blipFill>
        <p:spPr>
          <a:xfrm>
            <a:off x="0" y="-19050"/>
            <a:ext cx="9144000" cy="51054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3028950"/>
            <a:ext cx="9144000" cy="2114550"/>
          </a:xfrm>
          <a:prstGeom prst="rect">
            <a:avLst/>
          </a:prstGeom>
          <a:gradFill>
            <a:gsLst>
              <a:gs pos="0">
                <a:srgbClr val="006B96"/>
              </a:gs>
              <a:gs pos="100000">
                <a:srgbClr val="008BC5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72837" y="3361230"/>
            <a:ext cx="5574205" cy="1355931"/>
          </a:xfrm>
        </p:spPr>
        <p:txBody>
          <a:bodyPr/>
          <a:lstStyle/>
          <a:p>
            <a:r>
              <a:rPr lang="en-US" sz="3600" b="0" dirty="0">
                <a:latin typeface="Arial" charset="0"/>
                <a:ea typeface="Arial" charset="0"/>
                <a:cs typeface="Arial" charset="0"/>
              </a:rPr>
              <a:t>MODULE</a:t>
            </a:r>
            <a:r>
              <a:rPr lang="en-US" sz="3600" dirty="0"/>
              <a:t> </a:t>
            </a:r>
            <a:r>
              <a:rPr lang="en-US" sz="3600" dirty="0">
                <a:latin typeface="Arial" charset="0"/>
                <a:ea typeface="Arial" charset="0"/>
                <a:cs typeface="Arial" charset="0"/>
              </a:rPr>
              <a:t>04</a:t>
            </a:r>
            <a:br>
              <a:rPr lang="en-US" dirty="0"/>
            </a:b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A </a:t>
            </a:r>
            <a:r>
              <a:rPr lang="en-US" sz="1800" b="0" cap="none" dirty="0" err="1">
                <a:latin typeface="Arial" charset="0"/>
                <a:ea typeface="Arial" charset="0"/>
                <a:cs typeface="Arial" charset="0"/>
              </a:rPr>
              <a:t>Multisectoral</a:t>
            </a: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 Approach to Countering Violent Extremism: Opportunities for Collaboration between Government and Civil Society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136835" y="-1192696"/>
            <a:ext cx="9144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en-US" sz="9000" dirty="0">
              <a:solidFill>
                <a:srgbClr val="0095C3"/>
              </a:solidFill>
              <a:latin typeface="Arial Black" panose="020B0A040201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Picture 3" descr="C:\Users\Hannah Kim\Desktop\your sister file\sfcg_newlogo2.png">
            <a:extLst>
              <a:ext uri="{FF2B5EF4-FFF2-40B4-BE49-F238E27FC236}">
                <a16:creationId xmlns:a16="http://schemas.microsoft.com/office/drawing/2014/main" id="{7F52EA98-C358-544F-976A-4A7E0514A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92162" y="3432175"/>
            <a:ext cx="1867306" cy="329112"/>
          </a:xfrm>
          <a:prstGeom prst="rect">
            <a:avLst/>
          </a:prstGeom>
          <a:noFill/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521C90A-C419-DA44-BB07-B653519DE77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0" t="5926" r="61042" b="87277"/>
          <a:stretch/>
        </p:blipFill>
        <p:spPr>
          <a:xfrm>
            <a:off x="8053403" y="3955866"/>
            <a:ext cx="601866" cy="4055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80C7C35-4A5F-F544-A8E2-F66C839DEF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91" y="3914958"/>
            <a:ext cx="1237038" cy="524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0743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04" r="29452"/>
          <a:stretch/>
        </p:blipFill>
        <p:spPr>
          <a:xfrm>
            <a:off x="6011863" y="0"/>
            <a:ext cx="3132137" cy="5145088"/>
          </a:xfrm>
          <a:prstGeom prst="rect">
            <a:avLst/>
          </a:prstGeom>
        </p:spPr>
      </p:pic>
      <p:sp>
        <p:nvSpPr>
          <p:cNvPr id="11" name="Title 2"/>
          <p:cNvSpPr txBox="1">
            <a:spLocks/>
          </p:cNvSpPr>
          <p:nvPr/>
        </p:nvSpPr>
        <p:spPr>
          <a:xfrm>
            <a:off x="774700" y="815626"/>
            <a:ext cx="5410200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Good practices for effective collaboration: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2" name="Straight Connector 11"/>
          <p:cNvCxnSpPr>
            <a:cxnSpLocks/>
          </p:cNvCxnSpPr>
          <p:nvPr/>
        </p:nvCxnSpPr>
        <p:spPr>
          <a:xfrm flipH="1">
            <a:off x="789050" y="1706276"/>
            <a:ext cx="8361576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2"/>
          <p:cNvSpPr txBox="1">
            <a:spLocks/>
          </p:cNvSpPr>
          <p:nvPr/>
        </p:nvSpPr>
        <p:spPr>
          <a:xfrm>
            <a:off x="774700" y="1858189"/>
            <a:ext cx="4940299" cy="292387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28600" indent="-22860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Formalize collaboration in regional or national strategies or action plans when possible and appropriate.</a:t>
            </a:r>
          </a:p>
          <a:p>
            <a:pPr marL="228600" indent="-22860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Be careful using channels to coordinate on countering violent extremism for different purposes.</a:t>
            </a:r>
          </a:p>
          <a:p>
            <a:pPr marL="228600" indent="-22860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Do not use programs to prevent and counter violent extremism as a cover for broad law enforcement or intelligence gathering activities.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04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A Multisectoral Approach to Countering Violent Extremism: Opportunities for Collaboration Between Government and Civil Society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BC30CB3-AFD8-EB4C-AFAF-D3AAFA8BAAF7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AB8A328-5EAB-444E-871B-94D66D6FCC94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>
              <a:extLst>
                <a:ext uri="{FF2B5EF4-FFF2-40B4-BE49-F238E27FC236}">
                  <a16:creationId xmlns:a16="http://schemas.microsoft.com/office/drawing/2014/main" id="{A3003936-D8A1-4547-9A56-98C360C1F126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537328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6" t="3167" r="13647" b="1868"/>
          <a:stretch/>
        </p:blipFill>
        <p:spPr>
          <a:xfrm>
            <a:off x="6019800" y="7938"/>
            <a:ext cx="3124200" cy="5138737"/>
          </a:xfrm>
          <a:prstGeom prst="rect">
            <a:avLst/>
          </a:prstGeom>
        </p:spPr>
      </p:pic>
      <p:sp>
        <p:nvSpPr>
          <p:cNvPr id="21" name="Title 2"/>
          <p:cNvSpPr txBox="1">
            <a:spLocks/>
          </p:cNvSpPr>
          <p:nvPr/>
        </p:nvSpPr>
        <p:spPr>
          <a:xfrm>
            <a:off x="774700" y="1858189"/>
            <a:ext cx="4940299" cy="24468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28600" indent="-22860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Use broad collaboration to reduce the initial fears to engage.</a:t>
            </a:r>
          </a:p>
          <a:p>
            <a:pPr marL="228600" indent="-22860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Respect concerns over confidentiality.</a:t>
            </a:r>
          </a:p>
          <a:p>
            <a:pPr marL="228600" indent="-22860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Define roles and responsibilities collectively and discuss limitations.</a:t>
            </a:r>
          </a:p>
          <a:p>
            <a:pPr marL="228600" indent="-22860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Recognize that personal collaboration and institutional collaboration are different things that require specific efforts.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463248A-A696-8D46-99E0-DDCEA5F904CF}"/>
              </a:ext>
            </a:extLst>
          </p:cNvPr>
          <p:cNvSpPr/>
          <p:nvPr/>
        </p:nvSpPr>
        <p:spPr>
          <a:xfrm>
            <a:off x="7348451" y="-1"/>
            <a:ext cx="1795549" cy="21748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Evgeni </a:t>
            </a:r>
            <a:r>
              <a:rPr lang="en-US" sz="1000" dirty="0" err="1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Zotov</a:t>
            </a:r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/CC BY-NC-ND 2.0</a:t>
            </a:r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04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A Multisectoral Approach to Countering Violent Extremism: Opportunities for Collaboration Between Government and Civil Society</a:t>
            </a:r>
          </a:p>
        </p:txBody>
      </p:sp>
      <p:sp>
        <p:nvSpPr>
          <p:cNvPr id="19" name="Title 2"/>
          <p:cNvSpPr txBox="1">
            <a:spLocks/>
          </p:cNvSpPr>
          <p:nvPr/>
        </p:nvSpPr>
        <p:spPr>
          <a:xfrm>
            <a:off x="774700" y="815626"/>
            <a:ext cx="5410200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Good practices for effective collaboration: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 flipH="1">
            <a:off x="789050" y="1706276"/>
            <a:ext cx="8361576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48167FE-E1E0-A940-B0DB-0D753151D727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0DC6159-FE36-254A-9133-0D990D1A05E9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7" name="Title 2">
              <a:extLst>
                <a:ext uri="{FF2B5EF4-FFF2-40B4-BE49-F238E27FC236}">
                  <a16:creationId xmlns:a16="http://schemas.microsoft.com/office/drawing/2014/main" id="{9168B7F6-0C3F-9E44-BB51-BCFD7103A35B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544138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50405" y="1796283"/>
            <a:ext cx="7086600" cy="196207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85750" indent="-285750" defTabSz="274320">
              <a:lnSpc>
                <a:spcPts val="1900"/>
              </a:lnSpc>
              <a:spcBef>
                <a:spcPts val="0"/>
              </a:spcBef>
              <a:spcAft>
                <a:spcPts val="10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Governments and civil society organizations bring unique skill sets and resources to preventing and countering violent extremism.</a:t>
            </a:r>
          </a:p>
          <a:p>
            <a:pPr marL="285750" indent="-285750" defTabSz="274320">
              <a:lnSpc>
                <a:spcPts val="1900"/>
              </a:lnSpc>
              <a:spcBef>
                <a:spcPts val="0"/>
              </a:spcBef>
              <a:spcAft>
                <a:spcPts val="10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Collaboration may not be occurring because of trust deficits or a lack of accurate knowledge or skills.</a:t>
            </a:r>
          </a:p>
          <a:p>
            <a:pPr marL="285750" indent="-285750" defTabSz="274320">
              <a:lnSpc>
                <a:spcPts val="1900"/>
              </a:lnSpc>
              <a:spcBef>
                <a:spcPts val="0"/>
              </a:spcBef>
              <a:spcAft>
                <a:spcPts val="10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High levels of distrust reduces the number of tools and opportunities for countering violent extremism and may encourage governments to favor security-based approaches.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453587F-12C2-4C44-B1D9-69327A28A92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1" r="24798"/>
          <a:stretch/>
        </p:blipFill>
        <p:spPr>
          <a:xfrm>
            <a:off x="5410200" y="0"/>
            <a:ext cx="3733800" cy="4043476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6063D35-417C-D140-BD7E-8E47DA14218B}"/>
              </a:ext>
            </a:extLst>
          </p:cNvPr>
          <p:cNvCxnSpPr>
            <a:cxnSpLocks/>
          </p:cNvCxnSpPr>
          <p:nvPr/>
        </p:nvCxnSpPr>
        <p:spPr>
          <a:xfrm flipH="1">
            <a:off x="764756" y="1483434"/>
            <a:ext cx="837924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2">
            <a:extLst>
              <a:ext uri="{FF2B5EF4-FFF2-40B4-BE49-F238E27FC236}">
                <a16:creationId xmlns:a16="http://schemas.microsoft.com/office/drawing/2014/main" id="{1BBC065B-BC0F-9E45-B897-5E61C18DEC39}"/>
              </a:ext>
            </a:extLst>
          </p:cNvPr>
          <p:cNvSpPr txBox="1">
            <a:spLocks/>
          </p:cNvSpPr>
          <p:nvPr/>
        </p:nvSpPr>
        <p:spPr>
          <a:xfrm>
            <a:off x="788505" y="925495"/>
            <a:ext cx="3714750" cy="46166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300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KEY TAKEWAYS</a:t>
            </a:r>
            <a:endParaRPr lang="en-US" sz="3000" b="0" cap="none" dirty="0">
              <a:solidFill>
                <a:srgbClr val="FCE12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A194215-65B5-F746-9655-16A748E33AC9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04 | </a:t>
            </a:r>
            <a:r>
              <a:rPr lang="en-US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 Multisectoral Approach to Countering Violent Extremism: Opportunities for Collaboration Between Government and Civil Society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9B34F0-E2A9-424F-A654-F876B7239E3E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F549E2E-1CAD-5B49-A9CC-DD9E6F3624F0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0" name="Title 2">
              <a:extLst>
                <a:ext uri="{FF2B5EF4-FFF2-40B4-BE49-F238E27FC236}">
                  <a16:creationId xmlns:a16="http://schemas.microsoft.com/office/drawing/2014/main" id="{82683B3B-9EC2-3E47-96D2-13560E9742C8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42762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2">
            <a:extLst>
              <a:ext uri="{FF2B5EF4-FFF2-40B4-BE49-F238E27FC236}">
                <a16:creationId xmlns:a16="http://schemas.microsoft.com/office/drawing/2014/main" id="{0F75393B-12A3-E84C-AC00-809EA5C1033D}"/>
              </a:ext>
            </a:extLst>
          </p:cNvPr>
          <p:cNvSpPr txBox="1">
            <a:spLocks/>
          </p:cNvSpPr>
          <p:nvPr/>
        </p:nvSpPr>
        <p:spPr>
          <a:xfrm>
            <a:off x="750405" y="1797893"/>
            <a:ext cx="7086600" cy="1718419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85750" indent="-285750" defTabSz="274320">
              <a:lnSpc>
                <a:spcPts val="1900"/>
              </a:lnSpc>
              <a:spcBef>
                <a:spcPts val="0"/>
              </a:spcBef>
              <a:spcAft>
                <a:spcPts val="1000"/>
              </a:spcAft>
              <a:buSzPct val="175000"/>
              <a:buBlip>
                <a:blip r:embed="rId3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Some unhealthy government and civil society approaches risk exacerbating tensions or issues that drive violent extremism.</a:t>
            </a:r>
          </a:p>
          <a:p>
            <a:pPr marL="285750" indent="-285750" defTabSz="274320">
              <a:lnSpc>
                <a:spcPts val="1900"/>
              </a:lnSpc>
              <a:spcBef>
                <a:spcPts val="0"/>
              </a:spcBef>
              <a:spcAft>
                <a:spcPts val="1000"/>
              </a:spcAft>
              <a:buSzPct val="175000"/>
              <a:buBlip>
                <a:blip r:embed="rId3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Collaborating in the countering violent extremism space requires long-term commitments built on mutual respect and common understandings of the problem.</a:t>
            </a:r>
          </a:p>
          <a:p>
            <a:pPr marL="285750" indent="-285750" defTabSz="274320">
              <a:lnSpc>
                <a:spcPts val="1900"/>
              </a:lnSpc>
              <a:spcBef>
                <a:spcPts val="0"/>
              </a:spcBef>
              <a:spcAft>
                <a:spcPts val="1000"/>
              </a:spcAft>
              <a:buSzPct val="175000"/>
              <a:buBlip>
                <a:blip r:embed="rId3"/>
              </a:buBlip>
            </a:pPr>
            <a:endParaRPr lang="en-US" sz="1800" b="0" cap="none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92E0E7D-E4BC-8B4E-A098-DB0C3F3F041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1" r="24798"/>
          <a:stretch/>
        </p:blipFill>
        <p:spPr>
          <a:xfrm>
            <a:off x="5410200" y="0"/>
            <a:ext cx="3733800" cy="4043476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3F29504-D385-294B-8AF5-E8C9DF026F15}"/>
              </a:ext>
            </a:extLst>
          </p:cNvPr>
          <p:cNvCxnSpPr>
            <a:cxnSpLocks/>
          </p:cNvCxnSpPr>
          <p:nvPr/>
        </p:nvCxnSpPr>
        <p:spPr>
          <a:xfrm flipH="1">
            <a:off x="764756" y="1483434"/>
            <a:ext cx="837924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2">
            <a:extLst>
              <a:ext uri="{FF2B5EF4-FFF2-40B4-BE49-F238E27FC236}">
                <a16:creationId xmlns:a16="http://schemas.microsoft.com/office/drawing/2014/main" id="{BE681A24-B4D4-974A-B739-5C8FD940C69B}"/>
              </a:ext>
            </a:extLst>
          </p:cNvPr>
          <p:cNvSpPr txBox="1">
            <a:spLocks/>
          </p:cNvSpPr>
          <p:nvPr/>
        </p:nvSpPr>
        <p:spPr>
          <a:xfrm>
            <a:off x="788505" y="925495"/>
            <a:ext cx="3714750" cy="46166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300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KEY TAKEWAYS</a:t>
            </a:r>
            <a:endParaRPr lang="en-US" sz="3000" b="0" cap="none" dirty="0">
              <a:solidFill>
                <a:srgbClr val="FCE12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C2F1BBEA-56BD-B844-AD2C-57F8CB1F69C2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04 | </a:t>
            </a:r>
            <a:r>
              <a:rPr lang="en-US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 Multisectoral Approach to Countering Violent Extremism: Opportunities for Collaboration Between Government and Civil Society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D47427B-92FA-6046-A8EB-A021B77EE8CB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B0D7C14-17D3-8948-9A0D-AE28FA8FC447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0" name="Title 2">
              <a:extLst>
                <a:ext uri="{FF2B5EF4-FFF2-40B4-BE49-F238E27FC236}">
                  <a16:creationId xmlns:a16="http://schemas.microsoft.com/office/drawing/2014/main" id="{2BC9BB74-5A70-DB48-8729-09377016EC67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71690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26"/>
          <a:stretch/>
        </p:blipFill>
        <p:spPr>
          <a:xfrm>
            <a:off x="0" y="-1"/>
            <a:ext cx="9151240" cy="5122719"/>
          </a:xfrm>
          <a:prstGeom prst="rect">
            <a:avLst/>
          </a:prstGeom>
        </p:spPr>
      </p:pic>
      <p:sp>
        <p:nvSpPr>
          <p:cNvPr id="4" name="Title 2"/>
          <p:cNvSpPr txBox="1">
            <a:spLocks/>
          </p:cNvSpPr>
          <p:nvPr/>
        </p:nvSpPr>
        <p:spPr>
          <a:xfrm>
            <a:off x="835819" y="1657350"/>
            <a:ext cx="7472362" cy="24622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en" sz="1600" cap="none" spc="5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DO YOU AGREE WITH THE</a:t>
            </a:r>
            <a:r>
              <a:rPr lang="en-US" sz="1600" cap="none" spc="5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" sz="1600" cap="none" spc="5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FOLLOWING</a:t>
            </a:r>
            <a:r>
              <a:rPr lang="en-US" sz="1600" cap="none" spc="5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" sz="1600" cap="none" spc="5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STATEMENT?</a:t>
            </a: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1062038" y="2388756"/>
            <a:ext cx="7019925" cy="78483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en" sz="2550" b="0" cap="none">
                <a:latin typeface="Arial" charset="0"/>
                <a:ea typeface="Arial" charset="0"/>
                <a:cs typeface="Arial" charset="0"/>
              </a:rPr>
              <a:t>Government agencies alone can solve the problem of drug abuse.</a:t>
            </a:r>
            <a:endParaRPr lang="en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CB3178C-A198-2047-8B49-1B5DADEA797E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2C56324-F0FD-2E43-B391-6FD46680F1A3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>
              <a:extLst>
                <a:ext uri="{FF2B5EF4-FFF2-40B4-BE49-F238E27FC236}">
                  <a16:creationId xmlns:a16="http://schemas.microsoft.com/office/drawing/2014/main" id="{74C952B6-943E-E445-88E8-2784BD251D98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02</a:t>
              </a:r>
            </a:p>
          </p:txBody>
        </p:sp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568FE7D-B195-874B-B63E-35575FE6F364}"/>
              </a:ext>
            </a:extLst>
          </p:cNvPr>
          <p:cNvCxnSpPr/>
          <p:nvPr/>
        </p:nvCxnSpPr>
        <p:spPr>
          <a:xfrm flipH="1">
            <a:off x="2955632" y="2061500"/>
            <a:ext cx="3232736" cy="0"/>
          </a:xfrm>
          <a:prstGeom prst="line">
            <a:avLst/>
          </a:prstGeom>
          <a:ln w="3492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75A7E2E-083B-BB4B-982E-6E13E84EABEB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460B89D-114F-3742-A530-B7EBA16DFC71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04 | </a:t>
            </a:r>
            <a:r>
              <a:rPr lang="en-US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 Multisectoral Approach to Countering Violent Extremism: Opportunities for Collaboration Between Government and Civil Society</a:t>
            </a:r>
          </a:p>
        </p:txBody>
      </p:sp>
    </p:spTree>
    <p:extLst>
      <p:ext uri="{BB962C8B-B14F-4D97-AF65-F5344CB8AC3E}">
        <p14:creationId xmlns:p14="http://schemas.microsoft.com/office/powerpoint/2010/main" val="470912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7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721280"/>
            <a:ext cx="7514112" cy="1485900"/>
          </a:xfrm>
        </p:spPr>
        <p:txBody>
          <a:bodyPr>
            <a:normAutofit/>
          </a:bodyPr>
          <a:lstStyle/>
          <a:p>
            <a:r>
              <a:rPr lang="en" sz="2400" b="1" dirty="0">
                <a:solidFill>
                  <a:srgbClr val="FCE122"/>
                </a:solidFill>
                <a:latin typeface="Arial Black" charset="0"/>
                <a:ea typeface="Arial Black" charset="0"/>
                <a:cs typeface="Arial Black" charset="0"/>
              </a:rPr>
              <a:t>Civil society </a:t>
            </a:r>
            <a:r>
              <a:rPr lang="en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is the broad term for organizations and institutions that act in the interests of citizens —including informal collectives, labor unions, activists, charities, religious institutions, and more.</a:t>
            </a:r>
          </a:p>
        </p:txBody>
      </p:sp>
      <p:cxnSp>
        <p:nvCxnSpPr>
          <p:cNvPr id="13" name="Straight Connector 12"/>
          <p:cNvCxnSpPr>
            <a:cxnSpLocks/>
          </p:cNvCxnSpPr>
          <p:nvPr/>
        </p:nvCxnSpPr>
        <p:spPr>
          <a:xfrm flipH="1">
            <a:off x="685800" y="842342"/>
            <a:ext cx="845820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2DF9EB3-DEA8-2A47-9D0C-E4982D5E661B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EC671D5-36D7-AC43-BC64-BE98F05165CF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4" name="Title 2">
              <a:extLst>
                <a:ext uri="{FF2B5EF4-FFF2-40B4-BE49-F238E27FC236}">
                  <a16:creationId xmlns:a16="http://schemas.microsoft.com/office/drawing/2014/main" id="{41F10035-41F8-7842-9A6B-2DD37F9D5441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03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46EF7E77-A50C-4C46-AD2B-1AF19F52F9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" b="12173"/>
          <a:stretch/>
        </p:blipFill>
        <p:spPr>
          <a:xfrm>
            <a:off x="0" y="2887731"/>
            <a:ext cx="4293703" cy="2255769"/>
          </a:xfrm>
          <a:prstGeom prst="rect">
            <a:avLst/>
          </a:prstGeom>
        </p:spPr>
      </p:pic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04 | </a:t>
            </a:r>
            <a:r>
              <a:rPr lang="en-US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 Multisectoral Approach to Countering Violent Extremism: Opportunities for Collaboration Between Government and Civil Society</a:t>
            </a:r>
          </a:p>
        </p:txBody>
      </p:sp>
    </p:spTree>
    <p:extLst>
      <p:ext uri="{BB962C8B-B14F-4D97-AF65-F5344CB8AC3E}">
        <p14:creationId xmlns:p14="http://schemas.microsoft.com/office/powerpoint/2010/main" val="823579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3890887" y="1624013"/>
            <a:ext cx="4505400" cy="785812"/>
          </a:xfrm>
          <a:prstGeom prst="rect">
            <a:avLst/>
          </a:prstGeom>
          <a:solidFill>
            <a:srgbClr val="0047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2"/>
          <p:cNvSpPr txBox="1">
            <a:spLocks/>
          </p:cNvSpPr>
          <p:nvPr/>
        </p:nvSpPr>
        <p:spPr>
          <a:xfrm>
            <a:off x="887820" y="1022836"/>
            <a:ext cx="7368360" cy="33855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2200" cap="none" dirty="0">
                <a:solidFill>
                  <a:srgbClr val="00475D"/>
                </a:solidFill>
                <a:latin typeface="Arial Black" charset="0"/>
                <a:ea typeface="Arial Black" charset="0"/>
                <a:cs typeface="Arial Black" charset="0"/>
              </a:rPr>
              <a:t>ROLES IN COUNTERING VIOLENT EXTREMISM</a:t>
            </a:r>
          </a:p>
        </p:txBody>
      </p:sp>
      <p:sp>
        <p:nvSpPr>
          <p:cNvPr id="5" name="Rectangle 4"/>
          <p:cNvSpPr/>
          <p:nvPr/>
        </p:nvSpPr>
        <p:spPr>
          <a:xfrm>
            <a:off x="762000" y="1624014"/>
            <a:ext cx="7634288" cy="3005136"/>
          </a:xfrm>
          <a:prstGeom prst="rect">
            <a:avLst/>
          </a:prstGeom>
          <a:noFill/>
          <a:ln>
            <a:solidFill>
              <a:srgbClr val="0072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762000" y="2409825"/>
            <a:ext cx="7634288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043613" y="1624013"/>
            <a:ext cx="0" cy="3005137"/>
          </a:xfrm>
          <a:prstGeom prst="line">
            <a:avLst/>
          </a:prstGeom>
          <a:ln w="254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890887" y="1624013"/>
            <a:ext cx="0" cy="3005137"/>
          </a:xfrm>
          <a:prstGeom prst="line">
            <a:avLst/>
          </a:prstGeom>
          <a:ln w="254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62000" y="3490480"/>
            <a:ext cx="7634288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2"/>
          <p:cNvSpPr txBox="1">
            <a:spLocks/>
          </p:cNvSpPr>
          <p:nvPr/>
        </p:nvSpPr>
        <p:spPr>
          <a:xfrm>
            <a:off x="4114800" y="1888495"/>
            <a:ext cx="1939453" cy="29238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900" cap="none" spc="100" dirty="0">
                <a:latin typeface="Arial Black" charset="0"/>
                <a:ea typeface="Arial Black" charset="0"/>
                <a:cs typeface="Arial Black" charset="0"/>
              </a:rPr>
              <a:t>STRENGTHS</a:t>
            </a:r>
          </a:p>
        </p:txBody>
      </p:sp>
      <p:sp>
        <p:nvSpPr>
          <p:cNvPr id="20" name="Title 2"/>
          <p:cNvSpPr txBox="1">
            <a:spLocks/>
          </p:cNvSpPr>
          <p:nvPr/>
        </p:nvSpPr>
        <p:spPr>
          <a:xfrm>
            <a:off x="6269182" y="1888495"/>
            <a:ext cx="1981200" cy="29238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900" cap="none" spc="100" dirty="0">
                <a:latin typeface="Arial Black" charset="0"/>
                <a:ea typeface="Arial Black" charset="0"/>
                <a:cs typeface="Arial Black" charset="0"/>
              </a:rPr>
              <a:t>CHALLENGES</a:t>
            </a:r>
          </a:p>
        </p:txBody>
      </p:sp>
      <p:sp>
        <p:nvSpPr>
          <p:cNvPr id="25" name="Title 2"/>
          <p:cNvSpPr txBox="1">
            <a:spLocks/>
          </p:cNvSpPr>
          <p:nvPr/>
        </p:nvSpPr>
        <p:spPr>
          <a:xfrm>
            <a:off x="920208" y="2585561"/>
            <a:ext cx="2872474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6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Government: </a:t>
            </a:r>
            <a:r>
              <a:rPr lang="en-US" sz="16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(such as ministries, the police, prisons, parliament)</a:t>
            </a:r>
          </a:p>
        </p:txBody>
      </p:sp>
      <p:sp>
        <p:nvSpPr>
          <p:cNvPr id="28" name="Title 2"/>
          <p:cNvSpPr txBox="1">
            <a:spLocks/>
          </p:cNvSpPr>
          <p:nvPr/>
        </p:nvSpPr>
        <p:spPr>
          <a:xfrm>
            <a:off x="920209" y="3720200"/>
            <a:ext cx="2872474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6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Civil society: </a:t>
            </a:r>
            <a:r>
              <a:rPr lang="en-US" sz="16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(such as organizations, activists, charities, religious institutions)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7FD2EC2-CE9B-CA43-8EA4-BC7E1FF5F829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C715522-C1C0-4B41-8094-27E2B5707D77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6" name="Title 2">
              <a:extLst>
                <a:ext uri="{FF2B5EF4-FFF2-40B4-BE49-F238E27FC236}">
                  <a16:creationId xmlns:a16="http://schemas.microsoft.com/office/drawing/2014/main" id="{8DF3823A-0EE6-F348-940B-3397C949131B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04</a:t>
              </a:r>
            </a:p>
          </p:txBody>
        </p:sp>
      </p:grp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04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A Multisectoral Approach to Countering Violent Extremism: Opportunities for Collaboration Between Government and Civil Society</a:t>
            </a:r>
          </a:p>
        </p:txBody>
      </p:sp>
    </p:spTree>
    <p:extLst>
      <p:ext uri="{BB962C8B-B14F-4D97-AF65-F5344CB8AC3E}">
        <p14:creationId xmlns:p14="http://schemas.microsoft.com/office/powerpoint/2010/main" val="1692713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952500" y="1234916"/>
            <a:ext cx="7239000" cy="270843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en" sz="2200" b="0" cap="none" dirty="0">
                <a:latin typeface="Arial" charset="0"/>
                <a:ea typeface="Arial" charset="0"/>
                <a:cs typeface="Arial" charset="0"/>
              </a:rPr>
              <a:t>Did you discover examples of where government strengths and civil society challenges are opposites </a:t>
            </a:r>
            <a:br>
              <a:rPr lang="en-US" sz="2200" b="0" cap="none" dirty="0">
                <a:latin typeface="Arial" charset="0"/>
                <a:ea typeface="Arial" charset="0"/>
                <a:cs typeface="Arial" charset="0"/>
              </a:rPr>
            </a:br>
            <a:r>
              <a:rPr lang="en" sz="2200" b="0" cap="none" dirty="0">
                <a:latin typeface="Arial" charset="0"/>
                <a:ea typeface="Arial" charset="0"/>
                <a:cs typeface="Arial" charset="0"/>
              </a:rPr>
              <a:t>or vice versa? How could collaboration between governments and civil society remedy those challenges?</a:t>
            </a:r>
          </a:p>
          <a:p>
            <a:pPr algn="ctr"/>
            <a:endParaRPr lang="en" sz="2200" b="0" cap="none" dirty="0"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en" sz="2200" b="0" cap="none" dirty="0">
                <a:latin typeface="Arial" charset="0"/>
                <a:ea typeface="Arial" charset="0"/>
                <a:cs typeface="Arial" charset="0"/>
              </a:rPr>
              <a:t>From this exercise, what do you think are the </a:t>
            </a:r>
            <a:br>
              <a:rPr lang="en-US" sz="2200" b="0" cap="none" dirty="0">
                <a:latin typeface="Arial" charset="0"/>
                <a:ea typeface="Arial" charset="0"/>
                <a:cs typeface="Arial" charset="0"/>
              </a:rPr>
            </a:br>
            <a:r>
              <a:rPr lang="en" sz="2200" b="0" cap="none" dirty="0">
                <a:latin typeface="Arial" charset="0"/>
                <a:ea typeface="Arial" charset="0"/>
                <a:cs typeface="Arial" charset="0"/>
              </a:rPr>
              <a:t>potential benefits of collaboration in the field of countering violent extremism?</a:t>
            </a:r>
            <a:endParaRPr lang="en-US" sz="2200" b="0" cap="none"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F03E47F-1750-3C45-900C-0ECEE24CF0D3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8A5E9EC-88C6-2F42-B914-1C676B7E9CF8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5" name="Title 2">
              <a:extLst>
                <a:ext uri="{FF2B5EF4-FFF2-40B4-BE49-F238E27FC236}">
                  <a16:creationId xmlns:a16="http://schemas.microsoft.com/office/drawing/2014/main" id="{9C55B995-D477-FA4C-80A1-EF7B47F3D4E0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05</a:t>
              </a:r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1ACE7BF-9E3B-4847-8F29-B20A86494A8D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98A220D-21A7-DB48-BED0-D62A3A2DFB6B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DCC48EE5-ADF7-5841-8A14-7C3C119A821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04 | </a:t>
            </a:r>
            <a:r>
              <a:rPr lang="en-US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 Multisectoral Approach to Countering Violent Extremism: Opportunities for Collaboration Between Government and Civil Society</a:t>
            </a:r>
          </a:p>
        </p:txBody>
      </p:sp>
    </p:spTree>
    <p:extLst>
      <p:ext uri="{BB962C8B-B14F-4D97-AF65-F5344CB8AC3E}">
        <p14:creationId xmlns:p14="http://schemas.microsoft.com/office/powerpoint/2010/main" val="950881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56" r="40846" b="170"/>
          <a:stretch/>
        </p:blipFill>
        <p:spPr>
          <a:xfrm>
            <a:off x="6019800" y="-1588"/>
            <a:ext cx="3124200" cy="5172076"/>
          </a:xfrm>
          <a:prstGeom prst="rect">
            <a:avLst/>
          </a:prstGeom>
        </p:spPr>
      </p:pic>
      <p:sp>
        <p:nvSpPr>
          <p:cNvPr id="11" name="Title 2"/>
          <p:cNvSpPr txBox="1">
            <a:spLocks/>
          </p:cNvSpPr>
          <p:nvPr/>
        </p:nvSpPr>
        <p:spPr>
          <a:xfrm>
            <a:off x="774700" y="1047750"/>
            <a:ext cx="5410200" cy="36933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Potential benefits of collaboration: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2" name="Straight Connector 11"/>
          <p:cNvCxnSpPr>
            <a:cxnSpLocks/>
          </p:cNvCxnSpPr>
          <p:nvPr/>
        </p:nvCxnSpPr>
        <p:spPr>
          <a:xfrm flipH="1">
            <a:off x="789050" y="1556368"/>
            <a:ext cx="8361519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2"/>
          <p:cNvSpPr txBox="1">
            <a:spLocks/>
          </p:cNvSpPr>
          <p:nvPr/>
        </p:nvSpPr>
        <p:spPr>
          <a:xfrm>
            <a:off x="774700" y="1752069"/>
            <a:ext cx="4940299" cy="307776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28600" indent="-22860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Multiplies efficiency and impact</a:t>
            </a:r>
          </a:p>
          <a:p>
            <a:pPr marL="228600" indent="-22860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Expands the breadth of stakeholders actively engaging in countering violent extremism and expands the toolkit available</a:t>
            </a:r>
          </a:p>
          <a:p>
            <a:pPr marL="228600" indent="-22860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Highlights common goals and allows stakeholders to share the burden</a:t>
            </a:r>
          </a:p>
          <a:p>
            <a:pPr marL="228600" indent="-22860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Builds shared understandings of the problem and increases communication</a:t>
            </a:r>
          </a:p>
          <a:p>
            <a:pPr marL="228600" indent="-22860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Increases system-wide cooperation and builds mutual trust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06C183E-4AAA-A249-BFB9-0A4378FB92ED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11409C3-EED4-6B4B-80D7-52F6BC52A0AC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Title 2">
              <a:extLst>
                <a:ext uri="{FF2B5EF4-FFF2-40B4-BE49-F238E27FC236}">
                  <a16:creationId xmlns:a16="http://schemas.microsoft.com/office/drawing/2014/main" id="{DE0EC4DB-8E29-A14D-8639-1E78DB161E76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06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137E3201-26F5-C54F-8BC8-A9533606BE25}"/>
              </a:ext>
            </a:extLst>
          </p:cNvPr>
          <p:cNvSpPr/>
          <p:nvPr/>
        </p:nvSpPr>
        <p:spPr>
          <a:xfrm>
            <a:off x="7685148" y="-1"/>
            <a:ext cx="1458852" cy="21748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UN Photo/Rick </a:t>
            </a:r>
            <a:r>
              <a:rPr lang="en-US" sz="1000" dirty="0" err="1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Bajornas</a:t>
            </a:r>
            <a:endParaRPr lang="en-US" sz="1000" dirty="0">
              <a:solidFill>
                <a:schemeClr val="tx1">
                  <a:lumMod val="90000"/>
                  <a:lumOff val="10000"/>
                  <a:alpha val="75000"/>
                </a:schemeClr>
              </a:solidFill>
            </a:endParaRPr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04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A Multisectoral Approach to Countering Violent Extremism: Opportunities for Collaboration Between Government and Civil Society</a:t>
            </a:r>
          </a:p>
        </p:txBody>
      </p:sp>
    </p:spTree>
    <p:extLst>
      <p:ext uri="{BB962C8B-B14F-4D97-AF65-F5344CB8AC3E}">
        <p14:creationId xmlns:p14="http://schemas.microsoft.com/office/powerpoint/2010/main" val="14214498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1514475" y="1891846"/>
            <a:ext cx="6115050" cy="117724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en" sz="2550" b="0" cap="none" dirty="0">
                <a:latin typeface="Arial" charset="0"/>
                <a:ea typeface="Arial" charset="0"/>
                <a:cs typeface="Arial" charset="0"/>
              </a:rPr>
              <a:t>Why might governments and civil </a:t>
            </a:r>
            <a:br>
              <a:rPr lang="en-US" sz="2550" b="0" cap="none" dirty="0">
                <a:latin typeface="Arial" charset="0"/>
                <a:ea typeface="Arial" charset="0"/>
                <a:cs typeface="Arial" charset="0"/>
              </a:rPr>
            </a:br>
            <a:r>
              <a:rPr lang="en" sz="2550" b="0" cap="none" dirty="0">
                <a:latin typeface="Arial" charset="0"/>
                <a:ea typeface="Arial" charset="0"/>
                <a:cs typeface="Arial" charset="0"/>
              </a:rPr>
              <a:t>society not collaborate, and why might collaboration be limited?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61D5A18-8CC1-5941-AFE7-B449E4573070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050E466-1744-BD43-9715-C5660AC5800A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4" name="Title 2">
              <a:extLst>
                <a:ext uri="{FF2B5EF4-FFF2-40B4-BE49-F238E27FC236}">
                  <a16:creationId xmlns:a16="http://schemas.microsoft.com/office/drawing/2014/main" id="{387615E4-93E7-E747-BC55-FA8392E2D9DE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07</a:t>
              </a:r>
            </a:p>
          </p:txBody>
        </p: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14C36C1-571F-E243-A45B-45D56439EBD1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E0CFFB9-4E01-1B4F-9C10-734E61AFB2D0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A1C98547-94C1-1F4D-BF79-AAD4E7B0A0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04 | </a:t>
            </a:r>
            <a:r>
              <a:rPr lang="en-US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 Multisectoral Approach to Countering Violent Extremism: Opportunities for Collaboration Between Government and Civil Society</a:t>
            </a:r>
          </a:p>
        </p:txBody>
      </p:sp>
    </p:spTree>
    <p:extLst>
      <p:ext uri="{BB962C8B-B14F-4D97-AF65-F5344CB8AC3E}">
        <p14:creationId xmlns:p14="http://schemas.microsoft.com/office/powerpoint/2010/main" val="6374381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3570506" y="1074379"/>
            <a:ext cx="4887694" cy="110799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Possible reasons for not collaborating on countering violent extremism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9" name="Picture Placeholder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1" t="13928" r="51443" b="2476"/>
          <a:stretch/>
        </p:blipFill>
        <p:spPr>
          <a:xfrm>
            <a:off x="0" y="0"/>
            <a:ext cx="3035300" cy="5145132"/>
          </a:xfrm>
          <a:prstGeom prst="rect">
            <a:avLst/>
          </a:prstGeom>
        </p:spPr>
      </p:pic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3569516" y="2343150"/>
            <a:ext cx="557448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2"/>
          <p:cNvSpPr txBox="1">
            <a:spLocks/>
          </p:cNvSpPr>
          <p:nvPr/>
        </p:nvSpPr>
        <p:spPr>
          <a:xfrm>
            <a:off x="3581400" y="2541022"/>
            <a:ext cx="5257799" cy="133882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28600" indent="-22860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Inaccurate information</a:t>
            </a:r>
          </a:p>
          <a:p>
            <a:pPr marL="228600" indent="-22860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Incompatible attitudes</a:t>
            </a:r>
          </a:p>
          <a:p>
            <a:pPr marL="228600" indent="-22860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Different interests or priorities </a:t>
            </a:r>
          </a:p>
          <a:p>
            <a:pPr marL="228600" indent="-22860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Lack the skills or resources to collaborate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4253455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04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A Multisectoral Approach to Countering Violent Extremism: Opportunities for Collaboration Between Government and Civil Society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1EB101C-DA6B-424C-B449-E5C58C199974}"/>
              </a:ext>
            </a:extLst>
          </p:cNvPr>
          <p:cNvSpPr txBox="1"/>
          <p:nvPr/>
        </p:nvSpPr>
        <p:spPr>
          <a:xfrm>
            <a:off x="6318738" y="-339969"/>
            <a:ext cx="0" cy="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en-US" sz="9000" dirty="0">
              <a:solidFill>
                <a:srgbClr val="0095C3"/>
              </a:solidFill>
              <a:latin typeface="Arial Black" panose="020B0A040201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07C32B0-7281-714A-9297-9E41CCF10248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A1085B9-7A47-DC4D-AB93-5FB7D19B7F4B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7" name="Title 2">
              <a:extLst>
                <a:ext uri="{FF2B5EF4-FFF2-40B4-BE49-F238E27FC236}">
                  <a16:creationId xmlns:a16="http://schemas.microsoft.com/office/drawing/2014/main" id="{B09C658B-884A-F646-9C37-264A2C9F1682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77654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2"/>
          <p:cNvSpPr txBox="1">
            <a:spLocks/>
          </p:cNvSpPr>
          <p:nvPr/>
        </p:nvSpPr>
        <p:spPr>
          <a:xfrm>
            <a:off x="774700" y="1047750"/>
            <a:ext cx="5410200" cy="36933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Coordination Plan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2" name="Straight Connector 11"/>
          <p:cNvCxnSpPr>
            <a:cxnSpLocks/>
          </p:cNvCxnSpPr>
          <p:nvPr/>
        </p:nvCxnSpPr>
        <p:spPr>
          <a:xfrm flipH="1">
            <a:off x="789050" y="1556368"/>
            <a:ext cx="8361576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04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A Multisectoral Approach to Countering Violent Extremism: Opportunities for Collaboration Between Government and Civil Society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4646FCD-8C02-D247-A60F-351B30D9F3A6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186C436-72E5-AA4F-B9B8-3EDB9A638533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4" name="Title 2">
              <a:extLst>
                <a:ext uri="{FF2B5EF4-FFF2-40B4-BE49-F238E27FC236}">
                  <a16:creationId xmlns:a16="http://schemas.microsoft.com/office/drawing/2014/main" id="{0E9B2667-F180-3E49-B52F-CDAAA40DB1E0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09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72954887"/>
      </p:ext>
    </p:extLst>
  </p:cSld>
  <p:clrMapOvr>
    <a:masterClrMapping/>
  </p:clrMapOvr>
</p:sld>
</file>

<file path=ppt/theme/theme1.xml><?xml version="1.0" encoding="utf-8"?>
<a:theme xmlns:a="http://schemas.openxmlformats.org/drawingml/2006/main" name="0429_SFCG_Powerpoint">
  <a:themeElements>
    <a:clrScheme name="Custom 8">
      <a:dk1>
        <a:srgbClr val="2C2C2D"/>
      </a:dk1>
      <a:lt1>
        <a:srgbClr val="FFFFFF"/>
      </a:lt1>
      <a:dk2>
        <a:srgbClr val="193875"/>
      </a:dk2>
      <a:lt2>
        <a:srgbClr val="EEECE1"/>
      </a:lt2>
      <a:accent1>
        <a:srgbClr val="008FBE"/>
      </a:accent1>
      <a:accent2>
        <a:srgbClr val="0069A6"/>
      </a:accent2>
      <a:accent3>
        <a:srgbClr val="FFE01E"/>
      </a:accent3>
      <a:accent4>
        <a:srgbClr val="58595B"/>
      </a:accent4>
      <a:accent5>
        <a:srgbClr val="133743"/>
      </a:accent5>
      <a:accent6>
        <a:srgbClr val="0AD092"/>
      </a:accent6>
      <a:hlink>
        <a:srgbClr val="00465C"/>
      </a:hlink>
      <a:folHlink>
        <a:srgbClr val="00465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noAutofit/>
      </a:bodyPr>
      <a:lstStyle>
        <a:defPPr>
          <a:defRPr sz="9000" dirty="0" smtClean="0">
            <a:solidFill>
              <a:srgbClr val="0095C3"/>
            </a:solidFill>
            <a:latin typeface="Arial Black" panose="020B0A04020102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7958</TotalTime>
  <Words>650</Words>
  <Application>Microsoft Macintosh PowerPoint</Application>
  <PresentationFormat>On-screen Show (16:9)</PresentationFormat>
  <Paragraphs>73</Paragraphs>
  <Slides>13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Arial</vt:lpstr>
      <vt:lpstr>Arial Black</vt:lpstr>
      <vt:lpstr>Calibri</vt:lpstr>
      <vt:lpstr>Open Sans</vt:lpstr>
      <vt:lpstr>Wingdings</vt:lpstr>
      <vt:lpstr>0429_SFCG_Powerpoint</vt:lpstr>
      <vt:lpstr>MODULE 04 A Multisectoral Approach to Countering Violent Extremism: Opportunities for Collaboration between Government and Civil Society</vt:lpstr>
      <vt:lpstr>PowerPoint Presentation</vt:lpstr>
      <vt:lpstr>Civil society is the broad term for organizations and institutions that act in the interests of citizens —including informal collectives, labor unions, activists, charities, religious institutions, and more.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Search for Common Ground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2014-05-01T14:47:26Z</dcterms:created>
  <dcterms:modified xsi:type="dcterms:W3CDTF">2019-02-27T15:48:15Z</dcterms:modified>
</cp:coreProperties>
</file>