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402" r:id="rId2"/>
    <p:sldId id="403" r:id="rId3"/>
    <p:sldId id="404" r:id="rId4"/>
    <p:sldId id="422" r:id="rId5"/>
    <p:sldId id="423" r:id="rId6"/>
    <p:sldId id="424" r:id="rId7"/>
    <p:sldId id="425" r:id="rId8"/>
    <p:sldId id="426" r:id="rId9"/>
    <p:sldId id="427" r:id="rId10"/>
    <p:sldId id="409" r:id="rId11"/>
    <p:sldId id="428" r:id="rId12"/>
    <p:sldId id="429" r:id="rId13"/>
    <p:sldId id="430" r:id="rId14"/>
    <p:sldId id="431" r:id="rId15"/>
    <p:sldId id="432" r:id="rId16"/>
    <p:sldId id="408" r:id="rId17"/>
    <p:sldId id="435" r:id="rId18"/>
    <p:sldId id="433" r:id="rId19"/>
    <p:sldId id="434" r:id="rId20"/>
    <p:sldId id="407" r:id="rId2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5" pos="1912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792" userDrawn="1">
          <p15:clr>
            <a:srgbClr val="A4A3A4"/>
          </p15:clr>
        </p15:guide>
        <p15:guide id="9" orient="horz" pos="1077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32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70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9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20" pos="194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743"/>
    <a:srgbClr val="000000"/>
    <a:srgbClr val="00475D"/>
    <a:srgbClr val="0072B1"/>
    <a:srgbClr val="0095C3"/>
    <a:srgbClr val="3DABCE"/>
    <a:srgbClr val="0AD092"/>
    <a:srgbClr val="FCE12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012" autoAdjust="0"/>
    <p:restoredTop sz="86705"/>
  </p:normalViewPr>
  <p:slideViewPr>
    <p:cSldViewPr snapToGrid="0">
      <p:cViewPr>
        <p:scale>
          <a:sx n="120" d="100"/>
          <a:sy n="120" d="100"/>
        </p:scale>
        <p:origin x="-402" y="-144"/>
      </p:cViewPr>
      <p:guideLst>
        <p:guide orient="horz" pos="1077"/>
        <p:guide orient="horz" pos="2162"/>
        <p:guide orient="horz" pos="132"/>
        <p:guide orient="horz" pos="3127"/>
        <p:guide orient="horz" pos="2970"/>
        <p:guide orient="horz" pos="372"/>
        <p:guide orient="horz"/>
        <p:guide orient="horz" pos="3238"/>
        <p:guide pos="1912"/>
        <p:guide pos="5568"/>
        <p:guide pos="3792"/>
        <p:guide pos="2880"/>
        <p:guide pos="480"/>
        <p:guide pos="5289"/>
        <p:guide/>
        <p:guide pos="194"/>
        <p:guide pos="2160"/>
      </p:guideLst>
    </p:cSldViewPr>
  </p:slideViewPr>
  <p:outlineViewPr>
    <p:cViewPr>
      <p:scale>
        <a:sx n="33" d="100"/>
        <a:sy n="33" d="100"/>
      </p:scale>
      <p:origin x="0" y="-1071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30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6161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46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640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" t="17628" r="477"/>
          <a:stretch/>
        </p:blipFill>
        <p:spPr>
          <a:xfrm>
            <a:off x="0" y="0"/>
            <a:ext cx="9144000" cy="514513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88015" y="3331649"/>
            <a:ext cx="5362575" cy="1107996"/>
          </a:xfrm>
        </p:spPr>
        <p:txBody>
          <a:bodyPr/>
          <a:lstStyle/>
          <a:p>
            <a:r>
              <a:rPr lang="ru-RU" sz="3600" b="0" dirty="0">
                <a:latin typeface="Arial" charset="0"/>
                <a:ea typeface="Arial" charset="0"/>
                <a:cs typeface="Arial" charset="0"/>
              </a:rPr>
              <a:t>Модуль</a:t>
            </a:r>
            <a:r>
              <a:rPr lang="en-US" sz="3600" dirty="0"/>
              <a:t> </a:t>
            </a:r>
            <a:r>
              <a:rPr lang="en-US" sz="3600" dirty="0">
                <a:latin typeface="Arial" charset="0"/>
                <a:ea typeface="Arial" charset="0"/>
                <a:cs typeface="Arial" charset="0"/>
              </a:rPr>
              <a:t>10</a:t>
            </a:r>
            <a:r>
              <a:rPr lang="en-US" dirty="0"/>
              <a:t/>
            </a:r>
            <a:br>
              <a:rPr lang="en-US" dirty="0"/>
            </a:br>
            <a:r>
              <a:rPr lang="az-Cyrl-AZ" sz="1800" b="0" cap="none" dirty="0">
                <a:latin typeface="Arial" charset="0"/>
                <a:ea typeface="Arial" charset="0"/>
                <a:cs typeface="Arial" charset="0"/>
              </a:rPr>
              <a:t>Мониторинг и оценка усилий по противодействию насильственному экстремизму</a:t>
            </a:r>
            <a:endParaRPr lang="en-US" sz="1800" b="0" cap="none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Picture 3" descr="C:\Users\Hannah Kim\Desktop\your sister file\sfcg_newlogo2.png">
            <a:extLst>
              <a:ext uri="{FF2B5EF4-FFF2-40B4-BE49-F238E27FC236}">
                <a16:creationId xmlns="" xmlns:a16="http://schemas.microsoft.com/office/drawing/2014/main" id="{6C2FE7A9-B5E2-D940-A791-DC37BD4F8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2162" y="3432175"/>
            <a:ext cx="1867306" cy="329112"/>
          </a:xfrm>
          <a:prstGeom prst="rect">
            <a:avLst/>
          </a:prstGeom>
          <a:noFill/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B521C90A-C419-DA44-BB07-B653519DE7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8053403" y="3955866"/>
            <a:ext cx="601866" cy="4055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80C7C35-4A5F-F544-A8E2-F66C839DEF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91" y="3914958"/>
            <a:ext cx="1237038" cy="5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437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D61BEA3D-1E3A-4046-8DF1-806410E120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b="12173"/>
          <a:stretch/>
        </p:blipFill>
        <p:spPr>
          <a:xfrm>
            <a:off x="0" y="2887731"/>
            <a:ext cx="4293703" cy="2255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744" y="1159467"/>
            <a:ext cx="7514112" cy="1104900"/>
          </a:xfrm>
        </p:spPr>
        <p:txBody>
          <a:bodyPr>
            <a:normAutofit fontScale="90000"/>
          </a:bodyPr>
          <a:lstStyle/>
          <a:p>
            <a:pPr>
              <a:lnSpc>
                <a:spcPts val="2400"/>
              </a:lnSpc>
              <a:spcBef>
                <a:spcPts val="0"/>
              </a:spcBef>
              <a:spcAft>
                <a:spcPts val="1600"/>
              </a:spcAft>
            </a:pPr>
            <a:r>
              <a:rPr lang="az-Cyrl-AZ" sz="2400" b="1" dirty="0">
                <a:solidFill>
                  <a:srgbClr val="FCE122"/>
                </a:solidFill>
              </a:rPr>
              <a:t>Результаты</a:t>
            </a:r>
            <a:r>
              <a:rPr lang="en-US" sz="2400" b="1" dirty="0">
                <a:solidFill>
                  <a:srgbClr val="FCE122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представляют собой измеримые продукты (обычно учитываются в количественном выражении), полученные в ходе мероприятий или оказания услуг в рамках программы, и зачастую фиксируются в виде количества проведенных мероприятий</a:t>
            </a:r>
            <a:r>
              <a:rPr lang="ru-RU" sz="2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.</a:t>
            </a:r>
            <a:r>
              <a:rPr lang="az-Cyrl-AZ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az-Cyrl-AZ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endParaRPr lang="en" sz="2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47FA6EBF-1CBA-D14F-8720-9137E7D485A4}"/>
              </a:ext>
            </a:extLst>
          </p:cNvPr>
          <p:cNvSpPr txBox="1">
            <a:spLocks/>
          </p:cNvSpPr>
          <p:nvPr/>
        </p:nvSpPr>
        <p:spPr>
          <a:xfrm>
            <a:off x="738743" y="2997190"/>
            <a:ext cx="6915415" cy="170816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lvl="0">
              <a:spcAft>
                <a:spcPct val="0"/>
              </a:spcAft>
            </a:pPr>
            <a:r>
              <a:rPr lang="ru-RU" sz="1600" b="0" dirty="0">
                <a:highlight>
                  <a:srgbClr val="000000">
                    <a:alpha val="0"/>
                  </a:srgbClr>
                </a:highlight>
              </a:rPr>
              <a:t>Примеры: 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chemeClr val="bg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latin typeface="Arial" charset="0"/>
                <a:ea typeface="Arial" charset="0"/>
                <a:cs typeface="Arial" charset="0"/>
              </a:rPr>
              <a:t>Уязвимым группам молодежи предоставлены услуги консультирования и наставничества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chemeClr val="bg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latin typeface="Arial" charset="0"/>
                <a:ea typeface="Arial" charset="0"/>
                <a:cs typeface="Arial" charset="0"/>
              </a:rPr>
              <a:t>Проведено финансирование и оказана техническая поддержка проектов, осуществляемых на уровне широких масс 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chemeClr val="bg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latin typeface="Arial" charset="0"/>
                <a:ea typeface="Arial" charset="0"/>
                <a:cs typeface="Arial" charset="0"/>
              </a:rPr>
              <a:t>Разработана кампания по повышению осведомленности лидеров сообщества в целях предотвращения радикализации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44CC6956-1483-6749-972F-EE807A2B97BD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0150E0E8-DA6E-3448-8CCF-79FE6E63EDD4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="" xmlns:a16="http://schemas.microsoft.com/office/drawing/2014/main" id="{F2E8EA0F-E6B9-894B-9240-45D22C9C2D9E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10</a:t>
              </a: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5CEB02AE-4FFE-2141-8733-8AA7A2B8B069}"/>
              </a:ext>
            </a:extLst>
          </p:cNvPr>
          <p:cNvCxnSpPr/>
          <p:nvPr/>
        </p:nvCxnSpPr>
        <p:spPr>
          <a:xfrm flipH="1">
            <a:off x="722244" y="842342"/>
            <a:ext cx="842175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CBFA9AEB-4BE2-8E4B-BA3F-8D9A2192F454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596342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10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Мониторинг и оценка усилий по противодействию насильственному экстремизму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88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744" y="1125482"/>
            <a:ext cx="7815052" cy="1104900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  <a:spcAft>
                <a:spcPts val="1600"/>
              </a:spcAft>
            </a:pPr>
            <a:r>
              <a:rPr lang="az-Cyrl-AZ" sz="2400" b="1" dirty="0">
                <a:solidFill>
                  <a:srgbClr val="FCE122"/>
                </a:solidFill>
              </a:rPr>
              <a:t>Достижения</a:t>
            </a:r>
            <a:r>
              <a:rPr lang="en-US" sz="2400" b="1" dirty="0">
                <a:solidFill>
                  <a:srgbClr val="FCE122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любые результаты программных мероприятий или услуг (обычно учитываются в качественном выражении), зачастую представляющие собой изменение поведения или отношения.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61276946-ED4B-F441-95C2-88CA92A49C41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2E1C4391-D48E-7B40-AF2F-46FDC517A16B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="" xmlns:a16="http://schemas.microsoft.com/office/drawing/2014/main" id="{F712D519-2A3F-0D46-B9EE-09BACACD545C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11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71DE7027-07D5-3246-BF57-5484AEEAB9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b="12173"/>
          <a:stretch/>
        </p:blipFill>
        <p:spPr>
          <a:xfrm>
            <a:off x="0" y="2887731"/>
            <a:ext cx="4293703" cy="2255769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37A3A1F5-0864-4344-AD4D-01A3AECE4095}"/>
              </a:ext>
            </a:extLst>
          </p:cNvPr>
          <p:cNvCxnSpPr/>
          <p:nvPr/>
        </p:nvCxnSpPr>
        <p:spPr>
          <a:xfrm flipH="1">
            <a:off x="722244" y="842342"/>
            <a:ext cx="842175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47FA6EBF-1CBA-D14F-8720-9137E7D485A4}"/>
              </a:ext>
            </a:extLst>
          </p:cNvPr>
          <p:cNvSpPr txBox="1">
            <a:spLocks/>
          </p:cNvSpPr>
          <p:nvPr/>
        </p:nvSpPr>
        <p:spPr>
          <a:xfrm>
            <a:off x="738744" y="2571750"/>
            <a:ext cx="7577566" cy="233397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1800"/>
              </a:lnSpc>
              <a:spcBef>
                <a:spcPts val="0"/>
              </a:spcBef>
              <a:spcAft>
                <a:spcPts val="800"/>
              </a:spcAft>
            </a:pPr>
            <a:r>
              <a:rPr lang="az-Cyrl-AZ" sz="1500" u="sng" dirty="0"/>
              <a:t>Могут быть запланированными </a:t>
            </a:r>
            <a:r>
              <a:rPr lang="en-US" sz="1500" u="sng" dirty="0"/>
              <a:t/>
            </a:r>
            <a:br>
              <a:rPr lang="en-US" sz="1500" u="sng" dirty="0"/>
            </a:br>
            <a:r>
              <a:rPr lang="az-Cyrl-AZ" sz="1500" u="sng" dirty="0"/>
              <a:t>или незапланированными.</a:t>
            </a:r>
            <a:r>
              <a:rPr lang="az-Cyrl-AZ" sz="1500" dirty="0"/>
              <a:t> Примеры: </a:t>
            </a:r>
            <a:endParaRPr lang="en-US" sz="1500" dirty="0"/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chemeClr val="bg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latin typeface="Arial" charset="0"/>
                <a:ea typeface="Arial" charset="0"/>
                <a:cs typeface="Arial" charset="0"/>
              </a:rPr>
              <a:t>Лица, покинувшие насильственные экстремистские группировки, повторно не присоединились к ним по прошествии 6 месяцев, в течение которых они получали поддержку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chemeClr val="bg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latin typeface="Arial" charset="0"/>
                <a:ea typeface="Arial" charset="0"/>
                <a:cs typeface="Arial" charset="0"/>
              </a:rPr>
              <a:t>Сообщества все больше доверяют местным государственным учреждениям и считают, что они представляют их интересы;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chemeClr val="bg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latin typeface="Arial" charset="0"/>
                <a:ea typeface="Arial" charset="0"/>
                <a:cs typeface="Arial" charset="0"/>
              </a:rPr>
              <a:t>Члены семьи, которые обеспокоены потенциальной радикализацией своего родственника, обращаются за поддержкой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5F8775F0-C26E-4146-80AB-69A7660C5678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596342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10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Мониторинг и оценка усилий по противодействию насильственному экстремизму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371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744" y="1466850"/>
            <a:ext cx="7737346" cy="1104900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  <a:spcAft>
                <a:spcPts val="1600"/>
              </a:spcAft>
            </a:pPr>
            <a:r>
              <a:rPr lang="az-Cyrl-AZ" sz="2400" b="1" dirty="0">
                <a:solidFill>
                  <a:srgbClr val="FCE122"/>
                </a:solidFill>
              </a:rPr>
              <a:t>Воздействие</a:t>
            </a:r>
            <a:r>
              <a:rPr lang="en-US" sz="2400" b="1" dirty="0">
                <a:solidFill>
                  <a:srgbClr val="FCE122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это измеримый эффект или изменения в целевой группе населения, к которому привела программа, [при этом] воздействие может быть намеренным или ненамеренным, прямым или косвенным.</a:t>
            </a:r>
            <a:br>
              <a:rPr lang="ru-RU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2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az-Cyrl-AZ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Может определяться донорами</a:t>
            </a:r>
            <a:r>
              <a:rPr lang="az-Cyrl-AZ" sz="2400" dirty="0">
                <a:latin typeface="Arial" charset="0"/>
                <a:ea typeface="Arial" charset="0"/>
                <a:cs typeface="Arial" charset="0"/>
              </a:rPr>
              <a:t>.</a:t>
            </a:r>
            <a:br>
              <a:rPr lang="az-Cyrl-AZ" sz="2400" dirty="0">
                <a:latin typeface="Arial" charset="0"/>
                <a:ea typeface="Arial" charset="0"/>
                <a:cs typeface="Arial" charset="0"/>
              </a:rPr>
            </a:br>
            <a:r>
              <a:rPr lang="az-Cyrl-AZ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az-Cyrl-AZ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endParaRPr lang="en" sz="2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722244" y="842342"/>
            <a:ext cx="842175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47FA6EBF-1CBA-D14F-8720-9137E7D485A4}"/>
              </a:ext>
            </a:extLst>
          </p:cNvPr>
          <p:cNvSpPr txBox="1">
            <a:spLocks/>
          </p:cNvSpPr>
          <p:nvPr/>
        </p:nvSpPr>
        <p:spPr>
          <a:xfrm>
            <a:off x="738744" y="3686834"/>
            <a:ext cx="6805056" cy="83099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</a:pPr>
            <a:r>
              <a:rPr lang="az-Cyrl-AZ" sz="1800" b="0" i="1" cap="none" dirty="0">
                <a:latin typeface="Arial" charset="0"/>
                <a:ea typeface="Arial" charset="0"/>
                <a:cs typeface="Arial" charset="0"/>
              </a:rPr>
              <a:t>Какие слова будут использоваться в предполагаемом заявлении о воздействии программы или политики по противодействию насильственному экстремизму</a:t>
            </a:r>
            <a:r>
              <a:rPr lang="az-Cyrl-AZ" sz="1800" b="0" cap="none" dirty="0">
                <a:latin typeface="Arial" charset="0"/>
                <a:ea typeface="Arial" charset="0"/>
                <a:cs typeface="Arial" charset="0"/>
              </a:rPr>
              <a:t>?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8F94F25B-19DC-C548-BEB6-C0735E89974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B61EC795-2976-BB48-9CA3-B1C9BB22E91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="" xmlns:a16="http://schemas.microsoft.com/office/drawing/2014/main" id="{CAA00DC7-D09A-C34B-B63E-4E9414826CD2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12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05988F8-D6E0-984B-A479-1CBDA64B909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b="12173"/>
          <a:stretch/>
        </p:blipFill>
        <p:spPr>
          <a:xfrm>
            <a:off x="0" y="2887731"/>
            <a:ext cx="4293703" cy="2255769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C633E330-FCD4-3F4D-9C0F-79C29291D9C4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596342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10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Мониторинг и оценка усилий по противодействию насильственному экстремизму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670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3429000" y="1156543"/>
            <a:ext cx="3829050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Как мы измеряем эти изменения и эффекты?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3414809" y="2319431"/>
            <a:ext cx="5209982" cy="126188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az-Cyrl-AZ" sz="18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Показатели </a:t>
            </a:r>
            <a:r>
              <a:rPr lang="az-Cyrl-AZ" sz="1800" b="0" cap="none" dirty="0">
                <a:solidFill>
                  <a:srgbClr val="0072B1"/>
                </a:solidFill>
                <a:latin typeface="Arial" panose="020B0604020202020204" pitchFamily="34" charset="0"/>
                <a:ea typeface="Arial Black" charset="0"/>
                <a:cs typeface="Arial" panose="020B0604020202020204" pitchFamily="34" charset="0"/>
              </a:rPr>
              <a:t>используются для определения типов и процессов изменений, таких как точки зрения, формы поведения и отношения.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endParaRPr lang="az-Cyrl-AZ" sz="1800" cap="none" dirty="0">
              <a:solidFill>
                <a:srgbClr val="0072B1"/>
              </a:solidFill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0" r="2701"/>
          <a:stretch/>
        </p:blipFill>
        <p:spPr>
          <a:xfrm>
            <a:off x="0" y="-1"/>
            <a:ext cx="3035300" cy="5143499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 flipH="1">
            <a:off x="3428010" y="2003249"/>
            <a:ext cx="571500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7D7B84FD-ED3C-1C47-B390-47B5A93A2299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EAB3A251-39DA-6344-9A9E-934D46C089BE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="" xmlns:a16="http://schemas.microsoft.com/office/drawing/2014/main" id="{4889E961-E5D4-2F42-8456-F98B85B2188D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13</a:t>
              </a:r>
            </a:p>
          </p:txBody>
        </p:sp>
      </p:grpSp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B131606C-7C16-7C45-9136-C21F045D45BE}"/>
              </a:ext>
            </a:extLst>
          </p:cNvPr>
          <p:cNvSpPr txBox="1">
            <a:spLocks/>
          </p:cNvSpPr>
          <p:nvPr/>
        </p:nvSpPr>
        <p:spPr>
          <a:xfrm>
            <a:off x="5332068" y="171450"/>
            <a:ext cx="3596342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10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Мониторинг и оценка усилий по противодействию насильственному экстремизму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181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76506" y="934325"/>
            <a:ext cx="7619782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Существуют различные виды показателей: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762000" y="1614431"/>
            <a:ext cx="7634288" cy="31854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Показатели</a:t>
            </a: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эффективности используются для оценки эффективности программы относительно запланированных результатов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Показатели процесса </a:t>
            </a: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используются для оценки качества изменения, а не только для определения того факта, что оно произошло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Контекстные показатели </a:t>
            </a: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используются для мониторинга ключевых изменений в контексте проекта, которые связаны с динамикой противодействия насильственному экстремизму и которые могут оказать воздействие на эффективность проекта или предоставить новые возможности.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Косвенные показатели </a:t>
            </a: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используются для отслеживания сопутствующих (пусть и непрямых) признаков того, что произошли сложные или трудноизмеримые изменения.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776506" y="1448481"/>
            <a:ext cx="8376203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C3830876-5043-F541-B573-F80B8B791554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D6B50657-94B3-2649-BBD2-162B72EE6C29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="" xmlns:a16="http://schemas.microsoft.com/office/drawing/2014/main" id="{37D99784-759B-D840-8F89-4E8B004C456F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14</a:t>
              </a:r>
            </a:p>
          </p:txBody>
        </p:sp>
      </p:grp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6326808F-0A56-0140-9D1D-71F119B5F2E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596342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10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Мониторинг и оценка усилий по противодействию насильственному экстремизму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51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">
            <a:extLst>
              <a:ext uri="{FF2B5EF4-FFF2-40B4-BE49-F238E27FC236}">
                <a16:creationId xmlns="" xmlns:a16="http://schemas.microsoft.com/office/drawing/2014/main" id="{9C7E0A4E-40C0-3545-AC16-9C58983A41AF}"/>
              </a:ext>
            </a:extLst>
          </p:cNvPr>
          <p:cNvSpPr txBox="1">
            <a:spLocks/>
          </p:cNvSpPr>
          <p:nvPr/>
        </p:nvSpPr>
        <p:spPr>
          <a:xfrm>
            <a:off x="320727" y="539557"/>
            <a:ext cx="3799254" cy="166199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Какие изменения вы хотите увидеть?</a:t>
            </a:r>
            <a:endParaRPr lang="en-US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94BCD5CC-3717-9D46-87B8-6A903A17050E}"/>
              </a:ext>
            </a:extLst>
          </p:cNvPr>
          <p:cNvGrpSpPr/>
          <p:nvPr/>
        </p:nvGrpSpPr>
        <p:grpSpPr>
          <a:xfrm>
            <a:off x="3134343" y="714093"/>
            <a:ext cx="5712735" cy="4259559"/>
            <a:chOff x="4981445" y="1330249"/>
            <a:chExt cx="3896230" cy="2905127"/>
          </a:xfrm>
        </p:grpSpPr>
        <p:sp>
          <p:nvSpPr>
            <p:cNvPr id="15" name="Google Shape;1201;p174">
              <a:extLst>
                <a:ext uri="{FF2B5EF4-FFF2-40B4-BE49-F238E27FC236}">
                  <a16:creationId xmlns="" xmlns:a16="http://schemas.microsoft.com/office/drawing/2014/main" id="{21278214-F739-B64B-94A7-AD6D1B6D6404}"/>
                </a:ext>
              </a:extLst>
            </p:cNvPr>
            <p:cNvSpPr txBox="1"/>
            <p:nvPr/>
          </p:nvSpPr>
          <p:spPr>
            <a:xfrm>
              <a:off x="6291610" y="2310013"/>
              <a:ext cx="1275900" cy="945600"/>
            </a:xfrm>
            <a:prstGeom prst="rect">
              <a:avLst/>
            </a:prstGeom>
            <a:solidFill>
              <a:srgbClr val="0072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02;p174">
              <a:extLst>
                <a:ext uri="{FF2B5EF4-FFF2-40B4-BE49-F238E27FC236}">
                  <a16:creationId xmlns="" xmlns:a16="http://schemas.microsoft.com/office/drawing/2014/main" id="{726C38DB-C41D-9F41-A780-C76546898E8E}"/>
                </a:ext>
              </a:extLst>
            </p:cNvPr>
            <p:cNvSpPr txBox="1"/>
            <p:nvPr/>
          </p:nvSpPr>
          <p:spPr>
            <a:xfrm>
              <a:off x="6291610" y="1330249"/>
              <a:ext cx="1275900" cy="945600"/>
            </a:xfrm>
            <a:prstGeom prst="rect">
              <a:avLst/>
            </a:prstGeom>
            <a:solidFill>
              <a:srgbClr val="FCE1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03;p174">
              <a:extLst>
                <a:ext uri="{FF2B5EF4-FFF2-40B4-BE49-F238E27FC236}">
                  <a16:creationId xmlns="" xmlns:a16="http://schemas.microsoft.com/office/drawing/2014/main" id="{FCF54D35-D75D-B64A-9422-34255E48DAE1}"/>
                </a:ext>
              </a:extLst>
            </p:cNvPr>
            <p:cNvSpPr txBox="1"/>
            <p:nvPr/>
          </p:nvSpPr>
          <p:spPr>
            <a:xfrm>
              <a:off x="6291610" y="3289776"/>
              <a:ext cx="1275900" cy="945600"/>
            </a:xfrm>
            <a:prstGeom prst="rect">
              <a:avLst/>
            </a:prstGeom>
            <a:solidFill>
              <a:srgbClr val="FCE1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04;p174">
              <a:extLst>
                <a:ext uri="{FF2B5EF4-FFF2-40B4-BE49-F238E27FC236}">
                  <a16:creationId xmlns="" xmlns:a16="http://schemas.microsoft.com/office/drawing/2014/main" id="{510B5F8C-5ECE-5242-B238-0073A4F1D919}"/>
                </a:ext>
              </a:extLst>
            </p:cNvPr>
            <p:cNvSpPr txBox="1"/>
            <p:nvPr/>
          </p:nvSpPr>
          <p:spPr>
            <a:xfrm>
              <a:off x="4981445" y="2310013"/>
              <a:ext cx="1275900" cy="945600"/>
            </a:xfrm>
            <a:prstGeom prst="rect">
              <a:avLst/>
            </a:prstGeom>
            <a:solidFill>
              <a:srgbClr val="FCE1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05;p174">
              <a:extLst>
                <a:ext uri="{FF2B5EF4-FFF2-40B4-BE49-F238E27FC236}">
                  <a16:creationId xmlns="" xmlns:a16="http://schemas.microsoft.com/office/drawing/2014/main" id="{E1696E42-93EF-8548-948A-FB88521CDE6B}"/>
                </a:ext>
              </a:extLst>
            </p:cNvPr>
            <p:cNvSpPr txBox="1"/>
            <p:nvPr/>
          </p:nvSpPr>
          <p:spPr>
            <a:xfrm>
              <a:off x="7601775" y="2310013"/>
              <a:ext cx="1275900" cy="945600"/>
            </a:xfrm>
            <a:prstGeom prst="rect">
              <a:avLst/>
            </a:prstGeom>
            <a:solidFill>
              <a:srgbClr val="FCE1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" name="Title 2">
            <a:extLst>
              <a:ext uri="{FF2B5EF4-FFF2-40B4-BE49-F238E27FC236}">
                <a16:creationId xmlns="" xmlns:a16="http://schemas.microsoft.com/office/drawing/2014/main" id="{08168229-60BB-1945-8D49-C0A90FB9B082}"/>
              </a:ext>
            </a:extLst>
          </p:cNvPr>
          <p:cNvSpPr txBox="1">
            <a:spLocks/>
          </p:cNvSpPr>
          <p:nvPr/>
        </p:nvSpPr>
        <p:spPr>
          <a:xfrm>
            <a:off x="5190611" y="898014"/>
            <a:ext cx="1600200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z-Cyrl-AZ" sz="1200" u="sng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ПАРТНЕРСКИЕ ОРГАНИЗАЦИИ</a:t>
            </a:r>
          </a:p>
        </p:txBody>
      </p:sp>
      <p:sp>
        <p:nvSpPr>
          <p:cNvPr id="24" name="Title 2">
            <a:extLst>
              <a:ext uri="{FF2B5EF4-FFF2-40B4-BE49-F238E27FC236}">
                <a16:creationId xmlns="" xmlns:a16="http://schemas.microsoft.com/office/drawing/2014/main" id="{DE707CCC-C33D-4F43-BB91-9900F1FEB74E}"/>
              </a:ext>
            </a:extLst>
          </p:cNvPr>
          <p:cNvSpPr txBox="1">
            <a:spLocks/>
          </p:cNvSpPr>
          <p:nvPr/>
        </p:nvSpPr>
        <p:spPr>
          <a:xfrm>
            <a:off x="3233624" y="2285714"/>
            <a:ext cx="1600200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z-Cyrl-AZ" sz="1200" u="sng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БЕНЕФИЦИАРЫ ПРОГРАММЫ</a:t>
            </a:r>
          </a:p>
        </p:txBody>
      </p:sp>
      <p:sp>
        <p:nvSpPr>
          <p:cNvPr id="31" name="Title 2">
            <a:extLst>
              <a:ext uri="{FF2B5EF4-FFF2-40B4-BE49-F238E27FC236}">
                <a16:creationId xmlns="" xmlns:a16="http://schemas.microsoft.com/office/drawing/2014/main" id="{35ECE9C9-0E24-AA43-8485-DB9E6FE497F3}"/>
              </a:ext>
            </a:extLst>
          </p:cNvPr>
          <p:cNvSpPr txBox="1">
            <a:spLocks/>
          </p:cNvSpPr>
          <p:nvPr/>
        </p:nvSpPr>
        <p:spPr>
          <a:xfrm>
            <a:off x="7147597" y="2285714"/>
            <a:ext cx="1600200" cy="18466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z-Cyrl-AZ" sz="1200" u="sng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СИСТЕМА</a:t>
            </a:r>
            <a:endParaRPr lang="en-US" sz="1200" u="sng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="" xmlns:a16="http://schemas.microsoft.com/office/drawing/2014/main" id="{2322E577-E5F0-2B49-B024-DD8565D0A6E2}"/>
              </a:ext>
            </a:extLst>
          </p:cNvPr>
          <p:cNvSpPr txBox="1">
            <a:spLocks/>
          </p:cNvSpPr>
          <p:nvPr/>
        </p:nvSpPr>
        <p:spPr>
          <a:xfrm>
            <a:off x="5190611" y="4358018"/>
            <a:ext cx="1600200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z-Cyrl-AZ" sz="1200" u="sng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СОТРУДНИКИ ПРОГРАММЫ</a:t>
            </a:r>
          </a:p>
        </p:txBody>
      </p:sp>
      <p:sp>
        <p:nvSpPr>
          <p:cNvPr id="34" name="Title 2">
            <a:extLst>
              <a:ext uri="{FF2B5EF4-FFF2-40B4-BE49-F238E27FC236}">
                <a16:creationId xmlns="" xmlns:a16="http://schemas.microsoft.com/office/drawing/2014/main" id="{3B65E214-5778-C745-8929-B0BF8D745554}"/>
              </a:ext>
            </a:extLst>
          </p:cNvPr>
          <p:cNvSpPr txBox="1">
            <a:spLocks/>
          </p:cNvSpPr>
          <p:nvPr/>
        </p:nvSpPr>
        <p:spPr>
          <a:xfrm>
            <a:off x="5190611" y="2285714"/>
            <a:ext cx="1600200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z-Cyrl-AZ" sz="1200" u="sng" cap="none" dirty="0">
                <a:latin typeface="Arial" charset="0"/>
                <a:ea typeface="Arial" charset="0"/>
                <a:cs typeface="Arial" charset="0"/>
              </a:rPr>
              <a:t>ВАШЕ ВОЗДЕЙСТВИЕ:</a:t>
            </a:r>
          </a:p>
        </p:txBody>
      </p:sp>
      <p:sp>
        <p:nvSpPr>
          <p:cNvPr id="41" name="Title 2">
            <a:extLst>
              <a:ext uri="{FF2B5EF4-FFF2-40B4-BE49-F238E27FC236}">
                <a16:creationId xmlns="" xmlns:a16="http://schemas.microsoft.com/office/drawing/2014/main" id="{B697B88B-FBDB-0549-B10E-99DEF2B6B79D}"/>
              </a:ext>
            </a:extLst>
          </p:cNvPr>
          <p:cNvSpPr txBox="1">
            <a:spLocks/>
          </p:cNvSpPr>
          <p:nvPr/>
        </p:nvSpPr>
        <p:spPr>
          <a:xfrm>
            <a:off x="5190611" y="2747564"/>
            <a:ext cx="1686434" cy="7053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11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</a:pPr>
            <a:r>
              <a:rPr lang="az-Cyrl-AZ" sz="1100" b="0" cap="none" dirty="0">
                <a:latin typeface="Arial" charset="0"/>
                <a:ea typeface="Arial" charset="0"/>
                <a:cs typeface="Arial" charset="0"/>
              </a:rPr>
              <a:t>Подумайте, какое воздействие вы хотите оказать на насильственный экстремизм.</a:t>
            </a:r>
          </a:p>
        </p:txBody>
      </p:sp>
      <p:sp>
        <p:nvSpPr>
          <p:cNvPr id="19" name="Footer Placeholder 4">
            <a:extLst>
              <a:ext uri="{FF2B5EF4-FFF2-40B4-BE49-F238E27FC236}">
                <a16:creationId xmlns="" xmlns:a16="http://schemas.microsoft.com/office/drawing/2014/main" id="{86AD5D1C-9A46-F148-B480-E54F08420DD8}"/>
              </a:ext>
            </a:extLst>
          </p:cNvPr>
          <p:cNvSpPr txBox="1">
            <a:spLocks/>
          </p:cNvSpPr>
          <p:nvPr/>
        </p:nvSpPr>
        <p:spPr>
          <a:xfrm>
            <a:off x="5332068" y="171450"/>
            <a:ext cx="3596342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10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Мониторинг и оценка усилий по противодействию насильственному экстремизму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29456A15-F119-D544-AB86-E85A2A34B358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26" name="Rectangle 25">
              <a:extLst>
                <a:ext uri="{FF2B5EF4-FFF2-40B4-BE49-F238E27FC236}">
                  <a16:creationId xmlns="" xmlns:a16="http://schemas.microsoft.com/office/drawing/2014/main" id="{63743AAA-164F-DD40-9E50-E488E6CC1ADC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7" name="Title 2">
              <a:extLst>
                <a:ext uri="{FF2B5EF4-FFF2-40B4-BE49-F238E27FC236}">
                  <a16:creationId xmlns="" xmlns:a16="http://schemas.microsoft.com/office/drawing/2014/main" id="{0F863E45-AC31-9040-B09A-6B80F1DACE64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2611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88219" y="2088054"/>
            <a:ext cx="7167562" cy="7848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z-Cyrl-AZ" sz="2550" b="0" cap="none" dirty="0">
                <a:latin typeface="Arial" charset="0"/>
                <a:ea typeface="Arial" charset="0"/>
                <a:cs typeface="Arial" charset="0"/>
              </a:rPr>
              <a:t>Как вашу диаграмму воздействия можно превратить в теорию изменений?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FA703ED0-350F-DF44-8299-2B14E1581C44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27CB915C-08C3-504A-ABDB-2F2BF12AADF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="" xmlns:a16="http://schemas.microsoft.com/office/drawing/2014/main" id="{CCBACECA-1DB5-DA4A-8DC4-CDCD0D18425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16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86D02471-368F-2B41-969E-25B158FBF168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6A3DB6C0-1809-4447-A0BF-0451221FBE50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A89CBADD-F9B8-D54B-AF94-EEF621978C9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91FBA80F-62D4-8F43-8992-F0D7CF655A36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596342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10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Мониторинг и оценка усилий по противодействию насильственному экстремизму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174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>
            <a:extLst>
              <a:ext uri="{FF2B5EF4-FFF2-40B4-BE49-F238E27FC236}">
                <a16:creationId xmlns="" xmlns:a16="http://schemas.microsoft.com/office/drawing/2014/main" id="{3716E303-2B75-A340-9D9E-C87262F6827D}"/>
              </a:ext>
            </a:extLst>
          </p:cNvPr>
          <p:cNvSpPr txBox="1">
            <a:spLocks/>
          </p:cNvSpPr>
          <p:nvPr/>
        </p:nvSpPr>
        <p:spPr>
          <a:xfrm>
            <a:off x="776506" y="1235153"/>
            <a:ext cx="3340090" cy="110799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Теория изменений</a:t>
            </a:r>
            <a:endParaRPr lang="en-US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Title 2">
            <a:extLst>
              <a:ext uri="{FF2B5EF4-FFF2-40B4-BE49-F238E27FC236}">
                <a16:creationId xmlns="" xmlns:a16="http://schemas.microsoft.com/office/drawing/2014/main" id="{F5B534E6-F148-A745-972A-A3936A98E4E9}"/>
              </a:ext>
            </a:extLst>
          </p:cNvPr>
          <p:cNvSpPr txBox="1">
            <a:spLocks/>
          </p:cNvSpPr>
          <p:nvPr/>
        </p:nvSpPr>
        <p:spPr>
          <a:xfrm>
            <a:off x="762000" y="2549191"/>
            <a:ext cx="3565634" cy="193899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ru-RU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Теория изменений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объясняет причинно-следственные связи мероприятий с намеченными результатами, последующими достижениями и, в конечном счете, с предполагаемым воздействием.</a:t>
            </a:r>
            <a:endParaRPr lang="az-Cyrl-AZ" sz="18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924E691B-8FCC-CE48-ADCD-15D1950A0747}"/>
              </a:ext>
            </a:extLst>
          </p:cNvPr>
          <p:cNvCxnSpPr>
            <a:cxnSpLocks/>
          </p:cNvCxnSpPr>
          <p:nvPr/>
        </p:nvCxnSpPr>
        <p:spPr>
          <a:xfrm>
            <a:off x="4572000" y="1317642"/>
            <a:ext cx="0" cy="3319463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Google Shape;1201;p174">
            <a:extLst>
              <a:ext uri="{FF2B5EF4-FFF2-40B4-BE49-F238E27FC236}">
                <a16:creationId xmlns="" xmlns:a16="http://schemas.microsoft.com/office/drawing/2014/main" id="{0718D3D9-2E0F-D546-A41C-941AEE3A3E30}"/>
              </a:ext>
            </a:extLst>
          </p:cNvPr>
          <p:cNvSpPr txBox="1"/>
          <p:nvPr/>
        </p:nvSpPr>
        <p:spPr>
          <a:xfrm>
            <a:off x="6291610" y="2310013"/>
            <a:ext cx="1275900" cy="94560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202;p174">
            <a:extLst>
              <a:ext uri="{FF2B5EF4-FFF2-40B4-BE49-F238E27FC236}">
                <a16:creationId xmlns="" xmlns:a16="http://schemas.microsoft.com/office/drawing/2014/main" id="{619B39AE-9775-884F-B059-5244507F3EB5}"/>
              </a:ext>
            </a:extLst>
          </p:cNvPr>
          <p:cNvSpPr txBox="1"/>
          <p:nvPr/>
        </p:nvSpPr>
        <p:spPr>
          <a:xfrm>
            <a:off x="6291610" y="1330249"/>
            <a:ext cx="1275900" cy="94560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203;p174">
            <a:extLst>
              <a:ext uri="{FF2B5EF4-FFF2-40B4-BE49-F238E27FC236}">
                <a16:creationId xmlns="" xmlns:a16="http://schemas.microsoft.com/office/drawing/2014/main" id="{19E88450-31BB-9B43-95D8-D00DF3D48C63}"/>
              </a:ext>
            </a:extLst>
          </p:cNvPr>
          <p:cNvSpPr txBox="1"/>
          <p:nvPr/>
        </p:nvSpPr>
        <p:spPr>
          <a:xfrm>
            <a:off x="6291610" y="3289776"/>
            <a:ext cx="1275900" cy="94560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204;p174">
            <a:extLst>
              <a:ext uri="{FF2B5EF4-FFF2-40B4-BE49-F238E27FC236}">
                <a16:creationId xmlns="" xmlns:a16="http://schemas.microsoft.com/office/drawing/2014/main" id="{8A30259C-8A07-374B-AFB1-B27898F474F7}"/>
              </a:ext>
            </a:extLst>
          </p:cNvPr>
          <p:cNvSpPr txBox="1"/>
          <p:nvPr/>
        </p:nvSpPr>
        <p:spPr>
          <a:xfrm>
            <a:off x="4981445" y="2310013"/>
            <a:ext cx="1275900" cy="94560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1205;p174">
            <a:extLst>
              <a:ext uri="{FF2B5EF4-FFF2-40B4-BE49-F238E27FC236}">
                <a16:creationId xmlns="" xmlns:a16="http://schemas.microsoft.com/office/drawing/2014/main" id="{EC2533A5-F7E0-FB47-9D6D-036D0B4D5356}"/>
              </a:ext>
            </a:extLst>
          </p:cNvPr>
          <p:cNvSpPr txBox="1"/>
          <p:nvPr/>
        </p:nvSpPr>
        <p:spPr>
          <a:xfrm>
            <a:off x="7601775" y="2310013"/>
            <a:ext cx="1275900" cy="94560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2F23DD4C-8F15-2545-8ABB-1AFEA064074B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254DF7DF-97EA-5845-A4F0-4DB2B6B94666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5" name="Title 2">
              <a:extLst>
                <a:ext uri="{FF2B5EF4-FFF2-40B4-BE49-F238E27FC236}">
                  <a16:creationId xmlns="" xmlns:a16="http://schemas.microsoft.com/office/drawing/2014/main" id="{A14E3547-AC8F-A048-8D2D-976153EEA8DA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17</a:t>
              </a:r>
            </a:p>
          </p:txBody>
        </p:sp>
      </p:grp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BD9F816B-0FC1-0D42-B3F3-29535D58F542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596342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10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Мониторинг и оценка усилий по противодействию насильственному экстремизму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973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2"/>
          <p:cNvSpPr txBox="1">
            <a:spLocks/>
          </p:cNvSpPr>
          <p:nvPr/>
        </p:nvSpPr>
        <p:spPr>
          <a:xfrm>
            <a:off x="762000" y="1743690"/>
            <a:ext cx="7634288" cy="30008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5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Удостоверьтесь, что мониторинг и оценка программ: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tabLst>
                <a:tab pos="228600" algn="l"/>
              </a:tabLst>
            </a:pPr>
            <a:r>
              <a:rPr lang="en-US" sz="165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	</a:t>
            </a:r>
            <a:r>
              <a:rPr lang="en-US" sz="165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– </a:t>
            </a:r>
            <a:r>
              <a:rPr lang="ru-RU" sz="165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основаны на целях, применимы, достижимы </a:t>
            </a:r>
            <a:r>
              <a:rPr lang="ru-RU" sz="165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и</a:t>
            </a:r>
            <a:r>
              <a:rPr lang="ru-RU" sz="165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достоверны.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50" b="0" cap="none" dirty="0" smtClean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Начните </a:t>
            </a:r>
            <a:r>
              <a:rPr lang="az-Cyrl-AZ" sz="165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процесс разработки с учета потребностей сообщества и анализа контекста.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5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Уделяйте надлежащее внимание конфликтам и на всех уровнях применяйте подход «Не навреди».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5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Включайте гендерные аспекты во все элементы процесса мониторинга и оценки. 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5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Обеспечьте гибкий подход, чтобы использовать новые возможности по мере их возникновения или адаптироваться во избежание рисков.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5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Четко изложите свою теорию изменений и регулярно пересматривайте ее, чтобы придерживаться основной цели.</a:t>
            </a:r>
          </a:p>
        </p:txBody>
      </p:sp>
      <p:sp>
        <p:nvSpPr>
          <p:cNvPr id="10" name="Title 2">
            <a:extLst>
              <a:ext uri="{FF2B5EF4-FFF2-40B4-BE49-F238E27FC236}">
                <a16:creationId xmlns="" xmlns:a16="http://schemas.microsoft.com/office/drawing/2014/main" id="{3716E303-2B75-A340-9D9E-C87262F6827D}"/>
              </a:ext>
            </a:extLst>
          </p:cNvPr>
          <p:cNvSpPr txBox="1">
            <a:spLocks/>
          </p:cNvSpPr>
          <p:nvPr/>
        </p:nvSpPr>
        <p:spPr>
          <a:xfrm>
            <a:off x="776506" y="691275"/>
            <a:ext cx="7619782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Передовой опыт мониторинга и оценки программ противодействия насильственному экстремизму: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EF2C5C45-92CD-3A42-A680-8A3B0BE14192}"/>
              </a:ext>
            </a:extLst>
          </p:cNvPr>
          <p:cNvCxnSpPr>
            <a:cxnSpLocks/>
          </p:cNvCxnSpPr>
          <p:nvPr/>
        </p:nvCxnSpPr>
        <p:spPr>
          <a:xfrm flipH="1">
            <a:off x="742950" y="1595851"/>
            <a:ext cx="84010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982BC02E-A915-5F47-A434-9D6FC4EC0659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F3B552C7-449A-9340-903C-BA8D4A8A2542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="" xmlns:a16="http://schemas.microsoft.com/office/drawing/2014/main" id="{9B8112D8-EA6E-F947-80E6-1482BB41CCE9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18</a:t>
              </a:r>
            </a:p>
          </p:txBody>
        </p:sp>
      </p:grpSp>
      <p:sp>
        <p:nvSpPr>
          <p:cNvPr id="9" name="Footer Placeholder 4">
            <a:extLst>
              <a:ext uri="{FF2B5EF4-FFF2-40B4-BE49-F238E27FC236}">
                <a16:creationId xmlns="" xmlns:a16="http://schemas.microsoft.com/office/drawing/2014/main" id="{A37F77C2-C96C-0647-85A8-E7FB6E29C825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596342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10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Мониторинг и оценка усилий по противодействию насильственному экстремизму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931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76506" y="539852"/>
            <a:ext cx="7619782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продолжение</a:t>
            </a:r>
            <a:r>
              <a:rPr lang="en-US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)</a:t>
            </a: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776506" y="1269447"/>
            <a:ext cx="7619782" cy="33547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Оценки должны отражать, связаны ли они друг с другом так, как предусмотрено в теории изменений.</a:t>
            </a:r>
          </a:p>
          <a:p>
            <a:pPr marL="182880" indent="-182880"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Вовлекайте в процесс мониторинга и оценки местных исследователей или организации, которые глубоко понимают контекст, говорят на местном языке, имеют лучшие возможности для взаимодействия с участниками и партнерами и хорошо разбираются в вопросах противодействия насильственному экстремизму.</a:t>
            </a:r>
          </a:p>
          <a:p>
            <a:pPr marL="182880" indent="-182880"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Обеспечьте защиту данных, полученных в результате мероприятий по мониторингу и оценке.</a:t>
            </a:r>
          </a:p>
          <a:p>
            <a:pPr marL="182880" indent="-182880"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Привлекайте к разработке процесса государственные организации, местных исследователей и партнеров программы.</a:t>
            </a:r>
          </a:p>
          <a:p>
            <a:pPr marL="182880" indent="-182880"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Поделитесь своими результатами, чтобы помочь другим понять, что работает, а что не работает в данном контексте.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771525" y="1035602"/>
            <a:ext cx="8372475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3EBB2622-4996-7B4C-AEDA-92AB12D6729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5EB0F9ED-C236-A44F-B063-90E2C877C5A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="" xmlns:a16="http://schemas.microsoft.com/office/drawing/2014/main" id="{DAEC5EB7-56B1-F441-BD0E-2F3A179B796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19</a:t>
              </a:r>
            </a:p>
          </p:txBody>
        </p:sp>
      </p:grpSp>
      <p:sp>
        <p:nvSpPr>
          <p:cNvPr id="9" name="Footer Placeholder 4">
            <a:extLst>
              <a:ext uri="{FF2B5EF4-FFF2-40B4-BE49-F238E27FC236}">
                <a16:creationId xmlns="" xmlns:a16="http://schemas.microsoft.com/office/drawing/2014/main" id="{869F0DAC-56C0-D14D-AAC9-D680E0E9AEFA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596342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10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Мониторинг и оценка усилий по противодействию насильственному экстремизму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284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3444382" y="572200"/>
            <a:ext cx="5268694" cy="96180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2500"/>
              </a:lnSpc>
            </a:pPr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Что такое мониторинг и оценка и почему они важны для разработки программ?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3447914" y="1804781"/>
            <a:ext cx="5439973" cy="21287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Мониторинг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— это процесс «сбора данных на протяжении всей программы для сопутствующей оценки показателей и, при необходимости, внесения соответствующих изменений».</a:t>
            </a:r>
          </a:p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Оценка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— это «систематический анализ программы для определения ее воздействия и эффективности на основе критериев, стандартов и целей».</a:t>
            </a:r>
          </a:p>
        </p:txBody>
      </p:sp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35" t="362" r="27658" b="1781"/>
          <a:stretch/>
        </p:blipFill>
        <p:spPr>
          <a:xfrm>
            <a:off x="0" y="1"/>
            <a:ext cx="3035300" cy="5145132"/>
          </a:xfrm>
          <a:prstGeom prst="rect">
            <a:avLst/>
          </a:prstGeom>
        </p:spPr>
      </p:pic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3443392" y="1626611"/>
            <a:ext cx="5700608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2"/>
          <p:cNvSpPr txBox="1">
            <a:spLocks/>
          </p:cNvSpPr>
          <p:nvPr/>
        </p:nvSpPr>
        <p:spPr>
          <a:xfrm>
            <a:off x="3443392" y="4228082"/>
            <a:ext cx="4989304" cy="76944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10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z-Cyrl-AZ" sz="9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Кристина Маттей и Сара Зейгер (</a:t>
            </a:r>
            <a:r>
              <a:rPr lang="en-US" sz="9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Cristina </a:t>
            </a:r>
            <a:r>
              <a:rPr lang="en-US" sz="900" b="0" cap="none" dirty="0" err="1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Mattei</a:t>
            </a:r>
            <a:r>
              <a:rPr lang="en-US" sz="9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and Sara Zeiger),  </a:t>
            </a:r>
            <a:r>
              <a:rPr lang="az-Cyrl-AZ" sz="9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Концепция программ противодействия насильственному экстремизму (ПНЭ) (</a:t>
            </a:r>
            <a:r>
              <a:rPr lang="en-US" sz="9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Framework for Countering Violent Extremism (CVE) Programs): </a:t>
            </a:r>
            <a:r>
              <a:rPr lang="az-Cyrl-AZ" sz="9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Практическое руководство по разработке, мониторингу, контролю и оценке, центр «Хедайя» (</a:t>
            </a:r>
            <a:r>
              <a:rPr lang="en-US" sz="9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Practical Guidance to Design, Monitoring, Measurement and Evaluation, </a:t>
            </a:r>
            <a:r>
              <a:rPr lang="en-US" sz="900" b="0" cap="none" dirty="0" err="1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Hedayah</a:t>
            </a:r>
            <a:r>
              <a:rPr lang="en-US" sz="9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). </a:t>
            </a:r>
            <a:r>
              <a:rPr lang="az-Cyrl-AZ" sz="9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Определения в этом модуле процитированы или адаптированы из данной публикации.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E4C67792-CF6C-C842-84A9-470B0E0C425B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C8761DAA-74D0-0340-B1A9-35C88DA673FC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="" xmlns:a16="http://schemas.microsoft.com/office/drawing/2014/main" id="{223691AD-288B-FE45-BA19-012BF668983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02</a:t>
              </a:r>
            </a:p>
          </p:txBody>
        </p:sp>
      </p:grp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252D1FE1-E2FE-FF41-A478-7BA73CC03129}"/>
              </a:ext>
            </a:extLst>
          </p:cNvPr>
          <p:cNvSpPr txBox="1">
            <a:spLocks/>
          </p:cNvSpPr>
          <p:nvPr/>
        </p:nvSpPr>
        <p:spPr>
          <a:xfrm>
            <a:off x="5332068" y="171450"/>
            <a:ext cx="3596342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10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Мониторинг и оценка усилий по противодействию насильственному экстремизму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414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2"/>
          <p:cNvSpPr txBox="1">
            <a:spLocks/>
          </p:cNvSpPr>
          <p:nvPr/>
        </p:nvSpPr>
        <p:spPr>
          <a:xfrm>
            <a:off x="788504" y="1775757"/>
            <a:ext cx="7669695" cy="265457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SzPct val="175000"/>
              <a:buBlip>
                <a:blip r:embed="rId2"/>
              </a:buBlip>
            </a:pPr>
            <a:r>
              <a:rPr lang="az-Cyrl-AZ" sz="1600" b="0" cap="none" dirty="0">
                <a:latin typeface="Arial" charset="0"/>
                <a:ea typeface="Arial" charset="0"/>
                <a:cs typeface="Arial" charset="0"/>
              </a:rPr>
              <a:t>Мониторинг и оценка помогают определить, какие подходы эффективны для предотвращения насильственного экстремизма и противодействия ему.</a:t>
            </a:r>
          </a:p>
          <a:p>
            <a:pPr marL="285750" indent="-285750" defTabSz="27432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SzPct val="175000"/>
              <a:buBlip>
                <a:blip r:embed="rId2"/>
              </a:buBlip>
            </a:pPr>
            <a:r>
              <a:rPr lang="az-Cyrl-AZ" sz="1600" b="0" cap="none" dirty="0">
                <a:latin typeface="Arial" charset="0"/>
                <a:ea typeface="Arial" charset="0"/>
                <a:cs typeface="Arial" charset="0"/>
              </a:rPr>
              <a:t>Комплексный и деликатный характер усилий по противодействию насильственному экстремизму делает их мониторинг и оценку трудной задачей.</a:t>
            </a:r>
          </a:p>
          <a:p>
            <a:pPr marL="285750" indent="-285750" defTabSz="27432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SzPct val="175000"/>
              <a:buBlip>
                <a:blip r:embed="rId2"/>
              </a:buBlip>
            </a:pPr>
            <a:r>
              <a:rPr lang="az-Cyrl-AZ" sz="1600" b="0" cap="none" dirty="0">
                <a:latin typeface="Arial" charset="0"/>
                <a:ea typeface="Arial" charset="0"/>
                <a:cs typeface="Arial" charset="0"/>
              </a:rPr>
              <a:t>Представление о том, как преодолеть трудности мониторинга и оценки мероприятий по противодействию насильственному экстремизму, а также соответствующие уроки можно извлечь из других сфер деятельности.</a:t>
            </a:r>
          </a:p>
          <a:p>
            <a:pPr marL="285750" indent="-285750" defTabSz="27432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SzPct val="175000"/>
              <a:buBlip>
                <a:blip r:embed="rId2"/>
              </a:buBlip>
            </a:pPr>
            <a:r>
              <a:rPr lang="az-Cyrl-AZ" sz="1600" b="0" cap="none" dirty="0">
                <a:latin typeface="Arial" charset="0"/>
                <a:ea typeface="Arial" charset="0"/>
                <a:cs typeface="Arial" charset="0"/>
              </a:rPr>
              <a:t>Существует множество количественных и качественных способов оценки эффективности мероприятий по противодействию насильственному экстремизму.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2357648F-50C7-024E-AD3A-230E2E88116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D4481A4F-E84A-AD4A-B630-48E525329B27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6" name="Title 2">
              <a:extLst>
                <a:ext uri="{FF2B5EF4-FFF2-40B4-BE49-F238E27FC236}">
                  <a16:creationId xmlns="" xmlns:a16="http://schemas.microsoft.com/office/drawing/2014/main" id="{5D034D08-1A4F-2345-BF18-DA8E01EC57E9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20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6F3B094F-07CB-3145-B7C9-EAB1BA7B03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sp>
        <p:nvSpPr>
          <p:cNvPr id="11" name="Title 2"/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Итоги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Footer Placeholder 4">
            <a:extLst>
              <a:ext uri="{FF2B5EF4-FFF2-40B4-BE49-F238E27FC236}">
                <a16:creationId xmlns="" xmlns:a16="http://schemas.microsoft.com/office/drawing/2014/main" id="{EBAE0A47-9A0F-EC4C-9720-496B211EB6A5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596342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10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Мониторинг и оценка усилий по противодействию насильственному экстремизму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226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8" b="613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1062038" y="2068966"/>
            <a:ext cx="7019925" cy="17312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>
              <a:lnSpc>
                <a:spcPts val="2700"/>
              </a:lnSpc>
            </a:pPr>
            <a:r>
              <a:rPr lang="az-Cyrl-AZ" sz="2550" b="0" cap="none" dirty="0">
                <a:latin typeface="Arial" charset="0"/>
                <a:ea typeface="Arial" charset="0"/>
                <a:cs typeface="Arial" charset="0"/>
              </a:rPr>
              <a:t>Мониторинг и оценка усилий по противодействию насильственному экстремизму были проведены на достаточном уровне, чтобы понять, что работает эффективно в моем контексте.</a:t>
            </a:r>
            <a:endParaRPr lang="en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0DDE242D-6A08-7A4C-8508-EAEB1AB9CB6F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54AE7A23-5EF7-E445-814D-8B6B4AACED1B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1" name="Title 2">
              <a:extLst>
                <a:ext uri="{FF2B5EF4-FFF2-40B4-BE49-F238E27FC236}">
                  <a16:creationId xmlns="" xmlns:a16="http://schemas.microsoft.com/office/drawing/2014/main" id="{41022FDD-CE27-E24C-A187-DE50E4F35C57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03</a:t>
              </a:r>
            </a:p>
          </p:txBody>
        </p:sp>
      </p:grp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C353C9D0-368D-DF44-8A87-A3A3B60F0946}"/>
              </a:ext>
            </a:extLst>
          </p:cNvPr>
          <p:cNvCxnSpPr/>
          <p:nvPr/>
        </p:nvCxnSpPr>
        <p:spPr>
          <a:xfrm flipH="1">
            <a:off x="2955632" y="1806487"/>
            <a:ext cx="3232736" cy="0"/>
          </a:xfrm>
          <a:prstGeom prst="line">
            <a:avLst/>
          </a:prstGeom>
          <a:ln w="3492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D6FEE64E-AFC1-F04E-87CA-D6220646802C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0B0A6AB3-4B26-6941-9C40-814EF698E299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596342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10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Мониторинг и оценка усилий по противодействию насильственному экстремизму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Title 2"/>
          <p:cNvSpPr txBox="1">
            <a:spLocks/>
          </p:cNvSpPr>
          <p:nvPr/>
        </p:nvSpPr>
        <p:spPr>
          <a:xfrm>
            <a:off x="835819" y="1402337"/>
            <a:ext cx="7472362" cy="2462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ru-RU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СОГЛАСНЫ ЛИ ВЫ СО СЛЕДУЮЩИМ УТВЕРЖДЕНИЕМ?</a:t>
            </a:r>
          </a:p>
        </p:txBody>
      </p:sp>
    </p:spTree>
    <p:extLst>
      <p:ext uri="{BB962C8B-B14F-4D97-AF65-F5344CB8AC3E}">
        <p14:creationId xmlns:p14="http://schemas.microsoft.com/office/powerpoint/2010/main" val="1973952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46235" y="593476"/>
            <a:ext cx="7650053" cy="103874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2700"/>
              </a:lnSpc>
            </a:pPr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Насколько сложно проводить мониторинг и оценку программ противодействия насильственному экстремизму?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746235" y="1715595"/>
            <a:ext cx="844826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58934" y="1935361"/>
            <a:ext cx="7637354" cy="276998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Процесс мониторинга и оценки может быть дорогостоящим.</a:t>
            </a:r>
          </a:p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Мониторинг и оценка также являются техническими мероприятиями и требуют соответствующего обучения и навыков.</a:t>
            </a:r>
          </a:p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800" b="0" cap="none" dirty="0" smtClean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Результаты </a:t>
            </a:r>
            <a:r>
              <a:rPr lang="az-Cyrl-AZ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воздействия программы не обязательно будут заметны в краткосрочной перспективе.</a:t>
            </a:r>
          </a:p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Программы не всегда обозначаются как «противодействие насильственному экстремизму».</a:t>
            </a:r>
          </a:p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4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Программы часто включают много видов мероприятий, вследствие чего трудно связать конкретные результаты с конкретными достижениями и воздействием.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00202C72-F238-1F45-A49A-678B376CAC03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CE0E8432-64C2-DF43-8DCC-43B67C6B420E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="" xmlns:a16="http://schemas.microsoft.com/office/drawing/2014/main" id="{021E10DB-4B96-D548-A27C-B06CDA4CFC1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04</a:t>
              </a:r>
            </a:p>
          </p:txBody>
        </p:sp>
      </p:grpSp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AFCAD32A-3629-6148-9B95-8F0AF05CEC54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596342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10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Мониторинг и оценка усилий по противодействию насильственному экстремизму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755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76506" y="709283"/>
            <a:ext cx="7619782" cy="9233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2400"/>
              </a:lnSpc>
            </a:pPr>
            <a:r>
              <a:rPr lang="az-Cyrl-AZ" sz="22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Трудности, связанные с мониторингом и оценкой программ противодействия насильственному экстремизму (продолжение):</a:t>
            </a:r>
            <a:endParaRPr lang="en-US" sz="22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762000" y="1891135"/>
            <a:ext cx="7634288" cy="296234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Онлайн-мероприятия, проводимые в рамках виртуальной программы, особенно сложны для мониторинга и оценки.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На достижения и воздействие программ также могут влиять внешние факторы.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Вместе с тем, изменения являются динамическим процессом, который редко бывает линейным, в отличие от большинства инструментов мониторинга и логических моделей.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В случае изменения программ мероприятия по мониторингу и оценке могут оказаться недостаточно гибкими.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Поведенческие изменения и изменение отношения трудно измерить.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Проявления насильственного экстремизма относительно редки, поэтому трудно отследить изменения.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776506" y="1750160"/>
            <a:ext cx="8375377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110643E5-76A3-574A-81BE-E49A32607D3D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F393FF8B-8EE0-C944-8BB9-1A631F39893E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="" xmlns:a16="http://schemas.microsoft.com/office/drawing/2014/main" id="{02C7D9E4-87F2-0346-A762-18675EF9E3D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05</a:t>
              </a:r>
            </a:p>
          </p:txBody>
        </p:sp>
      </p:grpSp>
      <p:sp>
        <p:nvSpPr>
          <p:cNvPr id="9" name="Footer Placeholder 4">
            <a:extLst>
              <a:ext uri="{FF2B5EF4-FFF2-40B4-BE49-F238E27FC236}">
                <a16:creationId xmlns="" xmlns:a16="http://schemas.microsoft.com/office/drawing/2014/main" id="{4B315A59-DFD4-1B49-AFEC-F4D40335E54D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596342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10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Мониторинг и оценка усилий по противодействию насильственному экстремизму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698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88219" y="2049803"/>
            <a:ext cx="7167562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z-Cyrl-AZ" sz="2550" b="0" cap="none" dirty="0">
                <a:latin typeface="Arial" charset="0"/>
                <a:ea typeface="Arial" charset="0"/>
                <a:cs typeface="Arial" charset="0"/>
              </a:rPr>
              <a:t>Процессы мониторинга и оценки необходимо внедрять в программы с раннего этапа разработки.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6418277E-2BFD-BF42-AEBD-515CBB512A3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F4052FFA-605A-D347-B729-8A1FDCE0AAA6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="" xmlns:a16="http://schemas.microsoft.com/office/drawing/2014/main" id="{ED4586B6-E534-5249-9D30-1DB77A494199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06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736C0E38-B054-C74D-923D-5382C70467B8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D6965F1A-913B-FA4C-B551-5FB1B2401E89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F45A5139-01EF-354B-A89D-3F95D9B1EE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67C314E3-85B2-2A4E-B0E0-E13E9D2EC95B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596342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10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Мониторинг и оценка усилий по противодействию насильственному экстремизму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70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76506" y="828589"/>
            <a:ext cx="7619782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Разработка структуры мониторинга и оценки должна включать: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762000" y="1945292"/>
            <a:ext cx="7634288" cy="271869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формулировку теории о том, каким образом проект, программа или политика должны привести к позитивным изменениям (так называемая теория изменений), </a:t>
            </a:r>
          </a:p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определение надлежащих целей, задач и мероприятий,</a:t>
            </a:r>
          </a:p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определение того, каким образом исполнители будут измерять степень достижения целей и выполнения мероприятий,</a:t>
            </a:r>
          </a:p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планирование того, когда и каким способом будет проводиться мониторинг и оценка,</a:t>
            </a:r>
          </a:p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а также выделение ресурсов, необходимых для мониторинга и оценки.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776506" y="1709738"/>
            <a:ext cx="836749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39B4045A-CB4C-6A4B-9EFB-D574E7046FE8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733B4A7C-ACB3-8342-9E65-95DEA89E63AC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="" xmlns:a16="http://schemas.microsoft.com/office/drawing/2014/main" id="{9175E222-DC84-AD4A-A88F-6FB4D7A42ED7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07</a:t>
              </a:r>
            </a:p>
          </p:txBody>
        </p:sp>
      </p:grpSp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DE45EF80-9CBA-0147-9EED-D25E7850CB5D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596342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10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Мониторинг и оценка усилий по противодействию насильственному экстремизму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643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ABEF104-5008-D34C-B8F0-E037C46894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b="12173"/>
          <a:stretch/>
        </p:blipFill>
        <p:spPr>
          <a:xfrm>
            <a:off x="0" y="2887731"/>
            <a:ext cx="4293703" cy="2255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744" y="1466850"/>
            <a:ext cx="7514112" cy="14859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600"/>
              </a:spcAft>
            </a:pPr>
            <a:r>
              <a:rPr lang="az-Cyrl-AZ" sz="2400" b="1" dirty="0" smtClean="0">
                <a:solidFill>
                  <a:srgbClr val="FCE122"/>
                </a:solidFill>
              </a:rPr>
              <a:t>Теория изменений </a:t>
            </a:r>
            <a:r>
              <a:rPr lang="ru-RU" sz="2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объясняет причинно-следственные связи мероприятий с намеченными результатами, последующими достижениями и, в конечном счете, с предполагаемым воздействием.</a:t>
            </a:r>
            <a:endParaRPr lang="en" sz="2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426CC8B7-2E4B-E04E-AE35-5CD83B7A4B50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BE446A3D-BFDD-9249-B941-CA9CABBCE2CB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="" xmlns:a16="http://schemas.microsoft.com/office/drawing/2014/main" id="{D5A654AD-2A2D-F64D-BD8A-DFDD04379A24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08</a:t>
              </a:r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DBFA1B49-7A63-2D40-9563-A97F0FECD4FE}"/>
              </a:ext>
            </a:extLst>
          </p:cNvPr>
          <p:cNvCxnSpPr/>
          <p:nvPr/>
        </p:nvCxnSpPr>
        <p:spPr>
          <a:xfrm flipH="1">
            <a:off x="722244" y="842342"/>
            <a:ext cx="842175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AEA6E7BC-923F-6C4C-9E02-2C24FA4C860E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596342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10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Мониторинг и оценка усилий по противодействию насильственному экстремизму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888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62000" y="1045724"/>
            <a:ext cx="5268694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Примеры теории изменений:</a:t>
            </a: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761010" y="1726167"/>
            <a:ext cx="7635278" cy="260327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Если 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находящаяся в группе риска [уязвимая] молодежь почувствует, что она имеет возможность и способна изменить свои сообщества к лучшему при помощи мирных механизмов, тогда она будет менее склонна поддерживать насильственный экстремизм и/или участвовать в нем.</a:t>
            </a:r>
          </a:p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Если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члены обособленных групп получат возможность обсудить перспективы и стратегию построения взаимоотношений, [то ] они будут более терпимы друг к другу и с меньшей вероятностью будут поддерживать насильственный экстремизм на основании превосходства над другими группами.</a:t>
            </a:r>
            <a:endParaRPr lang="en" sz="18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8618522" y="4705350"/>
            <a:ext cx="525478" cy="248970"/>
            <a:chOff x="7559644" y="4723080"/>
            <a:chExt cx="441356" cy="248970"/>
          </a:xfrm>
        </p:grpSpPr>
        <p:sp>
          <p:nvSpPr>
            <p:cNvPr id="13" name="Rectangle 12"/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/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09</a:t>
              </a:r>
            </a:p>
          </p:txBody>
        </p:sp>
      </p:grp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761010" y="1537411"/>
            <a:ext cx="838299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2">
            <a:extLst>
              <a:ext uri="{FF2B5EF4-FFF2-40B4-BE49-F238E27FC236}">
                <a16:creationId xmlns="" xmlns:a16="http://schemas.microsoft.com/office/drawing/2014/main" id="{FAF121D8-706F-964D-8EDF-7CEF905EF559}"/>
              </a:ext>
            </a:extLst>
          </p:cNvPr>
          <p:cNvSpPr txBox="1">
            <a:spLocks/>
          </p:cNvSpPr>
          <p:nvPr/>
        </p:nvSpPr>
        <p:spPr>
          <a:xfrm>
            <a:off x="780393" y="4564897"/>
            <a:ext cx="6790520" cy="41415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11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</a:pPr>
            <a:r>
              <a:rPr lang="ru-RU" sz="9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Такие теории перемен часто применяются в программах противодействия насильственному экстремизму, и их оценка была проведена «Альянсом за миростроительство» в рамках работы «Миростроительные подходы к предотвращению насильственного экстремизма и противодействию ему: оценка доказательств для ключевых теорий изменений».</a:t>
            </a:r>
            <a:endParaRPr lang="en" sz="900" b="0" i="1" cap="none" dirty="0">
              <a:solidFill>
                <a:schemeClr val="bg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Footer Placeholder 4">
            <a:extLst>
              <a:ext uri="{FF2B5EF4-FFF2-40B4-BE49-F238E27FC236}">
                <a16:creationId xmlns="" xmlns:a16="http://schemas.microsoft.com/office/drawing/2014/main" id="{7F835015-A716-584F-AD8D-9160CDFC8542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596342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10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Мониторинг и оценка усилий по противодействию насильственному экстремизму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588723"/>
      </p:ext>
    </p:extLst>
  </p:cSld>
  <p:clrMapOvr>
    <a:masterClrMapping/>
  </p:clrMapOvr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8404</TotalTime>
  <Words>1314</Words>
  <Application>Microsoft Office PowerPoint</Application>
  <PresentationFormat>On-screen Show (16:9)</PresentationFormat>
  <Paragraphs>122</Paragraphs>
  <Slides>20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0429_SFCG_Powerpoint</vt:lpstr>
      <vt:lpstr>Модуль 10 Мониторинг и оценка усилий по противодействию насильственному экстремизму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Теория изменений объясняет причинно-следственные связи мероприятий с намеченными результатами, последующими достижениями и, в конечном счете, с предполагаемым воздействием.</vt:lpstr>
      <vt:lpstr>PowerPoint Presentation</vt:lpstr>
      <vt:lpstr>Результаты представляют собой измеримые продукты (обычно учитываются в количественном выражении), полученные в ходе мероприятий или оказания услуг в рамках программы, и зачастую фиксируются в виде количества проведенных мероприятий. </vt:lpstr>
      <vt:lpstr>Достижения любые результаты программных мероприятий или услуг (обычно учитываются в качественном выражении), зачастую представляющие собой изменение поведения или отношения.</vt:lpstr>
      <vt:lpstr>Воздействие это измеримый эффект или изменения в целевой группе населения, к которому привела программа, [при этом] воздействие может быть намеренным или ненамеренным, прямым или косвенным.   Может определяться донорами.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2019-05-14T14:42:45Z</dcterms:modified>
</cp:coreProperties>
</file>