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88" r:id="rId2"/>
    <p:sldId id="389" r:id="rId3"/>
    <p:sldId id="390" r:id="rId4"/>
    <p:sldId id="391" r:id="rId5"/>
    <p:sldId id="392" r:id="rId6"/>
    <p:sldId id="467" r:id="rId7"/>
    <p:sldId id="468" r:id="rId8"/>
    <p:sldId id="395" r:id="rId9"/>
    <p:sldId id="396" r:id="rId10"/>
    <p:sldId id="397" r:id="rId11"/>
    <p:sldId id="398" r:id="rId12"/>
    <p:sldId id="399" r:id="rId13"/>
    <p:sldId id="400" r:id="rId14"/>
    <p:sldId id="401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5" pos="1920" userDrawn="1">
          <p15:clr>
            <a:srgbClr val="A4A3A4"/>
          </p15:clr>
        </p15:guide>
        <p15:guide id="7" pos="5568" userDrawn="1">
          <p15:clr>
            <a:srgbClr val="A4A3A4"/>
          </p15:clr>
        </p15:guide>
        <p15:guide id="8" pos="3850" userDrawn="1">
          <p15:clr>
            <a:srgbClr val="A4A3A4"/>
          </p15:clr>
        </p15:guide>
        <p15:guide id="9" orient="horz" pos="1092" userDrawn="1">
          <p15:clr>
            <a:srgbClr val="A4A3A4"/>
          </p15:clr>
        </p15:guide>
        <p15:guide id="10" orient="horz" pos="2162" userDrawn="1">
          <p15:clr>
            <a:srgbClr val="A4A3A4"/>
          </p15:clr>
        </p15:guide>
        <p15:guide id="11" pos="2880" userDrawn="1">
          <p15:clr>
            <a:srgbClr val="A4A3A4"/>
          </p15:clr>
        </p15:guide>
        <p15:guide id="12" orient="horz" pos="108" userDrawn="1">
          <p15:clr>
            <a:srgbClr val="A4A3A4"/>
          </p15:clr>
        </p15:guide>
        <p15:guide id="13" orient="horz" pos="3132" userDrawn="1">
          <p15:clr>
            <a:srgbClr val="A4A3A4"/>
          </p15:clr>
        </p15:guide>
        <p15:guide id="14" orient="horz" pos="2964" userDrawn="1">
          <p15:clr>
            <a:srgbClr val="A4A3A4"/>
          </p15:clr>
        </p15:guide>
        <p15:guide id="15" orient="horz" pos="372" userDrawn="1">
          <p15:clr>
            <a:srgbClr val="A4A3A4"/>
          </p15:clr>
        </p15:guide>
        <p15:guide id="16" pos="480" userDrawn="1">
          <p15:clr>
            <a:srgbClr val="A4A3A4"/>
          </p15:clr>
        </p15:guide>
        <p15:guide id="17" pos="5281" userDrawn="1">
          <p15:clr>
            <a:srgbClr val="A4A3A4"/>
          </p15:clr>
        </p15:guide>
        <p15:guide id="18" userDrawn="1">
          <p15:clr>
            <a:srgbClr val="A4A3A4"/>
          </p15:clr>
        </p15:guide>
        <p15:guide id="19" pos="5760" userDrawn="1">
          <p15:clr>
            <a:srgbClr val="A4A3A4"/>
          </p15:clr>
        </p15:guide>
        <p15:guide id="20" pos="192" userDrawn="1">
          <p15:clr>
            <a:srgbClr val="A4A3A4"/>
          </p15:clr>
        </p15:guide>
        <p15:guide id="21" pos="2160" userDrawn="1">
          <p15:clr>
            <a:srgbClr val="A4A3A4"/>
          </p15:clr>
        </p15:guide>
        <p15:guide id="22" orient="horz" pos="12" userDrawn="1">
          <p15:clr>
            <a:srgbClr val="A4A3A4"/>
          </p15:clr>
        </p15:guide>
        <p15:guide id="23" orient="horz" pos="3238" userDrawn="1">
          <p15:clr>
            <a:srgbClr val="A4A3A4"/>
          </p15:clr>
        </p15:guide>
        <p15:guide id="24" orient="horz" pos="732" userDrawn="1">
          <p15:clr>
            <a:srgbClr val="A4A3A4"/>
          </p15:clr>
        </p15:guide>
        <p15:guide id="25" pos="2688" userDrawn="1">
          <p15:clr>
            <a:srgbClr val="A4A3A4"/>
          </p15:clr>
        </p15:guide>
        <p15:guide id="26" pos="3264" userDrawn="1">
          <p15:clr>
            <a:srgbClr val="A4A3A4"/>
          </p15:clr>
        </p15:guide>
        <p15:guide id="27" pos="3600" userDrawn="1">
          <p15:clr>
            <a:srgbClr val="A4A3A4"/>
          </p15:clr>
        </p15:guide>
        <p15:guide id="28" orient="horz" pos="12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imberly Brody Hart" initials="KBH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75D"/>
    <a:srgbClr val="FCE122"/>
    <a:srgbClr val="0072B1"/>
    <a:srgbClr val="133743"/>
    <a:srgbClr val="0095C3"/>
    <a:srgbClr val="000000"/>
    <a:srgbClr val="3DABCE"/>
    <a:srgbClr val="0AD092"/>
    <a:srgbClr val="5859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405" autoAdjust="0"/>
    <p:restoredTop sz="86757"/>
  </p:normalViewPr>
  <p:slideViewPr>
    <p:cSldViewPr snapToGrid="0">
      <p:cViewPr>
        <p:scale>
          <a:sx n="120" d="100"/>
          <a:sy n="120" d="100"/>
        </p:scale>
        <p:origin x="-678" y="-144"/>
      </p:cViewPr>
      <p:guideLst>
        <p:guide orient="horz" pos="1092"/>
        <p:guide orient="horz" pos="2162"/>
        <p:guide orient="horz" pos="108"/>
        <p:guide orient="horz" pos="3132"/>
        <p:guide orient="horz" pos="2964"/>
        <p:guide orient="horz" pos="372"/>
        <p:guide orient="horz" pos="12"/>
        <p:guide orient="horz" pos="3238"/>
        <p:guide orient="horz" pos="732"/>
        <p:guide orient="horz" pos="1260"/>
        <p:guide pos="1920"/>
        <p:guide pos="5568"/>
        <p:guide pos="3850"/>
        <p:guide pos="2880"/>
        <p:guide pos="480"/>
        <p:guide pos="5281"/>
        <p:guide/>
        <p:guide pos="5760"/>
        <p:guide pos="192"/>
        <p:guide pos="2160"/>
        <p:guide pos="2688"/>
        <p:guide pos="3264"/>
        <p:guide pos="360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3496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365DB4-0533-4FC3-8E0C-E00573BD4EE9}" type="datetimeFigureOut">
              <a:rPr lang="en-US" smtClean="0"/>
              <a:pPr/>
              <a:t>5/20/2019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F075DC-FC17-422D-900C-07167E9FCD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58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0072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490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971800"/>
            <a:ext cx="2592956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600450"/>
            <a:ext cx="2592956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766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76601" y="3600450"/>
            <a:ext cx="2593975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baseline="0"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60960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5"/>
          <p:cNvSpPr>
            <a:spLocks noGrp="1"/>
          </p:cNvSpPr>
          <p:nvPr>
            <p:ph sz="quarter" idx="15"/>
          </p:nvPr>
        </p:nvSpPr>
        <p:spPr>
          <a:xfrm>
            <a:off x="6096001" y="3600450"/>
            <a:ext cx="2593975" cy="12573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6"/>
          </p:nvPr>
        </p:nvSpPr>
        <p:spPr>
          <a:xfrm>
            <a:off x="4572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7"/>
          </p:nvPr>
        </p:nvSpPr>
        <p:spPr>
          <a:xfrm>
            <a:off x="32766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8"/>
          </p:nvPr>
        </p:nvSpPr>
        <p:spPr>
          <a:xfrm>
            <a:off x="60960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499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8981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5153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+mj-lt"/>
              </a:defRPr>
            </a:lvl1pPr>
            <a:lvl2pPr>
              <a:defRPr sz="21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500">
                <a:latin typeface="+mj-lt"/>
              </a:defRPr>
            </a:lvl4pPr>
            <a:lvl5pPr>
              <a:defRPr sz="1500">
                <a:latin typeface="+mj-lt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8263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4654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1364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977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FCE1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898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99399"/>
            <a:ext cx="7772400" cy="415498"/>
          </a:xfrm>
        </p:spPr>
        <p:txBody>
          <a:bodyPr anchor="b">
            <a:spAutoFit/>
          </a:bodyPr>
          <a:lstStyle>
            <a:lvl1pPr algn="l">
              <a:defRPr sz="2700" b="1" cap="all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14896"/>
            <a:ext cx="7772400" cy="210539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>
              <a:lnSpc>
                <a:spcPct val="114000"/>
              </a:lnSpc>
              <a:buNone/>
              <a:defRPr sz="1200" b="1">
                <a:solidFill>
                  <a:schemeClr val="bg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697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1"/>
            <a:ext cx="8229600" cy="3223022"/>
          </a:xfrm>
          <a:prstGeom prst="rect">
            <a:avLst/>
          </a:prstGeom>
        </p:spPr>
        <p:txBody>
          <a:bodyPr/>
          <a:lstStyle>
            <a:lvl1pPr>
              <a:defRPr sz="1650">
                <a:latin typeface="+mj-lt"/>
              </a:defRPr>
            </a:lvl1pPr>
            <a:lvl2pPr>
              <a:defRPr sz="1650">
                <a:latin typeface="+mj-lt"/>
              </a:defRPr>
            </a:lvl2pPr>
            <a:lvl3pPr>
              <a:defRPr sz="1500"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12566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+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2057400" y="1314450"/>
            <a:ext cx="6629400" cy="16573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1" i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533400" y="3200400"/>
            <a:ext cx="8153400" cy="16002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650">
                <a:latin typeface="+mj-lt"/>
              </a:defRPr>
            </a:lvl1pPr>
            <a:lvl2pPr>
              <a:lnSpc>
                <a:spcPct val="100000"/>
              </a:lnSpc>
              <a:defRPr sz="1650">
                <a:latin typeface="+mj-lt"/>
              </a:defRPr>
            </a:lvl2pPr>
            <a:lvl3pPr>
              <a:lnSpc>
                <a:spcPct val="100000"/>
              </a:lnSpc>
              <a:defRPr sz="1500">
                <a:latin typeface="+mj-lt"/>
              </a:defRPr>
            </a:lvl3pPr>
            <a:lvl4pPr>
              <a:lnSpc>
                <a:spcPct val="100000"/>
              </a:lnSpc>
              <a:defRPr>
                <a:latin typeface="+mj-lt"/>
              </a:defRPr>
            </a:lvl4pPr>
            <a:lvl5pPr>
              <a:lnSpc>
                <a:spcPct val="100000"/>
              </a:lnSpc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48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+Quo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711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8229600" cy="18859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71850"/>
            <a:ext cx="8229600" cy="14287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685800" y="2400300"/>
            <a:ext cx="7772400" cy="74295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 b="1" baseline="0">
                <a:solidFill>
                  <a:schemeClr val="bg1"/>
                </a:solidFill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 in this area</a:t>
            </a:r>
          </a:p>
        </p:txBody>
      </p:sp>
    </p:spTree>
    <p:extLst>
      <p:ext uri="{BB962C8B-B14F-4D97-AF65-F5344CB8AC3E}">
        <p14:creationId xmlns:p14="http://schemas.microsoft.com/office/powerpoint/2010/main" val="3811932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+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350">
                <a:latin typeface="+mj-lt"/>
              </a:defRPr>
            </a:lvl4pPr>
            <a:lvl5pPr>
              <a:defRPr sz="1350">
                <a:latin typeface="+mj-lt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0"/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146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4040188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08571"/>
            <a:ext cx="4040188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371600"/>
            <a:ext cx="4041775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908571"/>
            <a:ext cx="4041775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334722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  <a:prstGeom prst="rect">
            <a:avLst/>
          </a:prstGeom>
        </p:spPr>
        <p:txBody>
          <a:bodyPr vert="horz" wrap="square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 userDrawn="1">
            <p:ph type="sldNum" sz="quarter" idx="4"/>
          </p:nvPr>
        </p:nvSpPr>
        <p:spPr>
          <a:xfrm>
            <a:off x="8382000" y="4686338"/>
            <a:ext cx="609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FD58B8A1-52F0-6149-BC12-C49132ADD2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418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50" r:id="rId4"/>
    <p:sldLayoutId id="2147483663" r:id="rId5"/>
    <p:sldLayoutId id="2147483666" r:id="rId6"/>
    <p:sldLayoutId id="2147483661" r:id="rId7"/>
    <p:sldLayoutId id="2147483652" r:id="rId8"/>
    <p:sldLayoutId id="2147483653" r:id="rId9"/>
    <p:sldLayoutId id="2147483660" r:id="rId10"/>
    <p:sldLayoutId id="2147483654" r:id="rId11"/>
    <p:sldLayoutId id="2147483662" r:id="rId12"/>
    <p:sldLayoutId id="2147483656" r:id="rId13"/>
    <p:sldLayoutId id="2147483657" r:id="rId14"/>
    <p:sldLayoutId id="2147483658" r:id="rId15"/>
    <p:sldLayoutId id="2147483659" r:id="rId16"/>
  </p:sldLayoutIdLst>
  <p:hf sldNum="0" hdr="0" ftr="0" dt="0"/>
  <p:txStyles>
    <p:titleStyle>
      <a:lvl1pPr algn="l" defTabSz="685800" rtl="0" eaLnBrk="1" latinLnBrk="0" hangingPunct="1">
        <a:spcBef>
          <a:spcPct val="0"/>
        </a:spcBef>
        <a:buNone/>
        <a:defRPr sz="2700" kern="1000" baseline="0">
          <a:solidFill>
            <a:schemeClr val="tx1">
              <a:lumMod val="90000"/>
              <a:lumOff val="10000"/>
            </a:schemeClr>
          </a:solidFill>
          <a:latin typeface="Arial Black" panose="020B0A04020102020204" pitchFamily="34" charset="0"/>
          <a:ea typeface="Open Sans Extrabold" panose="020B0906030804020204" pitchFamily="34" charset="0"/>
          <a:cs typeface="Open Sans Extrabold" panose="020B0906030804020204" pitchFamily="34" charset="0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ct val="20000"/>
        </a:spcBef>
        <a:buFontTx/>
        <a:buNone/>
        <a:defRPr sz="24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1pPr>
      <a:lvl2pPr marL="557213" indent="-214313" algn="l" defTabSz="685800" rtl="0" eaLnBrk="1" latinLnBrk="0" hangingPunct="1">
        <a:lnSpc>
          <a:spcPct val="100000"/>
        </a:lnSpc>
        <a:spcBef>
          <a:spcPct val="20000"/>
        </a:spcBef>
        <a:buFont typeface="Wingdings" panose="05000000000000000000" pitchFamily="2" charset="2"/>
        <a:buChar char="§"/>
        <a:defRPr sz="21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a/sfcg.org/uc?id=1TMall72UV9P9_PDNYOZsUrq7Q-6gezxX&amp;export=download" TargetMode="External"/><Relationship Id="rId3" Type="http://schemas.openxmlformats.org/officeDocument/2006/relationships/hyperlink" Target="https://europa.eu/youth/erasmusvirtual" TargetMode="External"/><Relationship Id="rId7" Type="http://schemas.openxmlformats.org/officeDocument/2006/relationships/hyperlink" Target="https://drive.google.com/a/sfcg.org/uc?id=1vEu2hAVzvG0EbKL3fWetAZBb17AJhkXn&amp;export=download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rive.google.com/a/sfcg.org/uc?id=1zi4ZFsTJrtI8z9Np6aFSOzAeuwVLpCOU&amp;export=download" TargetMode="External"/><Relationship Id="rId5" Type="http://schemas.openxmlformats.org/officeDocument/2006/relationships/hyperlink" Target="https://youtu.be/DSW7kleimF0" TargetMode="External"/><Relationship Id="rId10" Type="http://schemas.openxmlformats.org/officeDocument/2006/relationships/image" Target="../media/image9.jpeg"/><Relationship Id="rId4" Type="http://schemas.openxmlformats.org/officeDocument/2006/relationships/hyperlink" Target="https://rebrand.ly/CVE_Video23" TargetMode="External"/><Relationship Id="rId9" Type="http://schemas.openxmlformats.org/officeDocument/2006/relationships/hyperlink" Target="https://drive.google.com/a/sfcg.org/uc?id=1bxQKWWmBPWX5mwzmKAjHbt7tRyXMQrGn&amp;export=download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a/sfcg.org/uc?id=1YkN1ZTSJgp92UgBaeENoaFCF56P5JlnC&amp;export=download" TargetMode="External"/><Relationship Id="rId3" Type="http://schemas.openxmlformats.org/officeDocument/2006/relationships/hyperlink" Target="https://eca.state.gov/" TargetMode="External"/><Relationship Id="rId7" Type="http://schemas.openxmlformats.org/officeDocument/2006/relationships/hyperlink" Target="https://drive.google.com/a/sfcg.org/uc?id=1ixSeuyHi4vTYEyw5ERV8oq7FNGa3u8JY&amp;export=download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rive.google.com/a/sfcg.org/uc?id=1QUm8A1Hlnm7YTV3MfoMHH6Z6mOzDbB4M&amp;export=download" TargetMode="External"/><Relationship Id="rId5" Type="http://schemas.openxmlformats.org/officeDocument/2006/relationships/hyperlink" Target="https://youtu.be/cCrDOSsDbt8" TargetMode="External"/><Relationship Id="rId10" Type="http://schemas.openxmlformats.org/officeDocument/2006/relationships/image" Target="../media/image10.jpeg"/><Relationship Id="rId4" Type="http://schemas.openxmlformats.org/officeDocument/2006/relationships/hyperlink" Target="https://rebrand.ly/CVE_Video24" TargetMode="External"/><Relationship Id="rId9" Type="http://schemas.openxmlformats.org/officeDocument/2006/relationships/hyperlink" Target="https://drive.google.com/a/sfcg.org/uc?id=1bxQKWWmBPWX5mwzmKAjHbt7tRyXMQrGn&amp;export=download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33" b="11834"/>
          <a:stretch/>
        </p:blipFill>
        <p:spPr>
          <a:xfrm>
            <a:off x="-4525" y="0"/>
            <a:ext cx="9143999" cy="480568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3028950"/>
            <a:ext cx="9144000" cy="2114550"/>
          </a:xfrm>
          <a:prstGeom prst="rect">
            <a:avLst/>
          </a:prstGeom>
          <a:gradFill>
            <a:gsLst>
              <a:gs pos="0">
                <a:srgbClr val="006B96"/>
              </a:gs>
              <a:gs pos="100000">
                <a:srgbClr val="008BC5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extBox 1"/>
          <p:cNvSpPr txBox="1"/>
          <p:nvPr/>
        </p:nvSpPr>
        <p:spPr>
          <a:xfrm>
            <a:off x="8136835" y="-1192696"/>
            <a:ext cx="914400" cy="914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endParaRPr lang="en-US" sz="9000" dirty="0">
              <a:solidFill>
                <a:srgbClr val="0095C3"/>
              </a:solidFill>
              <a:latin typeface="Arial Black" panose="020B0A040201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7348E77F-0FAD-714C-B3F5-4BEEC70078C3}"/>
              </a:ext>
            </a:extLst>
          </p:cNvPr>
          <p:cNvSpPr/>
          <p:nvPr/>
        </p:nvSpPr>
        <p:spPr>
          <a:xfrm>
            <a:off x="6532881" y="-1"/>
            <a:ext cx="2611120" cy="209551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Deutsche </a:t>
            </a:r>
            <a:r>
              <a:rPr lang="en-US" sz="1000" dirty="0" err="1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Welle</a:t>
            </a:r>
            <a:r>
              <a:rPr lang="en-US" sz="1000" dirty="0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Unternehmen</a:t>
            </a:r>
            <a:r>
              <a:rPr lang="en-US" sz="1000" dirty="0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/CC BY-NC 2.0</a:t>
            </a:r>
          </a:p>
        </p:txBody>
      </p:sp>
      <p:sp>
        <p:nvSpPr>
          <p:cNvPr id="17" name="Title 2"/>
          <p:cNvSpPr>
            <a:spLocks noGrp="1"/>
          </p:cNvSpPr>
          <p:nvPr>
            <p:ph type="title"/>
          </p:nvPr>
        </p:nvSpPr>
        <p:spPr>
          <a:xfrm>
            <a:off x="2643612" y="3288019"/>
            <a:ext cx="5758709" cy="1569660"/>
          </a:xfrm>
        </p:spPr>
        <p:txBody>
          <a:bodyPr/>
          <a:lstStyle/>
          <a:p>
            <a:pPr algn="r"/>
            <a:r>
              <a:rPr lang="ar-SA" sz="5400" b="0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الوحدة التاسعة:</a:t>
            </a:r>
            <a:r>
              <a:rPr lang="en-US" sz="1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/>
            </a:r>
            <a:br>
              <a:rPr lang="en-US" sz="1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</a:br>
            <a:r>
              <a:rPr lang="ar-SA" sz="2400" b="0" dirty="0" smtClean="0">
                <a:latin typeface="Simplified Arabic" pitchFamily="18" charset="-78"/>
                <a:cs typeface="Simplified Arabic" pitchFamily="18" charset="-78"/>
              </a:rPr>
              <a:t>استخدام</a:t>
            </a:r>
            <a:r>
              <a:rPr lang="ar-AE" sz="2400" b="0" dirty="0" smtClean="0">
                <a:latin typeface="Simplified Arabic" pitchFamily="18" charset="-78"/>
                <a:cs typeface="Simplified Arabic" pitchFamily="18" charset="-78"/>
              </a:rPr>
              <a:t> مجموعة الأدوات الابتكارية</a:t>
            </a:r>
            <a:r>
              <a:rPr lang="ar-SA" sz="2400" b="0" dirty="0" smtClean="0">
                <a:latin typeface="Simplified Arabic" pitchFamily="18" charset="-78"/>
                <a:cs typeface="Simplified Arabic" pitchFamily="18" charset="-78"/>
              </a:rPr>
              <a:t>: </a:t>
            </a:r>
            <a:r>
              <a:rPr lang="ar-SA" sz="2400" b="0" dirty="0">
                <a:latin typeface="Simplified Arabic" pitchFamily="18" charset="-78"/>
                <a:cs typeface="Simplified Arabic" pitchFamily="18" charset="-78"/>
              </a:rPr>
              <a:t>الاستفادة من وسائل الإعلام الجديدة والتكنولوجيا </a:t>
            </a:r>
            <a:endParaRPr lang="en-US" sz="2400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2B4277AD-8F4E-D645-94AE-A223D803AD21}"/>
              </a:ext>
            </a:extLst>
          </p:cNvPr>
          <p:cNvGrpSpPr/>
          <p:nvPr/>
        </p:nvGrpSpPr>
        <p:grpSpPr>
          <a:xfrm>
            <a:off x="566856" y="3432175"/>
            <a:ext cx="2022926" cy="1007470"/>
            <a:chOff x="566856" y="3432175"/>
            <a:chExt cx="2022926" cy="1007470"/>
          </a:xfrm>
        </p:grpSpPr>
        <p:pic>
          <p:nvPicPr>
            <p:cNvPr id="18" name="Picture 3" descr="C:\Users\Hannah Kim\Desktop\your sister file\sfcg_newlogo2.png">
              <a:extLst>
                <a:ext uri="{FF2B5EF4-FFF2-40B4-BE49-F238E27FC236}">
                  <a16:creationId xmlns:a16="http://schemas.microsoft.com/office/drawing/2014/main" xmlns="" id="{1DA8DDB1-A29A-9C49-A8B2-0B6B25ECFC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74242" y="3432175"/>
              <a:ext cx="1867306" cy="329112"/>
            </a:xfrm>
            <a:prstGeom prst="rect">
              <a:avLst/>
            </a:prstGeom>
            <a:noFill/>
          </p:spPr>
        </p:pic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xmlns="" id="{45DF2603-401D-9246-B1D6-3FD38D04994F}"/>
                </a:ext>
              </a:extLst>
            </p:cNvPr>
            <p:cNvGrpSpPr/>
            <p:nvPr/>
          </p:nvGrpSpPr>
          <p:grpSpPr>
            <a:xfrm>
              <a:off x="566856" y="3914958"/>
              <a:ext cx="2022926" cy="524687"/>
              <a:chOff x="566856" y="3914958"/>
              <a:chExt cx="2022926" cy="524687"/>
            </a:xfrm>
          </p:grpSpPr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xmlns="" id="{A7692066-FC25-0E4C-80B4-0D38A5C2CD0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390" t="5926" r="61042" b="87277"/>
              <a:stretch/>
            </p:blipFill>
            <p:spPr>
              <a:xfrm>
                <a:off x="566856" y="3955866"/>
                <a:ext cx="601866" cy="405525"/>
              </a:xfrm>
              <a:prstGeom prst="rect">
                <a:avLst/>
              </a:prstGeom>
            </p:spPr>
          </p:pic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xmlns="" id="{D1BFC453-399C-0946-B2A0-510CD814FA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52744" y="3914958"/>
                <a:ext cx="1237038" cy="524687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321929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633898" y="1118592"/>
            <a:ext cx="7850981" cy="307776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ما هي بعض الاعتبارات التي </a:t>
            </a:r>
            <a:r>
              <a:rPr lang="ar-EG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ينبغي على 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الممارس</a:t>
            </a:r>
            <a:r>
              <a:rPr lang="ar-EG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ي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ن</a:t>
            </a:r>
            <a:r>
              <a:rPr lang="ar-EG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مراعاتها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عند تصميم 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مبادراتهم</a:t>
            </a:r>
            <a:r>
              <a:rPr lang="ar-EG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الخاصة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التي تستخدم التكنولوجيا 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أو</a:t>
            </a:r>
            <a:r>
              <a:rPr lang="ar-EG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عند </a:t>
            </a:r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إنشاء أدوات 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تستخدم التكنولوجيات المتطورة بهم </a:t>
            </a:r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لبرامج مكافحة التطرف العنيف؟ </a:t>
            </a:r>
            <a:endParaRPr lang="en-US" sz="4000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F8C8CDF6-E7C1-7749-95FC-731E6C0E4172}"/>
              </a:ext>
            </a:extLst>
          </p:cNvPr>
          <p:cNvGrpSpPr/>
          <p:nvPr/>
        </p:nvGrpSpPr>
        <p:grpSpPr>
          <a:xfrm flipH="1">
            <a:off x="0" y="800100"/>
            <a:ext cx="9144000" cy="3714750"/>
            <a:chOff x="0" y="800100"/>
            <a:chExt cx="9144000" cy="3714750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xmlns="" id="{3F6116E9-59B3-3843-938E-93661256225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829050" y="800100"/>
              <a:ext cx="5314950" cy="0"/>
            </a:xfrm>
            <a:prstGeom prst="line">
              <a:avLst/>
            </a:prstGeom>
            <a:ln w="158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xmlns="" id="{8434931E-6F63-2047-AD8C-D845C5930E3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0" y="4514850"/>
              <a:ext cx="5200650" cy="0"/>
            </a:xfrm>
            <a:prstGeom prst="line">
              <a:avLst/>
            </a:prstGeom>
            <a:ln w="158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4BFD3856-8EB0-F445-9481-2CB2DEC8275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6" t="6028" r="20268"/>
          <a:stretch/>
        </p:blipFill>
        <p:spPr>
          <a:xfrm flipH="1">
            <a:off x="0" y="0"/>
            <a:ext cx="2688878" cy="3437110"/>
          </a:xfrm>
          <a:prstGeom prst="rect">
            <a:avLst/>
          </a:prstGeom>
        </p:spPr>
      </p:pic>
      <p:sp>
        <p:nvSpPr>
          <p:cNvPr id="22" name="Footer Placeholder 4">
            <a:extLst>
              <a:ext uri="{FF2B5EF4-FFF2-40B4-BE49-F238E27FC236}">
                <a16:creationId xmlns:a16="http://schemas.microsoft.com/office/drawing/2014/main" xmlns="" id="{CC112D29-C1C3-F445-ABAD-4652F3C4FB69}"/>
              </a:ext>
            </a:extLst>
          </p:cNvPr>
          <p:cNvSpPr txBox="1">
            <a:spLocks/>
          </p:cNvSpPr>
          <p:nvPr/>
        </p:nvSpPr>
        <p:spPr>
          <a:xfrm>
            <a:off x="5458325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SA" sz="800" b="1" dirty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الوحدة التاسعة</a:t>
            </a:r>
            <a:r>
              <a:rPr lang="ar-AE" sz="800" b="1" dirty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:</a:t>
            </a:r>
            <a:r>
              <a:rPr lang="ar-SA" sz="800" dirty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 استخدام</a:t>
            </a:r>
            <a:r>
              <a:rPr lang="ar-AE" sz="800" dirty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 مجموعة الأدوات الابتكارية</a:t>
            </a:r>
            <a:r>
              <a:rPr lang="ar-SA" sz="800" dirty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: الاستفادة من وسائل الإعلام الجديدة والتكنولوجيا </a:t>
            </a:r>
            <a:endParaRPr lang="en-US" sz="800" dirty="0">
              <a:solidFill>
                <a:schemeClr val="bg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DFAA5C04-E08C-FF4E-B99E-229CEA895C7F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4" name="Title 2">
            <a:extLst>
              <a:ext uri="{FF2B5EF4-FFF2-40B4-BE49-F238E27FC236}">
                <a16:creationId xmlns:a16="http://schemas.microsoft.com/office/drawing/2014/main" xmlns="" id="{4BBED758-2784-A445-A30B-E6763823FFBF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Arial" charset="0"/>
                <a:ea typeface="Arial" charset="0"/>
                <a:cs typeface="Arial" charset="0"/>
              </a:rPr>
              <a:t>10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48605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1121499" y="542526"/>
            <a:ext cx="7269162" cy="166199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/>
            <a:r>
              <a:rPr lang="ar-AE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الممارسات الجيدة </a:t>
            </a:r>
            <a:r>
              <a:rPr lang="ar-EG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الدولية </a:t>
            </a:r>
            <a:r>
              <a:rPr lang="ar-AE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والدروس </a:t>
            </a:r>
            <a:r>
              <a:rPr lang="ar-AE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المستفادة </a:t>
            </a:r>
            <a:r>
              <a:rPr lang="ar-EG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من استخدام </a:t>
            </a:r>
            <a:r>
              <a:rPr lang="ar-AE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التكنولوجيا </a:t>
            </a:r>
            <a:r>
              <a:rPr lang="ar-AE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في </a:t>
            </a:r>
            <a:r>
              <a:rPr lang="ar-EG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برامج </a:t>
            </a:r>
            <a:r>
              <a:rPr lang="ar-AE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مكافحة </a:t>
            </a:r>
            <a:r>
              <a:rPr lang="ar-AE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التطرف العنيف: </a:t>
            </a:r>
            <a:endParaRPr lang="en-US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7" name="Title 2"/>
          <p:cNvSpPr txBox="1">
            <a:spLocks/>
          </p:cNvSpPr>
          <p:nvPr/>
        </p:nvSpPr>
        <p:spPr>
          <a:xfrm>
            <a:off x="770755" y="2409077"/>
            <a:ext cx="7589908" cy="200054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</a:pPr>
            <a:r>
              <a:rPr lang="ar-AE" sz="200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لا شيء </a:t>
            </a:r>
            <a:r>
              <a:rPr lang="ar-AE" sz="20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ي</a:t>
            </a:r>
            <a:r>
              <a:rPr lang="ar-EG" sz="20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فوق</a:t>
            </a:r>
            <a:r>
              <a:rPr lang="ar-AE" sz="20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00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الواقع: </a:t>
            </a:r>
            <a:r>
              <a:rPr lang="en" sz="200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/>
            </a:r>
            <a:br>
              <a:rPr lang="en" sz="200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</a:br>
            <a:r>
              <a:rPr lang="en" sz="20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–</a:t>
            </a:r>
            <a:r>
              <a:rPr lang="ar-AE" sz="20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الخطاب المضاد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وحده ليس هو الحل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لمنع الراديكالية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والتطرف العنيف والتجنيد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. </a:t>
            </a:r>
          </a:p>
          <a:p>
            <a:pPr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</a:pPr>
            <a:r>
              <a:rPr lang="ar-AE" sz="200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التواصل هو جزء واحد فقط من الحل: </a:t>
            </a:r>
            <a:r>
              <a:rPr lang="en" sz="200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/>
            </a:r>
            <a:br>
              <a:rPr lang="en" sz="200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</a:br>
            <a:r>
              <a:rPr lang="en" sz="200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–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قم بدمج نُهُج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الاتصالات من أجل مكافحة التطرف العنيف (مثل الخطاب الإيجابي)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في ا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ستراتيجيات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وسياسات مكافحة الإرهاب الأوسع. </a:t>
            </a:r>
          </a:p>
          <a:p>
            <a:pPr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</a:pPr>
            <a:endParaRPr lang="en" sz="20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51F3CC93-0C1A-AF43-81CF-AB6464DD482C}"/>
              </a:ext>
            </a:extLst>
          </p:cNvPr>
          <p:cNvCxnSpPr>
            <a:cxnSpLocks/>
          </p:cNvCxnSpPr>
          <p:nvPr/>
        </p:nvCxnSpPr>
        <p:spPr>
          <a:xfrm flipH="1">
            <a:off x="370378" y="2204519"/>
            <a:ext cx="8390661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908C411F-BE8C-B74E-ADBA-A41D47FB6BFD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xmlns="" id="{E1219820-7597-BA45-8F9A-569C5B554873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cap="none" dirty="0">
                <a:latin typeface="Arial" charset="0"/>
                <a:ea typeface="Arial" charset="0"/>
                <a:cs typeface="Arial" charset="0"/>
              </a:rPr>
              <a:t>11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3A66CE1B-A28A-3947-BEA6-E70E490F3CA5}"/>
              </a:ext>
            </a:extLst>
          </p:cNvPr>
          <p:cNvSpPr txBox="1">
            <a:spLocks/>
          </p:cNvSpPr>
          <p:nvPr/>
        </p:nvSpPr>
        <p:spPr>
          <a:xfrm>
            <a:off x="5007127" y="171450"/>
            <a:ext cx="3917567" cy="20061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SA" sz="800" b="1" dirty="0">
                <a:solidFill>
                  <a:srgbClr val="0072B1"/>
                </a:solidFill>
              </a:rPr>
              <a:t>الوحدة التاسعة: </a:t>
            </a:r>
            <a:r>
              <a:rPr lang="ar-SA" sz="800" dirty="0">
                <a:solidFill>
                  <a:srgbClr val="0072B1"/>
                </a:solidFill>
              </a:rPr>
              <a:t>استخدام </a:t>
            </a:r>
            <a:r>
              <a:rPr lang="ar-AE" sz="800" dirty="0">
                <a:solidFill>
                  <a:srgbClr val="0072B1"/>
                </a:solidFill>
              </a:rPr>
              <a:t>مجموعة الأدوات الابتكارية</a:t>
            </a:r>
            <a:r>
              <a:rPr lang="ar-SA" sz="800" dirty="0">
                <a:solidFill>
                  <a:srgbClr val="0072B1"/>
                </a:solidFill>
              </a:rPr>
              <a:t>: الاستفادة من وسائل الإعلام الجديدة والتكنولوجيا </a:t>
            </a:r>
            <a:endParaRPr lang="en-US" sz="80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2041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1114426" y="773267"/>
            <a:ext cx="7269162" cy="55399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/>
            <a:r>
              <a:rPr lang="ar-AE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ي</a:t>
            </a:r>
            <a:r>
              <a:rPr lang="ar-EG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ُ</a:t>
            </a:r>
            <a:r>
              <a:rPr lang="ar-AE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تْبَع</a:t>
            </a:r>
            <a:r>
              <a:rPr lang="en-US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endParaRPr lang="en-US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cxnSp>
        <p:nvCxnSpPr>
          <p:cNvPr id="16" name="Straight Connector 15"/>
          <p:cNvCxnSpPr>
            <a:cxnSpLocks/>
          </p:cNvCxnSpPr>
          <p:nvPr/>
        </p:nvCxnSpPr>
        <p:spPr>
          <a:xfrm flipH="1">
            <a:off x="0" y="1515134"/>
            <a:ext cx="8381953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/>
          <p:cNvSpPr txBox="1">
            <a:spLocks/>
          </p:cNvSpPr>
          <p:nvPr/>
        </p:nvSpPr>
        <p:spPr>
          <a:xfrm>
            <a:off x="762000" y="1778664"/>
            <a:ext cx="7587136" cy="261610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</a:pPr>
            <a:r>
              <a:rPr lang="ar-AE" sz="20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شار</a:t>
            </a:r>
            <a:r>
              <a:rPr lang="ar-EG" sz="20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ِ</a:t>
            </a:r>
            <a:r>
              <a:rPr lang="ar-AE" sz="20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ك </a:t>
            </a:r>
            <a:r>
              <a:rPr lang="ar-AE" sz="200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في </a:t>
            </a:r>
            <a:r>
              <a:rPr lang="ar-AE" sz="20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ن</a:t>
            </a:r>
            <a:r>
              <a:rPr lang="ar-EG" sz="20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َ</a:t>
            </a:r>
            <a:r>
              <a:rPr lang="ar-AE" sz="20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هج </a:t>
            </a:r>
            <a:r>
              <a:rPr lang="ar-AE" sz="200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متعدد الأوجه: </a:t>
            </a:r>
            <a:r>
              <a:rPr lang="en" sz="200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/>
            </a:r>
            <a:br>
              <a:rPr lang="en" sz="200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</a:br>
            <a:r>
              <a:rPr lang="en" sz="200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–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مثل إزالة المحتوى المتطرف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العنيف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والتصدي للمعلومات 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المغلوطة،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وإيصال رسالتك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وتعزيز قدرة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الشباب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أكثر 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على ال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صمو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د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من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خلال الأنشطة والتعليم. </a:t>
            </a:r>
          </a:p>
          <a:p>
            <a:pPr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</a:pPr>
            <a:r>
              <a:rPr lang="ar-AE" sz="20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شار</a:t>
            </a:r>
            <a:r>
              <a:rPr lang="ar-EG" sz="20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ِ</a:t>
            </a:r>
            <a:r>
              <a:rPr lang="ar-AE" sz="20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ك </a:t>
            </a:r>
            <a:r>
              <a:rPr lang="ar-AE" sz="200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في </a:t>
            </a:r>
            <a:r>
              <a:rPr lang="ar-AE" sz="20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ن</a:t>
            </a:r>
            <a:r>
              <a:rPr lang="ar-EG" sz="20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َ</a:t>
            </a:r>
            <a:r>
              <a:rPr lang="ar-AE" sz="20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هج </a:t>
            </a:r>
            <a:r>
              <a:rPr lang="ar-AE" sz="200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يشمل المجتمع بأكمله: </a:t>
            </a:r>
            <a:r>
              <a:rPr lang="en" sz="200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/>
            </a:r>
            <a:br>
              <a:rPr lang="en" sz="200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</a:br>
            <a:r>
              <a:rPr lang="en" sz="20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–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يشمل ذلك تشجيع المؤسسات الحكومية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ومنظمات المجتمع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المدني والقطاع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الخاص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وكذلك الجهات الفاعلة المحلية (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خاصة من قِب</a:t>
            </a:r>
            <a:r>
              <a:rPr lang="ar-SA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َ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الشباب). </a:t>
            </a:r>
            <a:endParaRPr lang="ar-AE" sz="20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</a:pPr>
            <a:r>
              <a:rPr lang="ar-AE" sz="200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تأكد من وجود الاتساق والتنسيق: </a:t>
            </a:r>
            <a:r>
              <a:rPr lang="en" sz="200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/>
            </a:r>
            <a:br>
              <a:rPr lang="en" sz="200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</a:br>
            <a:r>
              <a:rPr lang="en" sz="200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–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تنسيق الجهود لضمان عدم تناقض الرسائل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بعضها 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مع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بعض والاستفادة من الجهود الراهنة. </a:t>
            </a:r>
            <a:endParaRPr lang="ar-AE" sz="20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3A66CE1B-A28A-3947-BEA6-E70E490F3CA5}"/>
              </a:ext>
            </a:extLst>
          </p:cNvPr>
          <p:cNvSpPr txBox="1">
            <a:spLocks/>
          </p:cNvSpPr>
          <p:nvPr/>
        </p:nvSpPr>
        <p:spPr>
          <a:xfrm>
            <a:off x="5007127" y="171450"/>
            <a:ext cx="3917567" cy="20061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SA" sz="800" b="1" dirty="0">
                <a:solidFill>
                  <a:srgbClr val="0072B1"/>
                </a:solidFill>
              </a:rPr>
              <a:t>الوحدة التاسعة: </a:t>
            </a:r>
            <a:r>
              <a:rPr lang="ar-SA" sz="800" dirty="0">
                <a:solidFill>
                  <a:srgbClr val="0072B1"/>
                </a:solidFill>
              </a:rPr>
              <a:t>استخدام </a:t>
            </a:r>
            <a:r>
              <a:rPr lang="ar-AE" sz="800" dirty="0">
                <a:solidFill>
                  <a:srgbClr val="0072B1"/>
                </a:solidFill>
              </a:rPr>
              <a:t>مجموعة الأدوات الابتكارية</a:t>
            </a:r>
            <a:r>
              <a:rPr lang="ar-SA" sz="800" dirty="0">
                <a:solidFill>
                  <a:srgbClr val="0072B1"/>
                </a:solidFill>
              </a:rPr>
              <a:t>: الاستفادة من وسائل الإعلام الجديدة والتكنولوجيا </a:t>
            </a:r>
            <a:endParaRPr lang="en-US" sz="80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6A702461-E55F-7046-BA11-DC9F001AD793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xmlns="" id="{EE90998F-BDC6-B247-A89D-2F6A5DD89CEC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Arial" charset="0"/>
                <a:ea typeface="Arial" charset="0"/>
                <a:cs typeface="Arial" charset="0"/>
              </a:rPr>
              <a:t>12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36099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113513" y="535412"/>
            <a:ext cx="8282932" cy="110799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/>
            <a:r>
              <a:rPr lang="ar-AE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ما هي المخاطر </a:t>
            </a:r>
            <a:r>
              <a:rPr lang="ar-AE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المحتملة أو التحديات أمام استخدام </a:t>
            </a:r>
            <a:r>
              <a:rPr lang="ar-AE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وسائل الإعلام الجديدة </a:t>
            </a:r>
            <a:r>
              <a:rPr lang="ar-AE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والتكنولوجيا</a:t>
            </a:r>
            <a:r>
              <a:rPr lang="ar-EG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؟</a:t>
            </a:r>
            <a:r>
              <a:rPr lang="ar-AE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endParaRPr lang="en-US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7" name="Title 2"/>
          <p:cNvSpPr txBox="1">
            <a:spLocks/>
          </p:cNvSpPr>
          <p:nvPr/>
        </p:nvSpPr>
        <p:spPr>
          <a:xfrm>
            <a:off x="761999" y="2032830"/>
            <a:ext cx="7633989" cy="305211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>
              <a:lnSpc>
                <a:spcPts val="2200"/>
              </a:lnSpc>
              <a:spcBef>
                <a:spcPts val="0"/>
              </a:spcBef>
              <a:spcAft>
                <a:spcPts val="800"/>
              </a:spcAft>
              <a:buClr>
                <a:srgbClr val="0072B1"/>
              </a:buClr>
              <a:buSzPct val="100000"/>
            </a:pP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ي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ُ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مكن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أن يكون 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تطوير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الأدوات التكنولوجية واستخدامها 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أمرًا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مكلف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ًا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وصعب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ًا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. </a:t>
            </a:r>
            <a:endParaRPr lang="ar-AE" sz="20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algn="r" rtl="1">
              <a:lnSpc>
                <a:spcPts val="2200"/>
              </a:lnSpc>
              <a:spcBef>
                <a:spcPts val="0"/>
              </a:spcBef>
              <a:spcAft>
                <a:spcPts val="800"/>
              </a:spcAft>
              <a:buClr>
                <a:srgbClr val="0072B1"/>
              </a:buClr>
              <a:buSzPct val="100000"/>
            </a:pP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قد تتطلب 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هذه الأدوات أن تكون جوانب معينة أكثر نجاحًا، بما في ذلك ال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تطوير 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جذاب وسه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ولة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الاستخدام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و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وجود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مشرفين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متخصصين لإدارة المنصات، و/أو 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وجود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التزامات 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أطول أجلًا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للحفاظ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على المنصات نشطة. اسأل نفسك 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هل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هناك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موارد كافية: </a:t>
            </a:r>
          </a:p>
          <a:p>
            <a:pPr marL="285750" indent="-285750" algn="r" rtl="1">
              <a:lnSpc>
                <a:spcPts val="2200"/>
              </a:lnSpc>
              <a:spcBef>
                <a:spcPts val="0"/>
              </a:spcBef>
              <a:spcAft>
                <a:spcPts val="800"/>
              </a:spcAft>
              <a:buClr>
                <a:srgbClr val="0072B1"/>
              </a:buClr>
              <a:buSzPct val="100000"/>
              <a:buFont typeface="Arial" panose="020B0604020202020204" pitchFamily="34" charset="0"/>
              <a:buChar char="•"/>
            </a:pPr>
            <a:r>
              <a:rPr lang="ar-AE" sz="2000" b="0" i="1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للقيام بتطوير الأداة حتى الانتهاء</a:t>
            </a:r>
            <a:r>
              <a:rPr lang="ar-AE" sz="2000" b="0" i="1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؟</a:t>
            </a:r>
            <a:endParaRPr lang="ar-AE" sz="2000" b="0" i="1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marL="285750" indent="-285750" algn="r" rtl="1">
              <a:lnSpc>
                <a:spcPts val="2200"/>
              </a:lnSpc>
              <a:spcBef>
                <a:spcPts val="0"/>
              </a:spcBef>
              <a:spcAft>
                <a:spcPts val="800"/>
              </a:spcAft>
              <a:buClr>
                <a:srgbClr val="0072B1"/>
              </a:buClr>
              <a:buSzPct val="100000"/>
              <a:buFont typeface="Arial" panose="020B0604020202020204" pitchFamily="34" charset="0"/>
              <a:buChar char="•"/>
            </a:pPr>
            <a:r>
              <a:rPr lang="ar-EG" sz="2000" b="0" i="1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بعد مرحلة التطوير </a:t>
            </a:r>
            <a:r>
              <a:rPr lang="ar-AE" sz="2000" b="0" i="1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لضمان </a:t>
            </a:r>
            <a:r>
              <a:rPr lang="ar-AE" sz="2000" b="0" i="1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تسويق الأداة وإدارتها </a:t>
            </a:r>
            <a:r>
              <a:rPr lang="ar-AE" sz="2000" b="0" i="1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واستدامتها؟ </a:t>
            </a:r>
            <a:endParaRPr lang="ar-AE" sz="2000" b="0" i="1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algn="r" rtl="1">
              <a:lnSpc>
                <a:spcPts val="2200"/>
              </a:lnSpc>
              <a:spcBef>
                <a:spcPts val="0"/>
              </a:spcBef>
              <a:spcAft>
                <a:spcPts val="800"/>
              </a:spcAft>
              <a:buClr>
                <a:srgbClr val="0072B1"/>
              </a:buClr>
              <a:buSzPct val="100000"/>
            </a:pP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قد تنطوي التكنولوجية الحديثة وأدوات التواصل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الاجتماعي 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أيضًا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على خطر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عدم الوصول إلى الجمهور المناسب إذا لم يكن التصميم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قائم</a:t>
            </a:r>
            <a:r>
              <a:rPr lang="ar-EG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ًا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على </a:t>
            </a:r>
            <a:r>
              <a:rPr lang="ar-AE" sz="2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البحوث الكافية. </a:t>
            </a:r>
            <a:endParaRPr lang="ar-AE" sz="20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algn="r" rtl="1">
              <a:lnSpc>
                <a:spcPts val="2200"/>
              </a:lnSpc>
              <a:spcBef>
                <a:spcPts val="0"/>
              </a:spcBef>
              <a:spcAft>
                <a:spcPts val="800"/>
              </a:spcAft>
              <a:buClr>
                <a:srgbClr val="0072B1"/>
              </a:buClr>
              <a:buSzPct val="100000"/>
            </a:pPr>
            <a:endParaRPr lang="en" sz="20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4C916638-84C2-A146-BFE4-6D064E6C3289}"/>
              </a:ext>
            </a:extLst>
          </p:cNvPr>
          <p:cNvSpPr txBox="1">
            <a:spLocks/>
          </p:cNvSpPr>
          <p:nvPr/>
        </p:nvSpPr>
        <p:spPr>
          <a:xfrm>
            <a:off x="5202621" y="171450"/>
            <a:ext cx="3722073" cy="19469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SA" sz="800" b="1" dirty="0">
                <a:solidFill>
                  <a:srgbClr val="0072B1"/>
                </a:solidFill>
              </a:rPr>
              <a:t>الوحدة التاسعة: </a:t>
            </a:r>
            <a:r>
              <a:rPr lang="ar-SA" sz="800" dirty="0">
                <a:solidFill>
                  <a:srgbClr val="0072B1"/>
                </a:solidFill>
              </a:rPr>
              <a:t>استخدام </a:t>
            </a:r>
            <a:r>
              <a:rPr lang="ar-AE" sz="800" dirty="0">
                <a:solidFill>
                  <a:srgbClr val="0072B1"/>
                </a:solidFill>
              </a:rPr>
              <a:t>مجموعة الأدوات الابتكارية</a:t>
            </a:r>
            <a:r>
              <a:rPr lang="ar-SA" sz="800" dirty="0">
                <a:solidFill>
                  <a:srgbClr val="0072B1"/>
                </a:solidFill>
              </a:rPr>
              <a:t>: الاستفادة من وسائل الإعلام الجديدة والتكنولوجيا </a:t>
            </a:r>
            <a:endParaRPr lang="en-US" sz="80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40E74C41-4CCB-0844-886F-19735B318F4D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5" name="Title 2">
            <a:extLst>
              <a:ext uri="{FF2B5EF4-FFF2-40B4-BE49-F238E27FC236}">
                <a16:creationId xmlns:a16="http://schemas.microsoft.com/office/drawing/2014/main" xmlns="" id="{A86198FF-D1F0-B148-9C38-A949843E909A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Arial" charset="0"/>
                <a:ea typeface="Arial" charset="0"/>
                <a:cs typeface="Arial" charset="0"/>
              </a:rPr>
              <a:t>13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B1DF5389-9410-0B4B-94C4-38D12272D5D0}"/>
              </a:ext>
            </a:extLst>
          </p:cNvPr>
          <p:cNvCxnSpPr>
            <a:cxnSpLocks/>
          </p:cNvCxnSpPr>
          <p:nvPr/>
        </p:nvCxnSpPr>
        <p:spPr>
          <a:xfrm flipH="1">
            <a:off x="0" y="1812677"/>
            <a:ext cx="8381953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5543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062AB2C9-0956-A340-AB52-AED83D4B858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61" r="24798"/>
          <a:stretch/>
        </p:blipFill>
        <p:spPr>
          <a:xfrm flipH="1">
            <a:off x="-91620" y="0"/>
            <a:ext cx="3733800" cy="4043476"/>
          </a:xfrm>
          <a:prstGeom prst="rect">
            <a:avLst/>
          </a:prstGeom>
        </p:spPr>
      </p:pic>
      <p:sp>
        <p:nvSpPr>
          <p:cNvPr id="14" name="Title 2"/>
          <p:cNvSpPr txBox="1">
            <a:spLocks/>
          </p:cNvSpPr>
          <p:nvPr/>
        </p:nvSpPr>
        <p:spPr>
          <a:xfrm>
            <a:off x="762000" y="1741819"/>
            <a:ext cx="7621588" cy="318035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74320" indent="-274320" algn="r" defTabSz="274320" rtl="1">
              <a:lnSpc>
                <a:spcPts val="2800"/>
              </a:lnSpc>
              <a:spcBef>
                <a:spcPts val="0"/>
              </a:spcBef>
              <a:spcAft>
                <a:spcPts val="800"/>
              </a:spcAft>
              <a:buSzPct val="115000"/>
              <a:buBlip>
                <a:blip r:embed="rId2"/>
              </a:buBlip>
            </a:pPr>
            <a:r>
              <a:rPr lang="ar-AE" sz="26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من المرجح أن تؤدي وسائل الإعلام الجديدة والتكنولوجيا إلى تسهيل الراديكالية والتطرف العنيف </a:t>
            </a:r>
            <a:r>
              <a:rPr lang="ar-AE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بدل</a:t>
            </a:r>
            <a:r>
              <a:rPr lang="ar-EG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ًا </a:t>
            </a:r>
            <a:r>
              <a:rPr lang="ar-AE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من </a:t>
            </a:r>
            <a:r>
              <a:rPr lang="ar-AE" sz="26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الدفع له. </a:t>
            </a:r>
          </a:p>
          <a:p>
            <a:pPr marL="274320" indent="-274320" algn="r" defTabSz="274320" rtl="1">
              <a:lnSpc>
                <a:spcPts val="2800"/>
              </a:lnSpc>
              <a:spcBef>
                <a:spcPts val="0"/>
              </a:spcBef>
              <a:spcAft>
                <a:spcPts val="800"/>
              </a:spcAft>
              <a:buSzPct val="115000"/>
              <a:buBlip>
                <a:blip r:embed="rId2"/>
              </a:buBlip>
            </a:pPr>
            <a:r>
              <a:rPr lang="ar-AE" sz="26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يمكن أن يؤدي استخدام وسائل الإعلام الجديدة والتكنولوجيا في </a:t>
            </a:r>
            <a:r>
              <a:rPr lang="ar-AE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برامج مكافحة التطرف العنيف </a:t>
            </a:r>
            <a:r>
              <a:rPr lang="ar-AE" sz="26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إلى توسيع نطاق الوصول وإلهام التغيير. </a:t>
            </a:r>
          </a:p>
          <a:p>
            <a:pPr marL="274320" indent="-274320" algn="r" defTabSz="274320" rtl="1">
              <a:lnSpc>
                <a:spcPts val="2800"/>
              </a:lnSpc>
              <a:spcBef>
                <a:spcPts val="0"/>
              </a:spcBef>
              <a:spcAft>
                <a:spcPts val="800"/>
              </a:spcAft>
              <a:buSzPct val="115000"/>
              <a:buBlip>
                <a:blip r:embed="rId2"/>
              </a:buBlip>
            </a:pPr>
            <a:r>
              <a:rPr lang="ar-AE" sz="26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لا يمكن لوسائل الإعلام الجديدة والتكنولوجيا أن تحل محل الواقع عند مكافحة التطرف العنيف.</a:t>
            </a:r>
          </a:p>
          <a:p>
            <a:pPr marL="274320" indent="-274320" algn="r" defTabSz="274320" rtl="1">
              <a:lnSpc>
                <a:spcPts val="2800"/>
              </a:lnSpc>
              <a:spcBef>
                <a:spcPts val="0"/>
              </a:spcBef>
              <a:spcAft>
                <a:spcPts val="800"/>
              </a:spcAft>
              <a:buSzPct val="115000"/>
              <a:buBlip>
                <a:blip r:embed="rId2"/>
              </a:buBlip>
            </a:pPr>
            <a:r>
              <a:rPr lang="ar-AE" sz="26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قد يكون إنشاء منصات جديدة (مقابل استخدام أو إنشاء فضاءات على منصات قائمة) </a:t>
            </a:r>
            <a:r>
              <a:rPr lang="ar-AE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أمر</a:t>
            </a:r>
            <a:r>
              <a:rPr lang="ar-EG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ًا</a:t>
            </a:r>
            <a:r>
              <a:rPr lang="ar-AE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صعب</a:t>
            </a:r>
            <a:r>
              <a:rPr lang="ar-EG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ًا</a:t>
            </a:r>
            <a:r>
              <a:rPr lang="ar-AE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ومكلف</a:t>
            </a:r>
            <a:r>
              <a:rPr lang="ar-EG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ًا،</a:t>
            </a:r>
            <a:r>
              <a:rPr lang="ar-AE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ولكن</a:t>
            </a:r>
            <a:r>
              <a:rPr lang="ar-EG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ه</a:t>
            </a:r>
            <a:r>
              <a:rPr lang="ar-AE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6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يمكن أن يكون </a:t>
            </a:r>
            <a:r>
              <a:rPr lang="ar-AE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فعال</a:t>
            </a:r>
            <a:r>
              <a:rPr lang="ar-EG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ًا</a:t>
            </a:r>
            <a:r>
              <a:rPr lang="ar-AE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أيض</a:t>
            </a:r>
            <a:r>
              <a:rPr lang="ar-EG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ًا</a:t>
            </a:r>
            <a:r>
              <a:rPr lang="ar-AE" sz="26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. </a:t>
            </a:r>
            <a:endParaRPr lang="ar-AE" sz="2600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7" name="Title 2">
            <a:extLst>
              <a:ext uri="{FF2B5EF4-FFF2-40B4-BE49-F238E27FC236}">
                <a16:creationId xmlns:a16="http://schemas.microsoft.com/office/drawing/2014/main" xmlns="" id="{31232ACC-0E96-E645-9CD2-4642D98201E0}"/>
              </a:ext>
            </a:extLst>
          </p:cNvPr>
          <p:cNvSpPr txBox="1">
            <a:spLocks/>
          </p:cNvSpPr>
          <p:nvPr/>
        </p:nvSpPr>
        <p:spPr>
          <a:xfrm>
            <a:off x="3429000" y="771607"/>
            <a:ext cx="4977661" cy="61555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/>
            <a:r>
              <a:rPr lang="ar-SA" sz="4000" dirty="0">
                <a:solidFill>
                  <a:srgbClr val="FCE122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النقاط المستفادة </a:t>
            </a:r>
            <a:r>
              <a:rPr lang="ar-SA" sz="4000" dirty="0" smtClean="0">
                <a:solidFill>
                  <a:srgbClr val="FCE122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الرئيسية</a:t>
            </a:r>
            <a:r>
              <a:rPr lang="ar-EG" sz="4000" dirty="0" smtClean="0">
                <a:solidFill>
                  <a:srgbClr val="FCE122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:</a:t>
            </a:r>
            <a:endParaRPr lang="en-US" sz="4000" b="0" cap="none" dirty="0">
              <a:solidFill>
                <a:srgbClr val="FCE122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80C5B39E-F52F-B243-B3D4-D6E4E3215245}"/>
              </a:ext>
            </a:extLst>
          </p:cNvPr>
          <p:cNvCxnSpPr>
            <a:cxnSpLocks/>
          </p:cNvCxnSpPr>
          <p:nvPr/>
        </p:nvCxnSpPr>
        <p:spPr>
          <a:xfrm flipH="1">
            <a:off x="0" y="1483434"/>
            <a:ext cx="8406661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xmlns="" id="{14992299-C9FA-E941-B393-70F6B7907F2D}"/>
              </a:ext>
            </a:extLst>
          </p:cNvPr>
          <p:cNvSpPr txBox="1">
            <a:spLocks/>
          </p:cNvSpPr>
          <p:nvPr/>
        </p:nvSpPr>
        <p:spPr>
          <a:xfrm>
            <a:off x="5458325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SA" sz="800" b="1" dirty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الوحدة التاسعة</a:t>
            </a:r>
            <a:r>
              <a:rPr lang="ar-AE" sz="800" b="1" dirty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:</a:t>
            </a:r>
            <a:r>
              <a:rPr lang="ar-SA" sz="800" dirty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 استخدام</a:t>
            </a:r>
            <a:r>
              <a:rPr lang="ar-AE" sz="800" dirty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 مجموعة الأدوات الابتكارية</a:t>
            </a:r>
            <a:r>
              <a:rPr lang="ar-SA" sz="800" dirty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: الاستفادة من وسائل الإعلام الجديدة والتكنولوجيا </a:t>
            </a:r>
            <a:endParaRPr lang="en-US" sz="800" dirty="0">
              <a:solidFill>
                <a:schemeClr val="bg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AE4D0541-0959-D84F-A4F5-CEFCA0CA5A2D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3" name="Title 2">
            <a:extLst>
              <a:ext uri="{FF2B5EF4-FFF2-40B4-BE49-F238E27FC236}">
                <a16:creationId xmlns:a16="http://schemas.microsoft.com/office/drawing/2014/main" xmlns="" id="{C49ADC24-5037-AD42-8F4B-0BBC4A672AAB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Arial" charset="0"/>
                <a:ea typeface="Arial" charset="0"/>
                <a:cs typeface="Arial" charset="0"/>
              </a:rPr>
              <a:t>14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185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988219" y="1894642"/>
            <a:ext cx="7167562" cy="123110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 rtl="1"/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اذكر 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حدث</a:t>
            </a:r>
            <a:r>
              <a:rPr lang="ar-SA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ًا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ساعدتك فيه التكنولوجيا بشكل كبير في التواصل مع شخص أو شيء 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ما</a:t>
            </a:r>
            <a:r>
              <a:rPr lang="ar-EG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.</a:t>
            </a:r>
            <a:endParaRPr lang="en-US" sz="4000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569F77B4-A542-8B48-883D-C1338B70C84D}"/>
              </a:ext>
            </a:extLst>
          </p:cNvPr>
          <p:cNvGrpSpPr/>
          <p:nvPr/>
        </p:nvGrpSpPr>
        <p:grpSpPr>
          <a:xfrm flipH="1">
            <a:off x="0" y="800100"/>
            <a:ext cx="9144000" cy="3714750"/>
            <a:chOff x="0" y="800100"/>
            <a:chExt cx="9144000" cy="3714750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xmlns="" id="{8E626234-ACCB-CE4B-82FE-80476746076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829050" y="800100"/>
              <a:ext cx="5314950" cy="0"/>
            </a:xfrm>
            <a:prstGeom prst="line">
              <a:avLst/>
            </a:prstGeom>
            <a:ln w="158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xmlns="" id="{7851DA16-0CF4-C64C-98F4-8A64947D131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0" y="4514850"/>
              <a:ext cx="5200650" cy="0"/>
            </a:xfrm>
            <a:prstGeom prst="line">
              <a:avLst/>
            </a:prstGeom>
            <a:ln w="158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89A68E90-6A7F-0C4D-A095-EE685EE15E25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0" name="Title 2">
            <a:extLst>
              <a:ext uri="{FF2B5EF4-FFF2-40B4-BE49-F238E27FC236}">
                <a16:creationId xmlns:a16="http://schemas.microsoft.com/office/drawing/2014/main" xmlns="" id="{7913C1FB-88C1-A641-BCC2-0AA941FF60A0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Arial" charset="0"/>
                <a:ea typeface="Arial" charset="0"/>
                <a:cs typeface="Arial" charset="0"/>
              </a:rPr>
              <a:t>02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3E7436E3-D534-FA43-BA4B-09FB623722DF}"/>
              </a:ext>
            </a:extLst>
          </p:cNvPr>
          <p:cNvSpPr txBox="1">
            <a:spLocks/>
          </p:cNvSpPr>
          <p:nvPr/>
        </p:nvSpPr>
        <p:spPr>
          <a:xfrm>
            <a:off x="5044967" y="171450"/>
            <a:ext cx="3879728" cy="18860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SA" sz="800" b="1" dirty="0">
                <a:solidFill>
                  <a:schemeClr val="bg1"/>
                </a:solidFill>
              </a:rPr>
              <a:t>الوحدة التاسعة: </a:t>
            </a:r>
            <a:r>
              <a:rPr lang="ar-SA" sz="800" dirty="0">
                <a:solidFill>
                  <a:schemeClr val="bg1"/>
                </a:solidFill>
              </a:rPr>
              <a:t>استخدام </a:t>
            </a:r>
            <a:r>
              <a:rPr lang="ar-AE" sz="800" dirty="0" smtClean="0">
                <a:solidFill>
                  <a:schemeClr val="bg1"/>
                </a:solidFill>
              </a:rPr>
              <a:t>مجموعة الأدوات الابتكارية</a:t>
            </a:r>
            <a:r>
              <a:rPr lang="ar-SA" sz="800" dirty="0" smtClean="0">
                <a:solidFill>
                  <a:schemeClr val="bg1"/>
                </a:solidFill>
              </a:rPr>
              <a:t>: </a:t>
            </a:r>
            <a:r>
              <a:rPr lang="ar-SA" sz="800" dirty="0">
                <a:solidFill>
                  <a:schemeClr val="bg1"/>
                </a:solidFill>
              </a:rPr>
              <a:t>الاستفادة من وسائل الإعلام الجديدة والتكنولوجيا </a:t>
            </a:r>
            <a:endParaRPr lang="en-US" sz="8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350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988219" y="1956197"/>
            <a:ext cx="7167562" cy="123110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كي</a:t>
            </a:r>
            <a:r>
              <a:rPr lang="ar-EG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ف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استخدمَت 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الجما</a:t>
            </a:r>
            <a:r>
              <a:rPr lang="ar-EG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عات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المتطرفة العنيفة التكنولوجيا في السياق الخاص بك؟ </a:t>
            </a:r>
            <a:endParaRPr lang="en-US" sz="4000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882DFDB1-3E25-0045-A378-804FA8EEA5BD}"/>
              </a:ext>
            </a:extLst>
          </p:cNvPr>
          <p:cNvGrpSpPr/>
          <p:nvPr/>
        </p:nvGrpSpPr>
        <p:grpSpPr>
          <a:xfrm flipH="1">
            <a:off x="0" y="800100"/>
            <a:ext cx="9144000" cy="3714750"/>
            <a:chOff x="0" y="800100"/>
            <a:chExt cx="9144000" cy="371475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xmlns="" id="{6828B849-4596-BA44-9D89-987498136AC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829050" y="800100"/>
              <a:ext cx="5314950" cy="0"/>
            </a:xfrm>
            <a:prstGeom prst="line">
              <a:avLst/>
            </a:prstGeom>
            <a:ln w="158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xmlns="" id="{7D492605-98E9-644C-AD91-267A3828AAC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0" y="4514850"/>
              <a:ext cx="5200650" cy="0"/>
            </a:xfrm>
            <a:prstGeom prst="line">
              <a:avLst/>
            </a:prstGeom>
            <a:ln w="158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D79DB08C-6753-034D-94AF-344B29F373C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6" t="6028" r="20268"/>
          <a:stretch/>
        </p:blipFill>
        <p:spPr>
          <a:xfrm flipH="1">
            <a:off x="0" y="0"/>
            <a:ext cx="2688878" cy="343711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F35A08F2-D635-E545-BB8D-DE1E109A260D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4" name="Title 2">
            <a:extLst>
              <a:ext uri="{FF2B5EF4-FFF2-40B4-BE49-F238E27FC236}">
                <a16:creationId xmlns:a16="http://schemas.microsoft.com/office/drawing/2014/main" xmlns="" id="{FD83B207-C8EF-3F49-A072-653940C3AFEE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Arial" charset="0"/>
                <a:ea typeface="Arial" charset="0"/>
                <a:cs typeface="Arial" charset="0"/>
              </a:rPr>
              <a:t>03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3E7436E3-D534-FA43-BA4B-09FB623722DF}"/>
              </a:ext>
            </a:extLst>
          </p:cNvPr>
          <p:cNvSpPr txBox="1">
            <a:spLocks/>
          </p:cNvSpPr>
          <p:nvPr/>
        </p:nvSpPr>
        <p:spPr>
          <a:xfrm>
            <a:off x="5044967" y="171450"/>
            <a:ext cx="3879728" cy="18860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SA" sz="800" b="1" dirty="0">
                <a:solidFill>
                  <a:schemeClr val="bg1"/>
                </a:solidFill>
              </a:rPr>
              <a:t>الوحدة التاسعة: </a:t>
            </a:r>
            <a:r>
              <a:rPr lang="ar-SA" sz="800" dirty="0">
                <a:solidFill>
                  <a:schemeClr val="bg1"/>
                </a:solidFill>
              </a:rPr>
              <a:t>استخدام </a:t>
            </a:r>
            <a:r>
              <a:rPr lang="ar-AE" sz="800" dirty="0" smtClean="0">
                <a:solidFill>
                  <a:schemeClr val="bg1"/>
                </a:solidFill>
              </a:rPr>
              <a:t>مجموعة الأدوات الابتكارية</a:t>
            </a:r>
            <a:r>
              <a:rPr lang="ar-SA" sz="800" dirty="0" smtClean="0">
                <a:solidFill>
                  <a:schemeClr val="bg1"/>
                </a:solidFill>
              </a:rPr>
              <a:t>: </a:t>
            </a:r>
            <a:r>
              <a:rPr lang="ar-SA" sz="800" dirty="0">
                <a:solidFill>
                  <a:schemeClr val="bg1"/>
                </a:solidFill>
              </a:rPr>
              <a:t>الاستفادة من وسائل الإعلام الجديدة والتكنولوجيا </a:t>
            </a:r>
            <a:endParaRPr lang="en-US" sz="8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0625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670652" y="1032867"/>
            <a:ext cx="7802696" cy="246221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كيف 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ي</a:t>
            </a:r>
            <a:r>
              <a:rPr lang="ar-EG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ُ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مكن </a:t>
            </a:r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استخدام التكنولوجيا (بما في ذلك وسائل الإعلام الجديدة) 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لتعزيز </a:t>
            </a:r>
            <a:r>
              <a:rPr lang="ar-EG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القدرة على 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الصمود إزاء الانجذاب إلى التطرف العنيف </a:t>
            </a:r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أو لمكافحة التطرف العنيف؟ </a:t>
            </a:r>
            <a:endParaRPr lang="en-US" sz="4000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FF44413E-A6D9-7F48-83BF-8B5D35FF6E42}"/>
              </a:ext>
            </a:extLst>
          </p:cNvPr>
          <p:cNvGrpSpPr/>
          <p:nvPr/>
        </p:nvGrpSpPr>
        <p:grpSpPr>
          <a:xfrm flipH="1">
            <a:off x="0" y="800100"/>
            <a:ext cx="9144000" cy="3714750"/>
            <a:chOff x="0" y="800100"/>
            <a:chExt cx="9144000" cy="371475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xmlns="" id="{5E4951A1-7DA6-8745-9608-27B95BDB45E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829050" y="800100"/>
              <a:ext cx="5314950" cy="0"/>
            </a:xfrm>
            <a:prstGeom prst="line">
              <a:avLst/>
            </a:prstGeom>
            <a:ln w="158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xmlns="" id="{B50931F8-01F0-7A49-BB62-4DEB953138F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0" y="4514850"/>
              <a:ext cx="5200650" cy="0"/>
            </a:xfrm>
            <a:prstGeom prst="line">
              <a:avLst/>
            </a:prstGeom>
            <a:ln w="158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224E06CE-87F7-1D4C-B5EB-D634F471656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6" t="6028" r="20268"/>
          <a:stretch/>
        </p:blipFill>
        <p:spPr>
          <a:xfrm flipH="1">
            <a:off x="0" y="0"/>
            <a:ext cx="2688878" cy="343711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5EE8D46E-734D-5743-964C-7582F1632FCD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4" name="Title 2">
            <a:extLst>
              <a:ext uri="{FF2B5EF4-FFF2-40B4-BE49-F238E27FC236}">
                <a16:creationId xmlns:a16="http://schemas.microsoft.com/office/drawing/2014/main" xmlns="" id="{EB0DEDA1-4DCA-0C4E-9B5E-2C469F7CCF54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Arial" charset="0"/>
                <a:ea typeface="Arial" charset="0"/>
                <a:cs typeface="Arial" charset="0"/>
              </a:rPr>
              <a:t>04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3E7436E3-D534-FA43-BA4B-09FB623722DF}"/>
              </a:ext>
            </a:extLst>
          </p:cNvPr>
          <p:cNvSpPr txBox="1">
            <a:spLocks/>
          </p:cNvSpPr>
          <p:nvPr/>
        </p:nvSpPr>
        <p:spPr>
          <a:xfrm>
            <a:off x="5044967" y="171450"/>
            <a:ext cx="3879728" cy="18860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SA" sz="800" b="1" dirty="0">
                <a:solidFill>
                  <a:schemeClr val="bg1"/>
                </a:solidFill>
              </a:rPr>
              <a:t>الوحدة التاسعة: </a:t>
            </a:r>
            <a:r>
              <a:rPr lang="ar-SA" sz="800" dirty="0">
                <a:solidFill>
                  <a:schemeClr val="bg1"/>
                </a:solidFill>
              </a:rPr>
              <a:t>استخدام </a:t>
            </a:r>
            <a:r>
              <a:rPr lang="ar-AE" sz="800" dirty="0" smtClean="0">
                <a:solidFill>
                  <a:schemeClr val="bg1"/>
                </a:solidFill>
              </a:rPr>
              <a:t>مجموعة الأدوات الابتكارية</a:t>
            </a:r>
            <a:r>
              <a:rPr lang="ar-SA" sz="800" dirty="0" smtClean="0">
                <a:solidFill>
                  <a:schemeClr val="bg1"/>
                </a:solidFill>
              </a:rPr>
              <a:t>: </a:t>
            </a:r>
            <a:r>
              <a:rPr lang="ar-SA" sz="800" dirty="0">
                <a:solidFill>
                  <a:schemeClr val="bg1"/>
                </a:solidFill>
              </a:rPr>
              <a:t>الاستفادة من وسائل الإعلام الجديدة والتكنولوجيا </a:t>
            </a:r>
            <a:endParaRPr lang="en-US" sz="8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7704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1550773" y="697627"/>
            <a:ext cx="6830354" cy="96885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>
              <a:lnSpc>
                <a:spcPts val="3700"/>
              </a:lnSpc>
            </a:pPr>
            <a:r>
              <a:rPr lang="ar-AE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الأهداف المشتركة </a:t>
            </a:r>
            <a:r>
              <a:rPr lang="ar-EG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</a:t>
            </a:r>
            <a:r>
              <a:rPr lang="ar-AE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برامج </a:t>
            </a:r>
            <a:r>
              <a:rPr lang="ar-AE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مكافحة التطرف </a:t>
            </a:r>
            <a:r>
              <a:rPr lang="ar-AE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العنيف</a:t>
            </a:r>
            <a:r>
              <a:rPr lang="ar-EG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التي تستخدم التكنولوجيا هي</a:t>
            </a:r>
            <a:r>
              <a:rPr lang="ar-AE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: </a:t>
            </a:r>
            <a:endParaRPr lang="en-US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cxnSp>
        <p:nvCxnSpPr>
          <p:cNvPr id="16" name="Straight Connector 15"/>
          <p:cNvCxnSpPr>
            <a:cxnSpLocks/>
          </p:cNvCxnSpPr>
          <p:nvPr/>
        </p:nvCxnSpPr>
        <p:spPr>
          <a:xfrm flipH="1">
            <a:off x="0" y="1825853"/>
            <a:ext cx="8381127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/>
          <p:cNvSpPr txBox="1">
            <a:spLocks/>
          </p:cNvSpPr>
          <p:nvPr/>
        </p:nvSpPr>
        <p:spPr>
          <a:xfrm>
            <a:off x="762000" y="2163430"/>
            <a:ext cx="7589907" cy="235962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 algn="r" rtl="1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ربط الفئات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ُ</a:t>
            </a:r>
            <a:r>
              <a:rPr lang="ar-EG" sz="2200" b="0" cap="none" dirty="0" err="1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همشة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أو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المُعرضة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للتأثُر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بالتطرف العنيف بالخدمات والفرص. </a:t>
            </a:r>
          </a:p>
          <a:p>
            <a:pPr marL="182880" indent="-182880" algn="r" rtl="1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ربط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الأشخاص عبر </a:t>
            </a:r>
            <a:r>
              <a:rPr lang="ar-AE" sz="2200" b="0" cap="none" dirty="0" err="1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مخت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ف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الخطوط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الفاصلة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. </a:t>
            </a:r>
            <a:endParaRPr lang="ar-AE" sz="22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marL="182880" indent="-182880" algn="r" rtl="1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بناء مهارات الأشخاص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ُ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عرضين للتأثُر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بالتطرف العنيف. </a:t>
            </a:r>
          </a:p>
          <a:p>
            <a:pPr marL="182880" indent="-182880" algn="r" rtl="1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رفع مستوى الوعي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بخطر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الراديكالية والتطرف العنيف. </a:t>
            </a:r>
          </a:p>
          <a:p>
            <a:pPr marL="182880" indent="-182880" algn="r" rtl="1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صياغة خطاب إيجابي ومشاركته. </a:t>
            </a:r>
            <a:endParaRPr lang="ar-AE" sz="22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marL="182880" indent="-182880" algn="r" rtl="1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تمكين المنظمات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أو الأفراد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من ال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مشاركة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بشكل أفضل في مكافحة التطرف العنيف من خلال بناء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المعارف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والمهارات. 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3E7436E3-D534-FA43-BA4B-09FB623722DF}"/>
              </a:ext>
            </a:extLst>
          </p:cNvPr>
          <p:cNvSpPr txBox="1">
            <a:spLocks/>
          </p:cNvSpPr>
          <p:nvPr/>
        </p:nvSpPr>
        <p:spPr>
          <a:xfrm>
            <a:off x="5044967" y="171450"/>
            <a:ext cx="3879728" cy="18860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SA" sz="800" b="1" dirty="0">
                <a:solidFill>
                  <a:srgbClr val="0072B1"/>
                </a:solidFill>
              </a:rPr>
              <a:t>الوحدة التاسعة: </a:t>
            </a:r>
            <a:r>
              <a:rPr lang="ar-SA" sz="800" dirty="0">
                <a:solidFill>
                  <a:srgbClr val="0072B1"/>
                </a:solidFill>
              </a:rPr>
              <a:t>استخدام </a:t>
            </a:r>
            <a:r>
              <a:rPr lang="ar-AE" sz="800" dirty="0" smtClean="0">
                <a:solidFill>
                  <a:srgbClr val="0072B1"/>
                </a:solidFill>
              </a:rPr>
              <a:t>مجموعة الأدوات الابتكارية</a:t>
            </a:r>
            <a:r>
              <a:rPr lang="ar-SA" sz="800" dirty="0" smtClean="0">
                <a:solidFill>
                  <a:srgbClr val="0072B1"/>
                </a:solidFill>
              </a:rPr>
              <a:t>: </a:t>
            </a:r>
            <a:r>
              <a:rPr lang="ar-SA" sz="800" dirty="0">
                <a:solidFill>
                  <a:srgbClr val="0072B1"/>
                </a:solidFill>
              </a:rPr>
              <a:t>الاستفادة من وسائل الإعلام الجديدة والتكنولوجيا </a:t>
            </a:r>
            <a:endParaRPr lang="en-US" sz="80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E23DB9E7-783A-4741-8E33-78A79B00551A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xmlns="" id="{95338D84-0151-5B4A-AB3F-775F167A4BF3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Arial" charset="0"/>
                <a:ea typeface="Arial" charset="0"/>
                <a:cs typeface="Arial" charset="0"/>
              </a:rPr>
              <a:t>05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7908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F28C38AC-C71F-9F4C-8FE4-3EC5C902417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 flipH="1">
            <a:off x="5919514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175797" y="505706"/>
            <a:ext cx="8747251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EG" sz="1800" b="1" dirty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فيديو 23: عرض مختصر لبرنامج التبادل الافتراضي </a:t>
            </a:r>
            <a:r>
              <a:rPr lang="en-US" sz="1800" b="1" dirty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Erasmus+ </a:t>
            </a:r>
          </a:p>
          <a:p>
            <a:pPr algn="r"/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 algn="r"/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2">
            <a:extLst>
              <a:ext uri="{FF2B5EF4-FFF2-40B4-BE49-F238E27FC236}">
                <a16:creationId xmlns:a16="http://schemas.microsoft.com/office/drawing/2014/main" xmlns="" id="{9AEA917C-E19C-0A43-8D5B-77973D292A2E}"/>
              </a:ext>
            </a:extLst>
          </p:cNvPr>
          <p:cNvSpPr txBox="1">
            <a:spLocks/>
          </p:cNvSpPr>
          <p:nvPr/>
        </p:nvSpPr>
        <p:spPr>
          <a:xfrm>
            <a:off x="5196468" y="1260636"/>
            <a:ext cx="3646393" cy="284744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بواسطة: </a:t>
            </a:r>
            <a:r>
              <a:rPr lang="ar-SA" sz="1400" u="sng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3"/>
              </a:rPr>
              <a:t>التبادل الافتراضي </a:t>
            </a:r>
            <a:r>
              <a:rPr lang="en-US" sz="1400" u="sng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3"/>
              </a:rPr>
              <a:t>E</a:t>
            </a:r>
            <a:r>
              <a:rPr lang="en-US" sz="1400" u="sng" cap="none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3"/>
              </a:rPr>
              <a:t>rasmus</a:t>
            </a:r>
            <a:r>
              <a:rPr lang="en-US" sz="1400" u="sng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3"/>
              </a:rPr>
              <a:t>+</a:t>
            </a:r>
            <a:r>
              <a:rPr lang="en-US" sz="14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 </a:t>
            </a: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en-US" sz="1400" cap="none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4"/>
              </a:rPr>
              <a:t>https://rebrand.ly/CVE_Video23</a:t>
            </a:r>
            <a:endParaRPr lang="en-US" sz="1400" cap="none" dirty="0" smtClean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cap="none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الرابط الأصلي: </a:t>
            </a:r>
            <a:r>
              <a:rPr lang="en-US" sz="1400" u="sng" cap="none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5"/>
              </a:rPr>
              <a:t>https://</a:t>
            </a:r>
            <a:r>
              <a:rPr lang="en-US" sz="1400" u="sng" cap="none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5"/>
              </a:rPr>
              <a:t>youtu.be/DSW7kleimF0</a:t>
            </a:r>
            <a:endParaRPr lang="en-US" sz="1400" cap="none" dirty="0" smtClean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يمكن </a:t>
            </a:r>
            <a:r>
              <a:rPr lang="ar-AE" sz="14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تحميل</a:t>
            </a:r>
            <a:r>
              <a:rPr lang="ar-SA" sz="14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 الفيديو من </a:t>
            </a:r>
            <a:r>
              <a:rPr lang="ar-SA" sz="1400" u="sng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6"/>
              </a:rPr>
              <a:t>هنا</a:t>
            </a:r>
            <a:r>
              <a:rPr lang="ar-SA" sz="14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. </a:t>
            </a:r>
            <a:endParaRPr lang="en-US" sz="1400" dirty="0" smtClean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ترجمة </a:t>
            </a:r>
            <a:r>
              <a:rPr lang="ar-SA" sz="1400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باللغة العربية: </a:t>
            </a:r>
            <a:endParaRPr lang="en-US" sz="1400" dirty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u="sng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7"/>
              </a:rPr>
              <a:t>متقدم</a:t>
            </a:r>
            <a:r>
              <a:rPr lang="ar-SA" sz="1400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 (موصى باستخدامه مع وجود نسخ </a:t>
            </a:r>
            <a:r>
              <a:rPr lang="ar-AE" sz="14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للتحميل</a:t>
            </a:r>
            <a:r>
              <a:rPr lang="ar-SA" sz="14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)</a:t>
            </a:r>
            <a:endParaRPr lang="en-US" sz="1400" dirty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u="sng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8"/>
              </a:rPr>
              <a:t>أساسي</a:t>
            </a:r>
            <a:r>
              <a:rPr lang="ar-SA" sz="1400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 (موصى باستخدامه عبر موقع اليوتيوب)</a:t>
            </a:r>
            <a:endParaRPr lang="en-US" sz="1400" dirty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spcAft>
                <a:spcPts val="0"/>
              </a:spcAft>
            </a:pPr>
            <a:r>
              <a:rPr lang="ar-SA" sz="1400" i="1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تعليمات حول استخدام الترجمة متوفرة </a:t>
            </a:r>
            <a:r>
              <a:rPr lang="ar-SA" sz="1400" i="1" u="sng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9"/>
              </a:rPr>
              <a:t>هنا</a:t>
            </a:r>
            <a:r>
              <a:rPr lang="en-US" sz="1300" cap="none" dirty="0" smtClean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.</a:t>
            </a:r>
            <a:endParaRPr lang="en-US" sz="1300" cap="none" dirty="0">
              <a:solidFill>
                <a:srgbClr val="00475D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xmlns="" id="{3517F0C1-4AC7-C649-981D-01C455E1D091}"/>
              </a:ext>
            </a:extLst>
          </p:cNvPr>
          <p:cNvSpPr txBox="1">
            <a:spLocks/>
          </p:cNvSpPr>
          <p:nvPr/>
        </p:nvSpPr>
        <p:spPr>
          <a:xfrm>
            <a:off x="5089109" y="171450"/>
            <a:ext cx="3835585" cy="19630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SA" sz="800" b="1" dirty="0">
                <a:solidFill>
                  <a:srgbClr val="0072B1"/>
                </a:solidFill>
              </a:rPr>
              <a:t>الوحدة التاسعة: </a:t>
            </a:r>
            <a:r>
              <a:rPr lang="ar-SA" sz="800" dirty="0">
                <a:solidFill>
                  <a:srgbClr val="0072B1"/>
                </a:solidFill>
              </a:rPr>
              <a:t>استخدام </a:t>
            </a:r>
            <a:r>
              <a:rPr lang="ar-AE" sz="800" dirty="0">
                <a:solidFill>
                  <a:srgbClr val="0072B1"/>
                </a:solidFill>
              </a:rPr>
              <a:t>مجموعة الأدوات الابتكارية</a:t>
            </a:r>
            <a:r>
              <a:rPr lang="ar-SA" sz="800" dirty="0">
                <a:solidFill>
                  <a:srgbClr val="0072B1"/>
                </a:solidFill>
              </a:rPr>
              <a:t>: الاستفادة من وسائل الإعلام الجديدة والتكنولوجيا </a:t>
            </a:r>
            <a:endParaRPr lang="en-US" sz="80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46E6E083-3C78-9A40-80F0-18BF0F847098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xmlns="" id="{55FE58CE-D485-AC47-A812-CA5DC9AFECA5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Arial" charset="0"/>
                <a:ea typeface="Arial" charset="0"/>
                <a:cs typeface="Arial" charset="0"/>
              </a:rPr>
              <a:t>06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0" name="Google Shape;967;p146">
            <a:hlinkClick r:id="rId4"/>
            <a:extLst>
              <a:ext uri="{FF2B5EF4-FFF2-40B4-BE49-F238E27FC236}">
                <a16:creationId xmlns:a16="http://schemas.microsoft.com/office/drawing/2014/main" xmlns="" id="{B948A2A3-FCD6-8F49-A042-87270BED5061}"/>
              </a:ext>
            </a:extLst>
          </p:cNvPr>
          <p:cNvPicPr preferRelativeResize="0"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40" y="1260636"/>
            <a:ext cx="4613302" cy="3075534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</p:spTree>
    <p:extLst>
      <p:ext uri="{BB962C8B-B14F-4D97-AF65-F5344CB8AC3E}">
        <p14:creationId xmlns:p14="http://schemas.microsoft.com/office/powerpoint/2010/main" val="18602009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2"/>
          <p:cNvSpPr txBox="1">
            <a:spLocks/>
          </p:cNvSpPr>
          <p:nvPr/>
        </p:nvSpPr>
        <p:spPr>
          <a:xfrm>
            <a:off x="786415" y="505706"/>
            <a:ext cx="8146231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EG" sz="1800" b="1" dirty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فيديو 24: </a:t>
            </a:r>
            <a:r>
              <a:rPr lang="ar-AE" sz="1800" b="1" dirty="0" smtClean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الأقران</a:t>
            </a:r>
            <a:r>
              <a:rPr lang="ar-EG" sz="1800" b="1" dirty="0" smtClean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: </a:t>
            </a:r>
            <a:r>
              <a:rPr lang="ar-EG" sz="1800" b="1" dirty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تحدي التطرف 2015م</a:t>
            </a:r>
            <a:endParaRPr lang="en-US" sz="1800" b="1" dirty="0">
              <a:solidFill>
                <a:srgbClr val="00475D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algn="r" rtl="1"/>
            <a:endParaRPr lang="en-US" sz="1800" b="1" dirty="0">
              <a:solidFill>
                <a:srgbClr val="00475D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algn="r" rtl="1"/>
            <a:endParaRPr lang="en-US" sz="1800" b="1" dirty="0">
              <a:solidFill>
                <a:srgbClr val="00475D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algn="r" rtl="1"/>
            <a:endParaRPr lang="en-US" sz="1800" b="1" dirty="0">
              <a:solidFill>
                <a:srgbClr val="00475D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xmlns="" id="{8629362D-66D6-F34C-B53B-ECE379C2A65B}"/>
              </a:ext>
            </a:extLst>
          </p:cNvPr>
          <p:cNvSpPr txBox="1">
            <a:spLocks/>
          </p:cNvSpPr>
          <p:nvPr/>
        </p:nvSpPr>
        <p:spPr>
          <a:xfrm>
            <a:off x="5211651" y="171450"/>
            <a:ext cx="3713044" cy="19630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SA" sz="800" b="1" dirty="0">
                <a:solidFill>
                  <a:srgbClr val="0072B1"/>
                </a:solidFill>
              </a:rPr>
              <a:t>الوحدة التاسعة: </a:t>
            </a:r>
            <a:r>
              <a:rPr lang="ar-SA" sz="800" dirty="0">
                <a:solidFill>
                  <a:srgbClr val="0072B1"/>
                </a:solidFill>
              </a:rPr>
              <a:t>استخدام </a:t>
            </a:r>
            <a:r>
              <a:rPr lang="ar-AE" sz="800" dirty="0">
                <a:solidFill>
                  <a:srgbClr val="0072B1"/>
                </a:solidFill>
              </a:rPr>
              <a:t>مجموعة الأدوات الابتكارية</a:t>
            </a:r>
            <a:r>
              <a:rPr lang="ar-SA" sz="800" dirty="0">
                <a:solidFill>
                  <a:srgbClr val="0072B1"/>
                </a:solidFill>
              </a:rPr>
              <a:t>: الاستفادة من وسائل الإعلام الجديدة والتكنولوجيا </a:t>
            </a:r>
            <a:endParaRPr lang="en-US" sz="80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D7825444-85CA-D542-83B1-FA6147A7D40D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xmlns="" id="{103E036F-3718-204E-A478-6C6CBDB23D21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Arial" charset="0"/>
                <a:ea typeface="Arial" charset="0"/>
                <a:cs typeface="Arial" charset="0"/>
              </a:rPr>
              <a:t>07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FBD5F13D-AE09-1845-97C2-A88566BDFCD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 flipH="1">
            <a:off x="5919514" y="2167438"/>
            <a:ext cx="3224486" cy="2976062"/>
          </a:xfrm>
          <a:prstGeom prst="rect">
            <a:avLst/>
          </a:prstGeom>
        </p:spPr>
      </p:pic>
      <p:sp>
        <p:nvSpPr>
          <p:cNvPr id="16" name="Title 2">
            <a:extLst>
              <a:ext uri="{FF2B5EF4-FFF2-40B4-BE49-F238E27FC236}">
                <a16:creationId xmlns:a16="http://schemas.microsoft.com/office/drawing/2014/main" xmlns="" id="{9AEA917C-E19C-0A43-8D5B-77973D292A2E}"/>
              </a:ext>
            </a:extLst>
          </p:cNvPr>
          <p:cNvSpPr txBox="1">
            <a:spLocks/>
          </p:cNvSpPr>
          <p:nvPr/>
        </p:nvSpPr>
        <p:spPr>
          <a:xfrm>
            <a:off x="5211650" y="1263134"/>
            <a:ext cx="3631219" cy="309520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بواسطة: </a:t>
            </a:r>
            <a:r>
              <a:rPr lang="ar-SA" sz="1400" u="sng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3"/>
              </a:rPr>
              <a:t>مكتب الشؤون التعليمية والثقافية في وزارة الخارجية الأمريكية</a:t>
            </a:r>
            <a:r>
              <a:rPr lang="en-US" sz="1400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 </a:t>
            </a:r>
            <a:endParaRPr lang="en-US" sz="1400" dirty="0" smtClean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en-US" sz="1400" cap="none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4"/>
              </a:rPr>
              <a:t>https://rebrand.ly/CVE_Video24</a:t>
            </a:r>
            <a:endParaRPr lang="en-US" sz="1400" cap="none" dirty="0" smtClean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cap="none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الرابط الأصلي: </a:t>
            </a:r>
            <a:r>
              <a:rPr lang="en-US" sz="1400" u="sng" cap="none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5"/>
              </a:rPr>
              <a:t>https://</a:t>
            </a:r>
            <a:r>
              <a:rPr lang="en-US" sz="1400" u="sng" cap="none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5"/>
              </a:rPr>
              <a:t>youtu.be/cCrDOSsDbt8</a:t>
            </a:r>
            <a:endParaRPr lang="en-US" sz="1400" cap="none" dirty="0" smtClean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يمكن </a:t>
            </a:r>
            <a:r>
              <a:rPr lang="ar-AE" sz="14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تحميل</a:t>
            </a:r>
            <a:r>
              <a:rPr lang="ar-SA" sz="14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 </a:t>
            </a:r>
            <a:r>
              <a:rPr lang="ar-SA" sz="1400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الفيديو من </a:t>
            </a:r>
            <a:r>
              <a:rPr lang="ar-SA" sz="1400" u="sng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6"/>
              </a:rPr>
              <a:t>هنا</a:t>
            </a:r>
            <a:r>
              <a:rPr lang="ar-SA" sz="1400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. </a:t>
            </a:r>
            <a:endParaRPr lang="en-US" sz="1400" dirty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ترجمة باللغة العربية: </a:t>
            </a:r>
            <a:endParaRPr lang="en-US" sz="1400" dirty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u="sng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7"/>
              </a:rPr>
              <a:t>متقدم</a:t>
            </a:r>
            <a:r>
              <a:rPr lang="ar-SA" sz="1400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 (موصى باستخدامه مع وجود نسخ </a:t>
            </a:r>
            <a:r>
              <a:rPr lang="ar-SA" sz="1400" dirty="0" err="1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لل</a:t>
            </a:r>
            <a:r>
              <a:rPr lang="ar-AE" sz="14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تحميل</a:t>
            </a:r>
            <a:r>
              <a:rPr lang="ar-SA" sz="1400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)</a:t>
            </a:r>
            <a:endParaRPr lang="en-US" sz="1400" dirty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400" u="sng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8"/>
              </a:rPr>
              <a:t>أساسي</a:t>
            </a:r>
            <a:r>
              <a:rPr lang="ar-SA" sz="1400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 (موصى باستخدامه عبر موقع اليوتيوب)</a:t>
            </a:r>
            <a:endParaRPr lang="en-US" sz="1400" dirty="0">
              <a:solidFill>
                <a:srgbClr val="00475D"/>
              </a:solidFill>
              <a:latin typeface="Simplified Arabic" pitchFamily="18" charset="-78"/>
              <a:ea typeface="Open Sans"/>
              <a:cs typeface="Simplified Arabic" pitchFamily="18" charset="-78"/>
            </a:endParaRPr>
          </a:p>
          <a:p>
            <a:pPr algn="r" rtl="1"/>
            <a:r>
              <a:rPr lang="ar-SA" sz="1400" i="1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تعليمات حول استخدام الترجمة متوفرة </a:t>
            </a:r>
            <a:r>
              <a:rPr lang="ar-SA" sz="1400" i="1" u="sng" dirty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  <a:hlinkClick r:id="rId9"/>
              </a:rPr>
              <a:t>هنا</a:t>
            </a:r>
            <a:r>
              <a:rPr lang="en-US" sz="1400" i="1" dirty="0" smtClean="0">
                <a:solidFill>
                  <a:srgbClr val="00475D"/>
                </a:solidFill>
                <a:latin typeface="Simplified Arabic" pitchFamily="18" charset="-78"/>
                <a:ea typeface="Open Sans"/>
                <a:cs typeface="Simplified Arabic" pitchFamily="18" charset="-78"/>
              </a:rPr>
              <a:t>.</a:t>
            </a:r>
            <a:endParaRPr lang="en-US" sz="1300" cap="none" dirty="0">
              <a:solidFill>
                <a:srgbClr val="00475D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pic>
        <p:nvPicPr>
          <p:cNvPr id="13" name="Google Shape;974;p147">
            <a:hlinkClick r:id="rId4"/>
            <a:extLst>
              <a:ext uri="{FF2B5EF4-FFF2-40B4-BE49-F238E27FC236}">
                <a16:creationId xmlns:a16="http://schemas.microsoft.com/office/drawing/2014/main" xmlns="" id="{825B6D53-AA3D-5140-B970-13868F56A123}"/>
              </a:ext>
            </a:extLst>
          </p:cNvPr>
          <p:cNvPicPr preferRelativeResize="0"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98" y="1263134"/>
            <a:ext cx="4613302" cy="3075534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</p:spTree>
    <p:extLst>
      <p:ext uri="{BB962C8B-B14F-4D97-AF65-F5344CB8AC3E}">
        <p14:creationId xmlns:p14="http://schemas.microsoft.com/office/powerpoint/2010/main" val="37654672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80944" y="784200"/>
            <a:ext cx="5412596" cy="83356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>
              <a:lnSpc>
                <a:spcPts val="3200"/>
              </a:lnSpc>
            </a:pPr>
            <a:r>
              <a:rPr lang="ar-AE" sz="3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اعتبارات </a:t>
            </a:r>
            <a:r>
              <a:rPr lang="ar-AE" sz="30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خاصة عند استخدام وسائل التواصل الاجتماعي والمنصات </a:t>
            </a:r>
            <a:r>
              <a:rPr lang="ar-EG" sz="3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عبر</a:t>
            </a:r>
            <a:r>
              <a:rPr lang="ar-AE" sz="3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ال</a:t>
            </a:r>
            <a:r>
              <a:rPr lang="ar-EG" sz="3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إ</a:t>
            </a:r>
            <a:r>
              <a:rPr lang="ar-AE" sz="3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نترنت</a:t>
            </a:r>
            <a:r>
              <a:rPr lang="en-US" sz="3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:</a:t>
            </a:r>
            <a:r>
              <a:rPr lang="ar-AE" sz="30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endParaRPr lang="en-US" sz="30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7" name="Title 2"/>
          <p:cNvSpPr txBox="1">
            <a:spLocks/>
          </p:cNvSpPr>
          <p:nvPr/>
        </p:nvSpPr>
        <p:spPr>
          <a:xfrm>
            <a:off x="364502" y="1934685"/>
            <a:ext cx="5209982" cy="2641749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 algn="r" rtl="1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وجِه رسالتك. </a:t>
            </a:r>
            <a:endParaRPr lang="ar-AE" sz="22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marL="182880" indent="-182880" algn="r" rtl="1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استخدم الصور الفوتوغرافية أو مقاطع الفيديو </a:t>
            </a:r>
            <a:r>
              <a:rPr lang="ar-AE" sz="2200" b="0" cap="none" dirty="0" err="1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لاسترعاء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الاهتمام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. </a:t>
            </a:r>
          </a:p>
          <a:p>
            <a:pPr marL="182880" indent="-182880" algn="r" rtl="1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قيِّد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نفسك برسالة قصيرة واحدة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فقط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لكل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منشور. </a:t>
            </a:r>
          </a:p>
          <a:p>
            <a:pPr marL="182880" indent="-182880" algn="r" rtl="1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استخدم الوسم (الهاشتاق)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لتوسيع نطاق حملتك. </a:t>
            </a:r>
            <a:endParaRPr lang="ar-AE" sz="22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marL="182880" indent="-182880" algn="r" rtl="1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اشرك جمهورك من خلال "دعوته للعمل". </a:t>
            </a:r>
            <a:endParaRPr lang="ar-AE" sz="22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marL="182880" indent="-182880" algn="r" rtl="1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تفاعل مع الأشخاص الذين يتفاعلون مع منشوراتك عندما يكون ذلك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مناسب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ًا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. </a:t>
            </a:r>
            <a:endParaRPr lang="ar-AE" sz="2200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pic>
        <p:nvPicPr>
          <p:cNvPr id="9" name="Picture Placeholder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90" t="-165" r="49062" b="1588"/>
          <a:stretch/>
        </p:blipFill>
        <p:spPr>
          <a:xfrm>
            <a:off x="6108699" y="-8633"/>
            <a:ext cx="3035301" cy="5160767"/>
          </a:xfrm>
          <a:prstGeom prst="rect">
            <a:avLst/>
          </a:prstGeom>
        </p:spPr>
      </p:pic>
      <p:cxnSp>
        <p:nvCxnSpPr>
          <p:cNvPr id="19" name="Straight Connector 18"/>
          <p:cNvCxnSpPr>
            <a:cxnSpLocks/>
          </p:cNvCxnSpPr>
          <p:nvPr/>
        </p:nvCxnSpPr>
        <p:spPr>
          <a:xfrm flipH="1">
            <a:off x="0" y="1782647"/>
            <a:ext cx="557448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xmlns="" id="{B1A05880-A78A-CE4A-9836-595902AC1BB2}"/>
              </a:ext>
            </a:extLst>
          </p:cNvPr>
          <p:cNvSpPr txBox="1">
            <a:spLocks/>
          </p:cNvSpPr>
          <p:nvPr/>
        </p:nvSpPr>
        <p:spPr>
          <a:xfrm>
            <a:off x="80945" y="171450"/>
            <a:ext cx="3619816" cy="20061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SA" sz="800" b="1" dirty="0">
                <a:solidFill>
                  <a:srgbClr val="0072B1"/>
                </a:solidFill>
              </a:rPr>
              <a:t>الوحدة التاسعة: </a:t>
            </a:r>
            <a:r>
              <a:rPr lang="ar-SA" sz="800" dirty="0">
                <a:solidFill>
                  <a:srgbClr val="0072B1"/>
                </a:solidFill>
              </a:rPr>
              <a:t>استخدام </a:t>
            </a:r>
            <a:r>
              <a:rPr lang="ar-AE" sz="800" dirty="0">
                <a:solidFill>
                  <a:srgbClr val="0072B1"/>
                </a:solidFill>
              </a:rPr>
              <a:t>مجموعة الأدوات الابتكارية</a:t>
            </a:r>
            <a:r>
              <a:rPr lang="ar-SA" sz="800" dirty="0">
                <a:solidFill>
                  <a:srgbClr val="0072B1"/>
                </a:solidFill>
              </a:rPr>
              <a:t>: الاستفادة من وسائل الإعلام الجديدة والتكنولوجيا </a:t>
            </a:r>
            <a:endParaRPr lang="en-US" sz="80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91088961-B37D-754F-89E4-3C13209D3766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xmlns="" id="{5EA82344-623D-6940-A946-CB79D0D72F5D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Arial" charset="0"/>
                <a:ea typeface="Arial" charset="0"/>
                <a:cs typeface="Arial" charset="0"/>
              </a:rPr>
              <a:t>08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4488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988219" y="1840112"/>
            <a:ext cx="7167562" cy="1846659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ما هي بعض نقاط القوة والتحديات أمام إنشاء 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منصات التكنولوجيا الخاصة </a:t>
            </a:r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بك </a:t>
            </a:r>
            <a:r>
              <a:rPr lang="ar-AE" sz="40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من أجل مكافحة </a:t>
            </a:r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التطرف العنيف؟ </a:t>
            </a:r>
            <a:endParaRPr lang="en-US" sz="4000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B29D94A2-B775-FD4F-90C2-85B4CB42FB1F}"/>
              </a:ext>
            </a:extLst>
          </p:cNvPr>
          <p:cNvGrpSpPr/>
          <p:nvPr/>
        </p:nvGrpSpPr>
        <p:grpSpPr>
          <a:xfrm flipH="1">
            <a:off x="0" y="800100"/>
            <a:ext cx="9144000" cy="3714750"/>
            <a:chOff x="0" y="800100"/>
            <a:chExt cx="9144000" cy="3714750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xmlns="" id="{C4417668-99A4-FA4C-A060-D827C20DB03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829050" y="800100"/>
              <a:ext cx="5314950" cy="0"/>
            </a:xfrm>
            <a:prstGeom prst="line">
              <a:avLst/>
            </a:prstGeom>
            <a:ln w="158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xmlns="" id="{1A5AEFC3-806B-814C-9C6E-A748ABC0AD9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0" y="4514850"/>
              <a:ext cx="5200650" cy="0"/>
            </a:xfrm>
            <a:prstGeom prst="line">
              <a:avLst/>
            </a:prstGeom>
            <a:ln w="158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DA5F218C-8E4A-1249-8D31-A4E848B5F96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6" t="6028" r="20268"/>
          <a:stretch/>
        </p:blipFill>
        <p:spPr>
          <a:xfrm flipH="1">
            <a:off x="0" y="0"/>
            <a:ext cx="2688878" cy="3437110"/>
          </a:xfrm>
          <a:prstGeom prst="rect">
            <a:avLst/>
          </a:prstGeom>
        </p:spPr>
      </p:pic>
      <p:sp>
        <p:nvSpPr>
          <p:cNvPr id="22" name="Footer Placeholder 4">
            <a:extLst>
              <a:ext uri="{FF2B5EF4-FFF2-40B4-BE49-F238E27FC236}">
                <a16:creationId xmlns:a16="http://schemas.microsoft.com/office/drawing/2014/main" xmlns="" id="{C117D33F-4D4F-6744-910A-67DC0965704D}"/>
              </a:ext>
            </a:extLst>
          </p:cNvPr>
          <p:cNvSpPr txBox="1">
            <a:spLocks/>
          </p:cNvSpPr>
          <p:nvPr/>
        </p:nvSpPr>
        <p:spPr>
          <a:xfrm>
            <a:off x="5458325" y="171450"/>
            <a:ext cx="3466369" cy="15041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SA" sz="800" b="1" dirty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الوحدة التاسعة</a:t>
            </a:r>
            <a:r>
              <a:rPr lang="ar-AE" sz="800" b="1" dirty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:</a:t>
            </a:r>
            <a:r>
              <a:rPr lang="ar-SA" sz="800" dirty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 استخدام</a:t>
            </a:r>
            <a:r>
              <a:rPr lang="ar-AE" sz="800" dirty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 مجموعة الأدوات الابتكارية</a:t>
            </a:r>
            <a:r>
              <a:rPr lang="ar-SA" sz="800" dirty="0">
                <a:solidFill>
                  <a:schemeClr val="bg1"/>
                </a:solidFill>
                <a:latin typeface="Simplified Arabic" pitchFamily="18" charset="-78"/>
                <a:cs typeface="Simplified Arabic" pitchFamily="18" charset="-78"/>
              </a:rPr>
              <a:t>: الاستفادة من وسائل الإعلام الجديدة والتكنولوجيا </a:t>
            </a:r>
            <a:endParaRPr lang="en-US" sz="800" dirty="0">
              <a:solidFill>
                <a:schemeClr val="bg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3054AD3C-4086-584E-8531-DB8C2F66097B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4" name="Title 2">
            <a:extLst>
              <a:ext uri="{FF2B5EF4-FFF2-40B4-BE49-F238E27FC236}">
                <a16:creationId xmlns:a16="http://schemas.microsoft.com/office/drawing/2014/main" xmlns="" id="{226A0B12-8F9B-894D-8EBE-3D34E88FF39F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125" b="0" dirty="0">
                <a:latin typeface="Arial" charset="0"/>
                <a:ea typeface="Arial" charset="0"/>
                <a:cs typeface="Arial" charset="0"/>
              </a:rPr>
              <a:t>09</a:t>
            </a:r>
            <a:endParaRPr lang="en-US" sz="1125" b="0" cap="none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4027132"/>
      </p:ext>
    </p:extLst>
  </p:cSld>
  <p:clrMapOvr>
    <a:masterClrMapping/>
  </p:clrMapOvr>
</p:sld>
</file>

<file path=ppt/theme/theme1.xml><?xml version="1.0" encoding="utf-8"?>
<a:theme xmlns:a="http://schemas.openxmlformats.org/drawingml/2006/main" name="0429_SFCG_Powerpoint">
  <a:themeElements>
    <a:clrScheme name="Custom 8">
      <a:dk1>
        <a:srgbClr val="2C2C2D"/>
      </a:dk1>
      <a:lt1>
        <a:srgbClr val="FFFFFF"/>
      </a:lt1>
      <a:dk2>
        <a:srgbClr val="193875"/>
      </a:dk2>
      <a:lt2>
        <a:srgbClr val="EEECE1"/>
      </a:lt2>
      <a:accent1>
        <a:srgbClr val="008FBE"/>
      </a:accent1>
      <a:accent2>
        <a:srgbClr val="0069A6"/>
      </a:accent2>
      <a:accent3>
        <a:srgbClr val="FFE01E"/>
      </a:accent3>
      <a:accent4>
        <a:srgbClr val="58595B"/>
      </a:accent4>
      <a:accent5>
        <a:srgbClr val="133743"/>
      </a:accent5>
      <a:accent6>
        <a:srgbClr val="0AD092"/>
      </a:accent6>
      <a:hlink>
        <a:srgbClr val="00465C"/>
      </a:hlink>
      <a:folHlink>
        <a:srgbClr val="00465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noAutofit/>
      </a:bodyPr>
      <a:lstStyle>
        <a:defPPr>
          <a:defRPr sz="9000" dirty="0" smtClean="0">
            <a:solidFill>
              <a:srgbClr val="0095C3"/>
            </a:solidFill>
            <a:latin typeface="Arial Black" panose="020B0A04020102020204" pitchFamily="34" charset="0"/>
            <a:ea typeface="Open Sans" panose="020B0606030504020204" pitchFamily="34" charset="0"/>
            <a:cs typeface="Open Sans" panose="020B060603050402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6932</TotalTime>
  <Words>807</Words>
  <Application>Microsoft Office PowerPoint</Application>
  <PresentationFormat>On-screen Show (16:9)</PresentationFormat>
  <Paragraphs>84</Paragraphs>
  <Slides>14</Slides>
  <Notes>0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0429_SFCG_Powerpoint</vt:lpstr>
      <vt:lpstr>الوحدة التاسعة: استخدام مجموعة الأدوات الابتكارية: الاستفادة من وسائل الإعلام الجديدة والتكنولوجيا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Search for Common Ground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2014-05-01T14:47:26Z</dcterms:created>
  <dcterms:modified xsi:type="dcterms:W3CDTF">2019-05-19T22:03:35Z</dcterms:modified>
</cp:coreProperties>
</file>