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8" r:id="rId2"/>
    <p:sldId id="389" r:id="rId3"/>
    <p:sldId id="390" r:id="rId4"/>
    <p:sldId id="391" r:id="rId5"/>
    <p:sldId id="392" r:id="rId6"/>
    <p:sldId id="467" r:id="rId7"/>
    <p:sldId id="468" r:id="rId8"/>
    <p:sldId id="395" r:id="rId9"/>
    <p:sldId id="396" r:id="rId10"/>
    <p:sldId id="397" r:id="rId11"/>
    <p:sldId id="398" r:id="rId12"/>
    <p:sldId id="399" r:id="rId13"/>
    <p:sldId id="400" r:id="rId14"/>
    <p:sldId id="4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798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h9KTaHOQwb-SQ5IIRmyc4b_mGs1xBBo9&amp;export=download" TargetMode="External"/><Relationship Id="rId3" Type="http://schemas.openxmlformats.org/officeDocument/2006/relationships/hyperlink" Target="https://europa.eu/youth/erasmusvirtual" TargetMode="External"/><Relationship Id="rId7" Type="http://schemas.openxmlformats.org/officeDocument/2006/relationships/hyperlink" Target="https://drive.google.com/a/sfcg.org/uc?id=1tV2nNsY6RSdDkR78SHgZe1nbiNqv483o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i4ZFsTJrtI8z9Np6aFSOzAeuwVLpCOU&amp;export=download" TargetMode="External"/><Relationship Id="rId5" Type="http://schemas.openxmlformats.org/officeDocument/2006/relationships/hyperlink" Target="https://youtu.be/DSW7kleimF0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s://rebrand.ly/CVE_Video23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UMdJwFfc_63e3f2-sjUyB_2zmSdNQDDD&amp;export=download" TargetMode="External"/><Relationship Id="rId3" Type="http://schemas.openxmlformats.org/officeDocument/2006/relationships/hyperlink" Target="https://eca.state.gov/" TargetMode="External"/><Relationship Id="rId7" Type="http://schemas.openxmlformats.org/officeDocument/2006/relationships/hyperlink" Target="https://drive.google.com/a/sfcg.org/uc?id=13MVtEVzvXVOYWmtdD91OTj_Qts534uz5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QUm8A1Hlnm7YTV3MfoMHH6Z6mOzDbB4M&amp;export=download" TargetMode="External"/><Relationship Id="rId5" Type="http://schemas.openxmlformats.org/officeDocument/2006/relationships/hyperlink" Target="https://youtu.be/cCrDOSsDbt8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rebrand.ly/CVE_Video24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" t="12729" r="225" b="6365"/>
          <a:stretch/>
        </p:blipFill>
        <p:spPr>
          <a:xfrm>
            <a:off x="0" y="0"/>
            <a:ext cx="9144000" cy="49641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054650"/>
            <a:ext cx="5574039" cy="1384995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09</a:t>
            </a:r>
            <a:r>
              <a:rPr lang="en-US" dirty="0"/>
              <a:t/>
            </a:r>
            <a:br>
              <a:rPr lang="en-US" dirty="0"/>
            </a:b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F63BEEED-6884-1E42-9E17-30C684F6B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9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480230"/>
            <a:ext cx="7167562" cy="23544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Что специалисты-практики должны учитывать при разработке своих собственных инициатив с использованием технологий или при создании технических инструментов для разработки программ по противодействию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E4E0761-1D95-4C43-B417-7A2C457223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0686C6DE-20F0-5048-BFC2-7B2201B7DBE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F6F392DC-633D-634F-9FBA-EE3B931F1A1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063E1AF-020E-AD44-8543-EC3F4001CC03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81B2D79-D542-5447-B719-934EA7A2482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42EA0BC-17DF-DB4F-8C0D-F4854E46A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84309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691564"/>
            <a:ext cx="8077200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Передовой международный опыт и уроки, извлеченные в рамках применения технологии для противодействия насильственному экстремизму: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70755" y="1922410"/>
            <a:ext cx="7589908" cy="264687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Действия в реальном мире наиболее эффективны: </a:t>
            </a:r>
            <a:r>
              <a:rPr lang="en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контрнарративы и технические инструменты не единственный способ предотвращения радикализации и вербовки.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Информационное </a:t>
            </a:r>
            <a:r>
              <a:rPr lang="az-Cyrl-AZ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взаимодействие — это только часть решения: </a:t>
            </a: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объедините коммуникационные подходы по противодействию насильственному экстремизму (например, положительные нарративы) с более широкими стратегиями и политиками противодействия терроризму</a:t>
            </a:r>
            <a:r>
              <a:rPr lang="ru-RU" sz="18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6E454B9-578C-114F-92B6-4576F9E13AC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30E492E-4E17-D747-A320-78E360FA1D2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0A4B2539-1621-D143-985D-9ED41CDBAAE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1F3CC93-0C1A-AF43-81CF-AB6464DD482C}"/>
              </a:ext>
            </a:extLst>
          </p:cNvPr>
          <p:cNvCxnSpPr>
            <a:cxnSpLocks/>
          </p:cNvCxnSpPr>
          <p:nvPr/>
        </p:nvCxnSpPr>
        <p:spPr>
          <a:xfrm flipH="1">
            <a:off x="770756" y="1709738"/>
            <a:ext cx="8390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437DD35-E8AA-7B4A-9FC0-BF36ADD7916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450202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  <a:p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8038" y="590550"/>
            <a:ext cx="726916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продолжение</a:t>
            </a:r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):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756" y="1056311"/>
            <a:ext cx="838195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197679"/>
            <a:ext cx="7634288" cy="355481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Используйте многосторонний подход: </a:t>
            </a: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 том числе, удаление экстремистских материалов, противодействие дезинформации, передачу собственного послания и повышение устойчивости молодежи посредством специальных мероприятий и образования.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Применяйте </a:t>
            </a:r>
            <a:r>
              <a:rPr lang="az-Cyrl-AZ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подход на уровне всего общества: </a:t>
            </a: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 том числе, привлекайте государственные учреждения, гражданское общество и частный сектор, а также местных деятелей (и не забывайте о молодежи!).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Обеспечьте </a:t>
            </a:r>
            <a:r>
              <a:rPr lang="az-Cyrl-AZ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согласованность и координацию: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координируйте усилия, чтобы не допустить противоречивых посланий, и основывайтесь на уже существующей работе.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3411439-7EDC-5A4B-86C5-D5916D6AAA6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91DDC11-B4D6-D84B-B979-1CA2FCF1F51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153A224A-F831-B547-883F-DE399354FEB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E62F1CD-9A04-5647-ABED-CEE57F55961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4269550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73360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5073" y="716058"/>
            <a:ext cx="807688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Каковы риски или проблемы, связанные с использованием новых медиа и технологий?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54637" y="1581150"/>
            <a:ext cx="839598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786732"/>
            <a:ext cx="7909034" cy="319318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Разработка и использование технологических инструментов может оказаться дорогостоящим и сложным процессом.</a:t>
            </a:r>
          </a:p>
          <a:p>
            <a:pPr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Это может потребовать наличия специфических условий, таких как разработка с учетом удобства пользования, привлечение компетентных модераторов для управления платформами и/или долгосрочные обязательства по поддержанию работы платформ. Задайте себе вопрос, достаточно ли у нас ресурсов, чтобы:</a:t>
            </a:r>
          </a:p>
          <a:p>
            <a:pPr marL="285750" indent="-28575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довести разработку до конца;</a:t>
            </a:r>
          </a:p>
          <a:p>
            <a:pPr marL="285750" indent="-28575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обеспечить продвижение  инструмента или платформы, управление ими, а также их работоспособность после завершения этапа разработки.</a:t>
            </a:r>
          </a:p>
          <a:p>
            <a:pPr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</a:pPr>
            <a:r>
              <a:rPr lang="az-Cyrl-AZ" sz="16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Также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существует риск того, что основанные на новых технологиях и социальных сетях инструменты не найдут нужной аудитории, если их разработка не была подкреплена надлежащими исследованиями.</a:t>
            </a:r>
          </a:p>
          <a:p>
            <a:pPr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</a:pPr>
            <a:endParaRPr lang="en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E04BCF4-5367-F944-A9F8-82D2C7F5E11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581C375-FDEA-8F47-9AA3-EC2B78B8858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401381D9-18E1-FB47-AE21-AFD0289FA0C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010786FC-90F8-324B-8B1A-D0533404E3C1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68811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86554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1709738"/>
            <a:ext cx="7669695" cy="276998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600" b="0" cap="none" dirty="0">
                <a:latin typeface="Arial" charset="0"/>
                <a:ea typeface="Arial" charset="0"/>
                <a:cs typeface="Arial" charset="0"/>
              </a:rPr>
              <a:t>Новые медийные и технологические платформы в большей степени упрощают распространение радикализации и идей насильственного экстремизма, нежели служат их непосредственными движущими силами.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600" b="0" cap="none" dirty="0" smtClean="0">
                <a:latin typeface="Arial" charset="0"/>
                <a:ea typeface="Arial" charset="0"/>
                <a:cs typeface="Arial" charset="0"/>
              </a:rPr>
              <a:t>Использование </a:t>
            </a: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новых технологий и медиа в программах противодействия насильственному экстремизму может расширить их охват и способствовать положительным изменениям.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Новые медиа и технологии в рамках противодействия насильственному экстремизму не могут заменить реальных действий.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Создание новых платформ может быть сложным и дорогостоящим процессом (по сравнению с использованием уже работающих платформ), но этот подход также может быть более эффективным.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8CC015E-34E4-DA48-8743-5306BD35C7C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EE0EFFC-93EA-0144-995D-90B3453541A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85891092-8FA5-E04F-9335-BA014C26D4F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BF1C9A-C7F3-884D-B5A8-5919CAD365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CD73B1E-3327-D54F-B555-847FE5DE6B70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9D6F3B88-8BBF-544D-95AC-F80C2D8E1227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45563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58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164103"/>
            <a:ext cx="7167562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Расскажите о случаях, когда технологии существенно помогли вам при налаживании контакта.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DEB2225-3762-AB43-932F-E35E54DC317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D483223-E6E6-414E-8C68-63303397320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B11CCCD0-6B27-BC4D-BE08-7647C72E918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4A2980E-2FCC-364F-9273-E7CB2982355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44A011E-1511-B240-B998-5062850007AE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84309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179335"/>
            <a:ext cx="7167562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Как группировки воинствующих экстремистов использовали технологии в вашем контексте?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086D3F5-338D-9C45-9D94-260F79B9287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DDEB73-B5D9-0944-A21D-262F346BEF5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D7BF5D80-F8CD-EA41-8704-DA0013C92B4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A4F5827-8C3F-BF4B-B98A-4290F64CDDC6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2BDC761-D386-7D44-84B5-ACE46875D4FD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EE1466F-4266-9D48-B062-5CD070497F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84309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676437"/>
            <a:ext cx="7167562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Как можно использовать технологии (включая новые СМИ) для повышения устойчивости к призывам воинствующих экстремистов или противодействия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5A66D5A-3DC6-BD46-866D-AED42557FB6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F66D208-F1B3-D246-84FF-ACA963216DF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08B81865-4488-4147-8CD3-697810F93EA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19F1CE1-41ED-E840-97C0-3563F144911A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7E54617-5B3D-B546-BDA0-E7173E3A2882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8B97D80-BFB6-D44D-A620-1B8EC50AD1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84309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0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0756" y="900868"/>
            <a:ext cx="7691600" cy="6924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700"/>
              </a:lnSpc>
            </a:pP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Общие цели использования технологий в программах противодействия насильственному экстремизму: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756" y="1709738"/>
            <a:ext cx="838112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880310"/>
            <a:ext cx="7700356" cy="294952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предоставление услуг и возможностей людям из маргинализированных или уязвимых групп;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объединение людей, находящихся по разные стороны фронта;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обучение людей из уязвимых групп необходимым навыкам;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повышение осведомленности о радикализации и насильственном экстремизме;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разработка и распространение положительных нарративов;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расширение возможностей организаций или отдельных лиц для более эффективного участия в противодействии насильственному экстремизму посредством передачи им знаний и навыков.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2F1B6E-D374-1F41-912B-8F4BB916812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5F5C63F-5760-0149-B595-F023E5E38CD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Title 2">
              <a:extLst>
                <a:ext uri="{FF2B5EF4-FFF2-40B4-BE49-F238E27FC236}">
                  <a16:creationId xmlns:a16="http://schemas.microsoft.com/office/drawing/2014/main" xmlns="" id="{0CD9F9B9-B54A-C448-9E67-30CD1023C17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31FAD812-3126-FF4B-AF3E-D8B3EC6659A2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61061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32579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</a:t>
            </a:r>
            <a:r>
              <a:rPr lang="az-Cyrl-AZ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23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Трейлер программы «Эразмус+ Виртуальный обмен»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F674CD4C-97A6-8A46-8AA2-729B4F4DC276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003343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xmlns="" id="{AB759DDB-6970-ED4E-9859-4467F46D59A1}"/>
              </a:ext>
            </a:extLst>
          </p:cNvPr>
          <p:cNvSpPr txBox="1">
            <a:spLocks/>
          </p:cNvSpPr>
          <p:nvPr/>
        </p:nvSpPr>
        <p:spPr>
          <a:xfrm>
            <a:off x="327631" y="1125836"/>
            <a:ext cx="3759340" cy="382848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«Эразмус+ Виртуальный обмен»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rebrand.ly/CVE_Video23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youtu.be/DSW7kleimF0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Google Shape;967;p146">
            <a:hlinkClick r:id="rId4"/>
            <a:extLst>
              <a:ext uri="{FF2B5EF4-FFF2-40B4-BE49-F238E27FC236}">
                <a16:creationId xmlns:a16="http://schemas.microsoft.com/office/drawing/2014/main" xmlns="" id="{86BF875B-1DFB-854B-AE28-57C4CFDF9AAE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51" y="1222470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8602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24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«Равный — равному: вызов экстремизму 2015</a:t>
            </a:r>
            <a:r>
              <a:rPr lang="ru-RU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»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DB29A9FA-9788-8242-8D4C-5FA3A4B93028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308295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49B1805-9EEE-9941-8708-8ECC392E1AAB}"/>
              </a:ext>
            </a:extLst>
          </p:cNvPr>
          <p:cNvSpPr txBox="1"/>
          <p:nvPr/>
        </p:nvSpPr>
        <p:spPr>
          <a:xfrm>
            <a:off x="7483642" y="-3585411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7DB79E13-4441-B94A-BFB9-785A164C74F9}"/>
              </a:ext>
            </a:extLst>
          </p:cNvPr>
          <p:cNvSpPr txBox="1">
            <a:spLocks/>
          </p:cNvSpPr>
          <p:nvPr/>
        </p:nvSpPr>
        <p:spPr>
          <a:xfrm>
            <a:off x="327630" y="1162153"/>
            <a:ext cx="3743438" cy="37002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: 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Бюро Государственного департамента США по вопросам образования и культуры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rebrand.ly/CVE_Video24</a:t>
            </a:r>
            <a:endParaRPr lang="en-US" sz="1300" cap="none" dirty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2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</a:t>
            </a:r>
            <a:r>
              <a:rPr lang="en-US" sz="12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://</a:t>
            </a:r>
            <a:r>
              <a:rPr lang="en-US" sz="12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youtu.be/cCrDOSsDbt8</a:t>
            </a:r>
            <a:r>
              <a:rPr lang="en-US" sz="12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</a:t>
            </a:r>
            <a:endParaRPr lang="en-US" sz="12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" name="Google Shape;974;p147">
            <a:hlinkClick r:id="rId4"/>
            <a:extLst>
              <a:ext uri="{FF2B5EF4-FFF2-40B4-BE49-F238E27FC236}">
                <a16:creationId xmlns:a16="http://schemas.microsoft.com/office/drawing/2014/main" xmlns="" id="{7EFF643C-E445-0D41-B2FC-734F1C9AB005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035" y="1224746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7654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016405" y="863589"/>
            <a:ext cx="562356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Особенности использования социальных сетей и онлайн-платформ: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016405" y="1886429"/>
            <a:ext cx="5410200" cy="30136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Выберите целевую аудиторию для вашего послания.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Используйте фотографии или видеоролики для привлечения внимания.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Ограничьтесь одним коротким посланием в рамках одной записи.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Используйте хэштеги для увеличения охвата информационной кампании.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Призовите свою аудиторию к действию.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Старайтесь работать с теми, кто откликается на ваши материалы.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51147"/>
          <a:stretch/>
        </p:blipFill>
        <p:spPr>
          <a:xfrm>
            <a:off x="0" y="0"/>
            <a:ext cx="2531327" cy="514350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016405" y="1724608"/>
            <a:ext cx="5715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B512688-FBBA-5247-92EB-435B97BA520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D6837FA0-948B-A340-8640-CE6C4A7B9F7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9DB37D48-C8B9-0B46-BD65-C582AA14041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08786641-E99E-994B-B067-A0D8AE12B5A6}"/>
              </a:ext>
            </a:extLst>
          </p:cNvPr>
          <p:cNvSpPr txBox="1">
            <a:spLocks/>
          </p:cNvSpPr>
          <p:nvPr/>
        </p:nvSpPr>
        <p:spPr>
          <a:xfrm>
            <a:off x="4850969" y="171450"/>
            <a:ext cx="4084875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</a:p>
          <a:p>
            <a:pPr algn="r"/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786920"/>
            <a:ext cx="7167562" cy="15696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В чем заключаются преимущества и трудности при создании собственных технических платформ для противодействия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F01C5C7-F9ED-084D-AD3F-35E9F232EEE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377F332-0DC5-F24A-A53E-46127B8622F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394C4251-1DE0-4546-9154-A4672E5CA2D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298225F-F299-294C-9BD9-F83C54A33EE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E176C49B-A219-224F-A972-33B8BD59FAC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C74C337-3061-2743-9A2B-036A10CB9D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7" y="171450"/>
            <a:ext cx="4184309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09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Применение инновационных инструментов: новых средств массовой информации и технологий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02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8389</TotalTime>
  <Words>766</Words>
  <Application>Microsoft Office PowerPoint</Application>
  <PresentationFormat>On-screen Show (16:9)</PresentationFormat>
  <Paragraphs>84</Paragraphs>
  <Slides>14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Модуль 09 Применение инновационных инструментов: новых средств массовой информации и технологий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2019-05-14T14:42:24Z</dcterms:modified>
</cp:coreProperties>
</file>