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71" r:id="rId2"/>
    <p:sldId id="372" r:id="rId3"/>
    <p:sldId id="373" r:id="rId4"/>
    <p:sldId id="374" r:id="rId5"/>
    <p:sldId id="375" r:id="rId6"/>
    <p:sldId id="376" r:id="rId7"/>
    <p:sldId id="463" r:id="rId8"/>
    <p:sldId id="378" r:id="rId9"/>
    <p:sldId id="379" r:id="rId10"/>
    <p:sldId id="442" r:id="rId11"/>
    <p:sldId id="380" r:id="rId12"/>
    <p:sldId id="464" r:id="rId13"/>
    <p:sldId id="465" r:id="rId14"/>
    <p:sldId id="466" r:id="rId15"/>
    <p:sldId id="384" r:id="rId16"/>
    <p:sldId id="443" r:id="rId17"/>
    <p:sldId id="385" r:id="rId18"/>
    <p:sldId id="444" r:id="rId19"/>
    <p:sldId id="386" r:id="rId20"/>
    <p:sldId id="387" r:id="rId2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5" pos="1920" userDrawn="1">
          <p15:clr>
            <a:srgbClr val="A4A3A4"/>
          </p15:clr>
        </p15:guide>
        <p15:guide id="7" pos="5568" userDrawn="1">
          <p15:clr>
            <a:srgbClr val="A4A3A4"/>
          </p15:clr>
        </p15:guide>
        <p15:guide id="8" pos="3850" userDrawn="1">
          <p15:clr>
            <a:srgbClr val="A4A3A4"/>
          </p15:clr>
        </p15:guide>
        <p15:guide id="9" orient="horz" pos="1092" userDrawn="1">
          <p15:clr>
            <a:srgbClr val="A4A3A4"/>
          </p15:clr>
        </p15:guide>
        <p15:guide id="10" orient="horz" pos="2162" userDrawn="1">
          <p15:clr>
            <a:srgbClr val="A4A3A4"/>
          </p15:clr>
        </p15:guide>
        <p15:guide id="11" pos="2880" userDrawn="1">
          <p15:clr>
            <a:srgbClr val="A4A3A4"/>
          </p15:clr>
        </p15:guide>
        <p15:guide id="12" orient="horz" pos="108" userDrawn="1">
          <p15:clr>
            <a:srgbClr val="A4A3A4"/>
          </p15:clr>
        </p15:guide>
        <p15:guide id="13" orient="horz" pos="3127" userDrawn="1">
          <p15:clr>
            <a:srgbClr val="A4A3A4"/>
          </p15:clr>
        </p15:guide>
        <p15:guide id="14" orient="horz" pos="2964" userDrawn="1">
          <p15:clr>
            <a:srgbClr val="A4A3A4"/>
          </p15:clr>
        </p15:guide>
        <p15:guide id="15" orient="horz" pos="372" userDrawn="1">
          <p15:clr>
            <a:srgbClr val="A4A3A4"/>
          </p15:clr>
        </p15:guide>
        <p15:guide id="16" pos="480" userDrawn="1">
          <p15:clr>
            <a:srgbClr val="A4A3A4"/>
          </p15:clr>
        </p15:guide>
        <p15:guide id="17" pos="5281" userDrawn="1">
          <p15:clr>
            <a:srgbClr val="A4A3A4"/>
          </p15:clr>
        </p15:guide>
        <p15:guide id="18" userDrawn="1">
          <p15:clr>
            <a:srgbClr val="A4A3A4"/>
          </p15:clr>
        </p15:guide>
        <p15:guide id="19" pos="5760" userDrawn="1">
          <p15:clr>
            <a:srgbClr val="A4A3A4"/>
          </p15:clr>
        </p15:guide>
        <p15:guide id="20" pos="192" userDrawn="1">
          <p15:clr>
            <a:srgbClr val="A4A3A4"/>
          </p15:clr>
        </p15:guide>
        <p15:guide id="21" pos="2160" userDrawn="1">
          <p15:clr>
            <a:srgbClr val="A4A3A4"/>
          </p15:clr>
        </p15:guide>
        <p15:guide id="22" orient="horz" pos="12" userDrawn="1">
          <p15:clr>
            <a:srgbClr val="A4A3A4"/>
          </p15:clr>
        </p15:guide>
        <p15:guide id="23" orient="horz" pos="3238" userDrawn="1">
          <p15:clr>
            <a:srgbClr val="A4A3A4"/>
          </p15:clr>
        </p15:guide>
        <p15:guide id="24" orient="horz" pos="732" userDrawn="1">
          <p15:clr>
            <a:srgbClr val="A4A3A4"/>
          </p15:clr>
        </p15:guide>
        <p15:guide id="25" pos="2688" userDrawn="1">
          <p15:clr>
            <a:srgbClr val="A4A3A4"/>
          </p15:clr>
        </p15:guide>
        <p15:guide id="26" pos="3264" userDrawn="1">
          <p15:clr>
            <a:srgbClr val="A4A3A4"/>
          </p15:clr>
        </p15:guide>
        <p15:guide id="27" pos="3600" userDrawn="1">
          <p15:clr>
            <a:srgbClr val="A4A3A4"/>
          </p15:clr>
        </p15:guide>
        <p15:guide id="28" orient="horz" pos="126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mberly Brody Hart" initials="KB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75D"/>
    <a:srgbClr val="FCE122"/>
    <a:srgbClr val="0072B1"/>
    <a:srgbClr val="133743"/>
    <a:srgbClr val="0095C3"/>
    <a:srgbClr val="000000"/>
    <a:srgbClr val="3DABCE"/>
    <a:srgbClr val="0AD092"/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16" autoAdjust="0"/>
    <p:restoredTop sz="86757"/>
  </p:normalViewPr>
  <p:slideViewPr>
    <p:cSldViewPr snapToGrid="0">
      <p:cViewPr>
        <p:scale>
          <a:sx n="120" d="100"/>
          <a:sy n="120" d="100"/>
        </p:scale>
        <p:origin x="-624" y="-144"/>
      </p:cViewPr>
      <p:guideLst>
        <p:guide orient="horz" pos="1092"/>
        <p:guide orient="horz" pos="2162"/>
        <p:guide orient="horz" pos="108"/>
        <p:guide orient="horz" pos="3127"/>
        <p:guide orient="horz" pos="2964"/>
        <p:guide orient="horz" pos="372"/>
        <p:guide orient="horz" pos="12"/>
        <p:guide orient="horz" pos="3238"/>
        <p:guide orient="horz" pos="732"/>
        <p:guide orient="horz" pos="1260"/>
        <p:guide pos="1920"/>
        <p:guide pos="5568"/>
        <p:guide pos="3850"/>
        <p:guide pos="2880"/>
        <p:guide pos="480"/>
        <p:guide pos="5281"/>
        <p:guide/>
        <p:guide pos="5760"/>
        <p:guide pos="192"/>
        <p:guide pos="2160"/>
        <p:guide pos="2688"/>
        <p:guide pos="3264"/>
        <p:guide pos="36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49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65DB4-0533-4FC3-8E0C-E00573BD4EE9}" type="datetimeFigureOut">
              <a:rPr lang="en-US" smtClean="0"/>
              <a:pPr/>
              <a:t>5/17/2019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75DC-FC17-422D-900C-07167E9FCD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685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4493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5045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391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00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971800"/>
            <a:ext cx="2592956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600450"/>
            <a:ext cx="2592956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76601" y="3600450"/>
            <a:ext cx="2593975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baseline="0"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0960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15"/>
          </p:nvPr>
        </p:nvSpPr>
        <p:spPr>
          <a:xfrm>
            <a:off x="6096001" y="3600450"/>
            <a:ext cx="2593975" cy="12573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572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7"/>
          </p:nvPr>
        </p:nvSpPr>
        <p:spPr>
          <a:xfrm>
            <a:off x="32766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8"/>
          </p:nvPr>
        </p:nvSpPr>
        <p:spPr>
          <a:xfrm>
            <a:off x="60960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49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15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1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500">
                <a:latin typeface="+mj-lt"/>
              </a:defRPr>
            </a:lvl4pPr>
            <a:lvl5pPr>
              <a:defRPr sz="1500">
                <a:latin typeface="+mj-lt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26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65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36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9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99399"/>
            <a:ext cx="7772400" cy="415498"/>
          </a:xfrm>
        </p:spPr>
        <p:txBody>
          <a:bodyPr anchor="b">
            <a:spAutoFit/>
          </a:bodyPr>
          <a:lstStyle>
            <a:lvl1pPr algn="l">
              <a:defRPr sz="27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14896"/>
            <a:ext cx="7772400" cy="21053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>
              <a:lnSpc>
                <a:spcPct val="114000"/>
              </a:lnSpc>
              <a:buNone/>
              <a:defRPr sz="1200" b="1">
                <a:solidFill>
                  <a:schemeClr val="bg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697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3223022"/>
          </a:xfrm>
          <a:prstGeom prst="rect">
            <a:avLst/>
          </a:prstGeom>
        </p:spPr>
        <p:txBody>
          <a:bodyPr/>
          <a:lstStyle>
            <a:lvl1pPr>
              <a:defRPr sz="1650">
                <a:latin typeface="+mj-lt"/>
              </a:defRPr>
            </a:lvl1pPr>
            <a:lvl2pPr>
              <a:defRPr sz="1650">
                <a:latin typeface="+mj-lt"/>
              </a:defRPr>
            </a:lvl2pPr>
            <a:lvl3pPr>
              <a:defRPr sz="1500"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256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+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2057400" y="1314450"/>
            <a:ext cx="6629400" cy="16573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 i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533400" y="3200400"/>
            <a:ext cx="8153400" cy="16002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50">
                <a:latin typeface="+mj-lt"/>
              </a:defRPr>
            </a:lvl1pPr>
            <a:lvl2pPr>
              <a:lnSpc>
                <a:spcPct val="100000"/>
              </a:lnSpc>
              <a:defRPr sz="1650">
                <a:latin typeface="+mj-lt"/>
              </a:defRPr>
            </a:lvl2pPr>
            <a:lvl3pPr>
              <a:lnSpc>
                <a:spcPct val="100000"/>
              </a:lnSpc>
              <a:defRPr sz="1500">
                <a:latin typeface="+mj-lt"/>
              </a:defRPr>
            </a:lvl3pPr>
            <a:lvl4pPr>
              <a:lnSpc>
                <a:spcPct val="100000"/>
              </a:lnSpc>
              <a:defRPr>
                <a:latin typeface="+mj-lt"/>
              </a:defRPr>
            </a:lvl4pPr>
            <a:lvl5pPr>
              <a:lnSpc>
                <a:spcPct val="100000"/>
              </a:lnSpc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8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+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71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8229600" cy="18859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71850"/>
            <a:ext cx="8229600" cy="14287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2400300"/>
            <a:ext cx="7772400" cy="7429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 b="1" baseline="0">
                <a:solidFill>
                  <a:schemeClr val="bg1"/>
                </a:solidFill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 in this area</a:t>
            </a:r>
          </a:p>
        </p:txBody>
      </p:sp>
    </p:spTree>
    <p:extLst>
      <p:ext uri="{BB962C8B-B14F-4D97-AF65-F5344CB8AC3E}">
        <p14:creationId xmlns:p14="http://schemas.microsoft.com/office/powerpoint/2010/main" val="381193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350">
                <a:latin typeface="+mj-lt"/>
              </a:defRPr>
            </a:lvl4pPr>
            <a:lvl5pPr>
              <a:defRPr sz="1350"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146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8571"/>
            <a:ext cx="4040188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371600"/>
            <a:ext cx="4041775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908571"/>
            <a:ext cx="4041775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33472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 userDrawn="1">
            <p:ph type="sldNum" sz="quarter" idx="4"/>
          </p:nvPr>
        </p:nvSpPr>
        <p:spPr>
          <a:xfrm>
            <a:off x="8382000" y="4686338"/>
            <a:ext cx="609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FD58B8A1-52F0-6149-BC12-C49132ADD2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41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50" r:id="rId4"/>
    <p:sldLayoutId id="2147483663" r:id="rId5"/>
    <p:sldLayoutId id="2147483666" r:id="rId6"/>
    <p:sldLayoutId id="2147483661" r:id="rId7"/>
    <p:sldLayoutId id="2147483652" r:id="rId8"/>
    <p:sldLayoutId id="2147483653" r:id="rId9"/>
    <p:sldLayoutId id="2147483660" r:id="rId10"/>
    <p:sldLayoutId id="2147483654" r:id="rId11"/>
    <p:sldLayoutId id="2147483662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2700" kern="1000" baseline="0">
          <a:solidFill>
            <a:schemeClr val="tx1">
              <a:lumMod val="90000"/>
              <a:lumOff val="10000"/>
            </a:schemeClr>
          </a:solidFill>
          <a:latin typeface="Arial Black" panose="020B0A04020102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ct val="20000"/>
        </a:spcBef>
        <a:buFontTx/>
        <a:buNone/>
        <a:defRPr sz="24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1pPr>
      <a:lvl2pPr marL="557213" indent="-214313" algn="l" defTabSz="685800" rtl="0" eaLnBrk="1" latinLnBrk="0" hangingPunct="1">
        <a:lnSpc>
          <a:spcPct val="100000"/>
        </a:lnSpc>
        <a:spcBef>
          <a:spcPct val="20000"/>
        </a:spcBef>
        <a:buFont typeface="Wingdings" panose="05000000000000000000" pitchFamily="2" charset="2"/>
        <a:buChar char="§"/>
        <a:defRPr sz="21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ain.com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hyperlink" Target="https://youtu.be/U49nOBFv508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victimsvoices.community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hyperlink" Target="https://vimeo.com/310277294/037b2437cd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hyperlink" Target="https://www.exit-deutschland.de/" TargetMode="External"/><Relationship Id="rId7" Type="http://schemas.openxmlformats.org/officeDocument/2006/relationships/hyperlink" Target="https://drive.google.com/a/sfcg.org/uc?id=1bxQKWWmBPWX5mwzmKAjHbt7tRyXMQrGn&amp;export=download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a7ROWsT-H1O09UrlL6NO8Tx4vP7SbHiF&amp;export=download" TargetMode="External"/><Relationship Id="rId5" Type="http://schemas.openxmlformats.org/officeDocument/2006/relationships/hyperlink" Target="https://drive.google.com/a/sfcg.org/uc?id=1kC9w94W4q36sY70uwuiFHzjFP0kc-_QL&amp;export=download" TargetMode="External"/><Relationship Id="rId4" Type="http://schemas.openxmlformats.org/officeDocument/2006/relationships/hyperlink" Target="https://youtu.be/CSIbsHKEP-8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hyperlink" Target="https://www.mullenlowegroup.com/" TargetMode="External"/><Relationship Id="rId7" Type="http://schemas.openxmlformats.org/officeDocument/2006/relationships/hyperlink" Target="https://drive.google.com/a/sfcg.org/uc?id=1bxQKWWmBPWX5mwzmKAjHbt7tRyXMQrGn&amp;export=download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IBirLm41WGUlnPZuQ5xYY-ADSK-1-Ueq&amp;export=download" TargetMode="External"/><Relationship Id="rId5" Type="http://schemas.openxmlformats.org/officeDocument/2006/relationships/hyperlink" Target="https://drive.google.com/a/sfcg.org/uc?id=1NyHr8aRJDIlOWUZs0YEAPOwVk4EIySBa&amp;export=download" TargetMode="External"/><Relationship Id="rId4" Type="http://schemas.openxmlformats.org/officeDocument/2006/relationships/hyperlink" Target="https://youtu.be/qYrofD8l1-k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" t="32959" r="-139" b="-10577"/>
          <a:stretch/>
        </p:blipFill>
        <p:spPr>
          <a:xfrm>
            <a:off x="0" y="-11289"/>
            <a:ext cx="9169488" cy="461327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3028950"/>
            <a:ext cx="9144000" cy="2114550"/>
          </a:xfrm>
          <a:prstGeom prst="rect">
            <a:avLst/>
          </a:prstGeom>
          <a:gradFill>
            <a:gsLst>
              <a:gs pos="0">
                <a:srgbClr val="006B96"/>
              </a:gs>
              <a:gs pos="100000">
                <a:srgbClr val="008BC5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extBox 1"/>
          <p:cNvSpPr txBox="1"/>
          <p:nvPr/>
        </p:nvSpPr>
        <p:spPr>
          <a:xfrm>
            <a:off x="8136835" y="-1192696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DAE64D6E-DD9E-C849-BEE3-5A8877CEA0B2}"/>
              </a:ext>
            </a:extLst>
          </p:cNvPr>
          <p:cNvSpPr/>
          <p:nvPr/>
        </p:nvSpPr>
        <p:spPr>
          <a:xfrm>
            <a:off x="0" y="-1"/>
            <a:ext cx="1778001" cy="209551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UN Photo/Shareef </a:t>
            </a:r>
            <a:r>
              <a:rPr lang="en-US" sz="1000" dirty="0" err="1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Sarhan</a:t>
            </a:r>
            <a:endParaRPr lang="en-US" sz="1000" dirty="0">
              <a:solidFill>
                <a:schemeClr val="tx1">
                  <a:lumMod val="90000"/>
                  <a:lumOff val="10000"/>
                  <a:alpha val="75000"/>
                </a:schemeClr>
              </a:solidFill>
            </a:endParaRPr>
          </a:p>
        </p:txBody>
      </p:sp>
      <p:sp>
        <p:nvSpPr>
          <p:cNvPr id="17" name="Title 2"/>
          <p:cNvSpPr>
            <a:spLocks noGrp="1"/>
          </p:cNvSpPr>
          <p:nvPr>
            <p:ph type="title"/>
          </p:nvPr>
        </p:nvSpPr>
        <p:spPr>
          <a:xfrm>
            <a:off x="3035301" y="3297031"/>
            <a:ext cx="5367020" cy="1261884"/>
          </a:xfrm>
        </p:spPr>
        <p:txBody>
          <a:bodyPr/>
          <a:lstStyle/>
          <a:p>
            <a:pPr algn="r"/>
            <a:r>
              <a:rPr lang="ar-SA" sz="5400" b="0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الوحدة الثامنة:</a:t>
            </a:r>
            <a:r>
              <a:rPr lang="en-US" sz="1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/>
            </a:r>
            <a:br>
              <a:rPr lang="en-US" sz="1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</a:br>
            <a:r>
              <a:rPr lang="ar-SA" sz="2800" b="0" dirty="0">
                <a:latin typeface="Simplified Arabic" pitchFamily="18" charset="-78"/>
                <a:cs typeface="Simplified Arabic" pitchFamily="18" charset="-78"/>
              </a:rPr>
              <a:t>فهم دور </a:t>
            </a:r>
            <a:r>
              <a:rPr lang="ar-SA" sz="2800" b="0" dirty="0" smtClean="0">
                <a:latin typeface="Simplified Arabic" pitchFamily="18" charset="-78"/>
                <a:cs typeface="Simplified Arabic" pitchFamily="18" charset="-78"/>
              </a:rPr>
              <a:t>ال</a:t>
            </a:r>
            <a:r>
              <a:rPr lang="ar-AE" sz="2800" b="0" dirty="0" smtClean="0">
                <a:latin typeface="Simplified Arabic" pitchFamily="18" charset="-78"/>
                <a:cs typeface="Simplified Arabic" pitchFamily="18" charset="-78"/>
              </a:rPr>
              <a:t>خطاب</a:t>
            </a:r>
            <a:r>
              <a:rPr lang="ar-SA" sz="2800" b="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800" b="0" dirty="0">
                <a:latin typeface="Simplified Arabic" pitchFamily="18" charset="-78"/>
                <a:cs typeface="Simplified Arabic" pitchFamily="18" charset="-78"/>
              </a:rPr>
              <a:t>والإعلام في التطرف العنيف</a:t>
            </a:r>
            <a:endParaRPr lang="en-US" sz="28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pic>
        <p:nvPicPr>
          <p:cNvPr id="11" name="Picture 3" descr="C:\Users\Hannah Kim\Desktop\your sister file\sfcg_newlogo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0043" y="3432175"/>
            <a:ext cx="1867306" cy="329112"/>
          </a:xfrm>
          <a:prstGeom prst="rect">
            <a:avLst/>
          </a:prstGeom>
          <a:noFill/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390D94D9-9A18-A04E-921E-4E3B48F9B00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0" t="5926" r="61042" b="87277"/>
          <a:stretch/>
        </p:blipFill>
        <p:spPr>
          <a:xfrm>
            <a:off x="570894" y="3906742"/>
            <a:ext cx="601866" cy="40552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D390A4AC-EF34-364E-937A-48D50CA998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068" y="3865834"/>
            <a:ext cx="1237038" cy="52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545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0EA43EC-7A5A-A849-BB5D-BB9557C4120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0" t="52" r="40332" b="102"/>
          <a:stretch/>
        </p:blipFill>
        <p:spPr>
          <a:xfrm>
            <a:off x="-9808" y="-30480"/>
            <a:ext cx="3132083" cy="5201920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 flipH="1">
            <a:off x="0" y="1753498"/>
            <a:ext cx="840519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2"/>
          <p:cNvSpPr txBox="1">
            <a:spLocks/>
          </p:cNvSpPr>
          <p:nvPr/>
        </p:nvSpPr>
        <p:spPr>
          <a:xfrm>
            <a:off x="3628000" y="2318198"/>
            <a:ext cx="4755588" cy="235962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74320" indent="-274320" algn="r" defTabSz="228600" rtl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ct val="75000"/>
              <a:buFont typeface="+mj-lt"/>
              <a:buAutoNum type="arabicPeriod"/>
              <a:tabLst>
                <a:tab pos="228600" algn="l"/>
              </a:tabLst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فهم وتقييم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عوامل الدفع والجذب ذات الصلة. </a:t>
            </a:r>
            <a:endParaRPr lang="ar-AE" sz="22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274320" indent="-274320" algn="r" defTabSz="228600" rtl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ct val="75000"/>
              <a:buFont typeface="+mj-lt"/>
              <a:buAutoNum type="arabicPeriod"/>
              <a:tabLst>
                <a:tab pos="228600" algn="l"/>
              </a:tabLst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تحديد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الفئة المُستهدفة من الجمهور. </a:t>
            </a:r>
            <a:endParaRPr lang="ar-AE" sz="22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274320" indent="-274320" algn="r" defTabSz="228600" rtl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ct val="75000"/>
              <a:buFont typeface="+mj-lt"/>
              <a:buAutoNum type="arabicPeriod"/>
              <a:tabLst>
                <a:tab pos="228600" algn="l"/>
              </a:tabLst>
            </a:pP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تحديد الخطاب المتطرف العنيف المُراد مكافحته والتصدي له سواء كان صريحاً أو ضمنياً. </a:t>
            </a:r>
            <a:endParaRPr lang="ar-AE" sz="22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274320" indent="-274320" algn="r" defTabSz="228600" rtl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ct val="75000"/>
              <a:buFont typeface="+mj-lt"/>
              <a:buAutoNum type="arabicPeriod"/>
              <a:tabLst>
                <a:tab pos="228600" algn="l"/>
              </a:tabLst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وضع أهداف وغايات واضحة للحملة. </a:t>
            </a:r>
          </a:p>
          <a:p>
            <a:pPr marL="274320" indent="-274320" algn="r" defTabSz="228600" rtl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ct val="75000"/>
              <a:buFont typeface="+mj-lt"/>
              <a:buAutoNum type="arabicPeriod"/>
              <a:tabLst>
                <a:tab pos="228600" algn="l"/>
              </a:tabLst>
            </a:pP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تحديد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المُرسِلين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المؤثِّرين.</a:t>
            </a:r>
          </a:p>
        </p:txBody>
      </p:sp>
      <p:sp>
        <p:nvSpPr>
          <p:cNvPr id="11" name="Title 2"/>
          <p:cNvSpPr txBox="1">
            <a:spLocks/>
          </p:cNvSpPr>
          <p:nvPr/>
        </p:nvSpPr>
        <p:spPr>
          <a:xfrm>
            <a:off x="3410857" y="568483"/>
            <a:ext cx="4949032" cy="110799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مبادئ توجيهية </a:t>
            </a:r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لتقديم وتنفيذ حملات فعالة</a:t>
            </a:r>
            <a:endParaRPr lang="en-US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41C63302-B732-254D-9C5B-CB9C01C99214}"/>
              </a:ext>
            </a:extLst>
          </p:cNvPr>
          <p:cNvSpPr/>
          <p:nvPr/>
        </p:nvSpPr>
        <p:spPr>
          <a:xfrm>
            <a:off x="0" y="-1"/>
            <a:ext cx="2550160" cy="209551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Deutsche </a:t>
            </a:r>
            <a:r>
              <a:rPr lang="en-US" sz="1000" dirty="0" err="1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Welle</a:t>
            </a:r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Unternehmen</a:t>
            </a:r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/CC BY-NC 2.0</a:t>
            </a:r>
          </a:p>
        </p:txBody>
      </p:sp>
      <p:sp>
        <p:nvSpPr>
          <p:cNvPr id="18" name="Footer Placeholder 4">
            <a:extLst>
              <a:ext uri="{FF2B5EF4-FFF2-40B4-BE49-F238E27FC236}">
                <a16:creationId xmlns="" xmlns:a16="http://schemas.microsoft.com/office/drawing/2014/main" id="{BE7C7A0D-FF4E-E24B-9C7F-80AB1161E7E5}"/>
              </a:ext>
            </a:extLst>
          </p:cNvPr>
          <p:cNvSpPr txBox="1">
            <a:spLocks/>
          </p:cNvSpPr>
          <p:nvPr/>
        </p:nvSpPr>
        <p:spPr>
          <a:xfrm>
            <a:off x="545832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الثامنة: </a:t>
            </a:r>
            <a:r>
              <a:rPr lang="ar-AE" sz="8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</a:t>
            </a:r>
            <a:r>
              <a:rPr lang="ar-AE" sz="800" dirty="0" smtClean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دور الخطاب والإعلام </a:t>
            </a:r>
            <a:r>
              <a:rPr lang="ar-AE" sz="8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في التطرف العنيف</a:t>
            </a:r>
            <a:endParaRPr lang="en-US" sz="8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8B4E9A0A-33CF-D243-92B7-6E7669A50AF4}"/>
              </a:ext>
            </a:extLst>
          </p:cNvPr>
          <p:cNvGrpSpPr/>
          <p:nvPr/>
        </p:nvGrpSpPr>
        <p:grpSpPr>
          <a:xfrm>
            <a:off x="-3301" y="4705350"/>
            <a:ext cx="525478" cy="248970"/>
            <a:chOff x="-3301" y="4705350"/>
            <a:chExt cx="525478" cy="248970"/>
          </a:xfrm>
        </p:grpSpPr>
        <p:sp>
          <p:nvSpPr>
            <p:cNvPr id="14" name="Rectangle 13">
              <a:extLst>
                <a:ext uri="{FF2B5EF4-FFF2-40B4-BE49-F238E27FC236}">
                  <a16:creationId xmlns="" xmlns:a16="http://schemas.microsoft.com/office/drawing/2014/main" id="{DDBE9BD9-F9D6-C242-BAE1-EEBA32A20FC7}"/>
                </a:ext>
              </a:extLst>
            </p:cNvPr>
            <p:cNvSpPr/>
            <p:nvPr/>
          </p:nvSpPr>
          <p:spPr>
            <a:xfrm>
              <a:off x="-3301" y="4705350"/>
              <a:ext cx="525478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6" name="Title 2">
              <a:extLst>
                <a:ext uri="{FF2B5EF4-FFF2-40B4-BE49-F238E27FC236}">
                  <a16:creationId xmlns="" xmlns:a16="http://schemas.microsoft.com/office/drawing/2014/main" id="{B800B52D-18F6-4047-9986-48B66692A89D}"/>
                </a:ext>
              </a:extLst>
            </p:cNvPr>
            <p:cNvSpPr txBox="1">
              <a:spLocks/>
            </p:cNvSpPr>
            <p:nvPr/>
          </p:nvSpPr>
          <p:spPr>
            <a:xfrm>
              <a:off x="161888" y="4744511"/>
              <a:ext cx="360289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dirty="0">
                  <a:latin typeface="Arial" charset="0"/>
                  <a:ea typeface="Arial" charset="0"/>
                  <a:cs typeface="Arial" charset="0"/>
                </a:rPr>
                <a:t>10</a:t>
              </a:r>
              <a:endParaRPr lang="en-US" sz="1125" b="0" cap="none" dirty="0">
                <a:latin typeface="Arial" charset="0"/>
                <a:ea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7476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1732B757-4C39-194D-BB2F-AE1F4C83CE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6"/>
          <a:stretch/>
        </p:blipFill>
        <p:spPr>
          <a:xfrm>
            <a:off x="-9053" y="-5419"/>
            <a:ext cx="3131961" cy="5158528"/>
          </a:xfrm>
          <a:prstGeom prst="rect">
            <a:avLst/>
          </a:prstGeom>
        </p:spPr>
      </p:pic>
      <p:sp>
        <p:nvSpPr>
          <p:cNvPr id="16" name="Title 2"/>
          <p:cNvSpPr txBox="1">
            <a:spLocks/>
          </p:cNvSpPr>
          <p:nvPr/>
        </p:nvSpPr>
        <p:spPr>
          <a:xfrm>
            <a:off x="3410857" y="1923093"/>
            <a:ext cx="5001536" cy="284693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342900" indent="-342900" algn="r" rtl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75000"/>
              <a:buFont typeface="+mj-lt"/>
              <a:buAutoNum type="arabicPeriod" startAt="6"/>
            </a:pP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صياغة المحتوى والمنطق الذي تحمله رسالة الخطاب المضاد. </a:t>
            </a:r>
            <a:endParaRPr lang="ar-AE" sz="22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342900" indent="-342900" algn="r" rtl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75000"/>
              <a:buFont typeface="+mj-lt"/>
              <a:buAutoNum type="arabicPeriod" startAt="6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تحديد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الوسيط (الوسائط) التي سيتم من خلالها نشر الحملة. </a:t>
            </a:r>
            <a:endParaRPr lang="ar-AE" sz="22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342900" indent="-342900" algn="r" rtl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75000"/>
              <a:buFont typeface="+mj-lt"/>
              <a:buAutoNum type="arabicPeriod" startAt="6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وضع إستراتيجية لنشر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الحملات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وكيفية ربطها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بالقيام بالأعمال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أو البرامج. </a:t>
            </a:r>
          </a:p>
          <a:p>
            <a:pPr marL="342900" indent="-342900" algn="r" rtl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75000"/>
              <a:buFont typeface="+mj-lt"/>
              <a:buAutoNum type="arabicPeriod" startAt="6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تقييم </a:t>
            </a:r>
            <a:r>
              <a:rPr lang="ar-EG" sz="2200" b="0" cap="none" dirty="0" err="1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تأث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ر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الحملة. </a:t>
            </a:r>
          </a:p>
          <a:p>
            <a:pPr marL="342900" indent="-342900" algn="r" rtl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75000"/>
              <a:buFont typeface="+mj-lt"/>
              <a:buAutoNum type="arabicPeriod" startAt="6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تعديل الحملة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عند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الضرورة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والاستمرار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فيها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إذا لزم الأمر.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F503426-4D03-0142-A435-477629226152}"/>
              </a:ext>
            </a:extLst>
          </p:cNvPr>
          <p:cNvSpPr/>
          <p:nvPr/>
        </p:nvSpPr>
        <p:spPr>
          <a:xfrm>
            <a:off x="0" y="-1"/>
            <a:ext cx="1778001" cy="209551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err="1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Michał</a:t>
            </a:r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Huniewicz</a:t>
            </a:r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/CC BY 2.0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848576D3-9C29-F24D-B4E7-CE7678ACCB60}"/>
              </a:ext>
            </a:extLst>
          </p:cNvPr>
          <p:cNvSpPr txBox="1">
            <a:spLocks/>
          </p:cNvSpPr>
          <p:nvPr/>
        </p:nvSpPr>
        <p:spPr>
          <a:xfrm>
            <a:off x="545832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الثامنة: </a:t>
            </a:r>
            <a:r>
              <a:rPr lang="ar-AE" sz="8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</a:t>
            </a:r>
            <a:r>
              <a:rPr lang="ar-AE" sz="800" dirty="0" smtClean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دور الخطاب والإعلام </a:t>
            </a:r>
            <a:r>
              <a:rPr lang="ar-AE" sz="8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في التطرف العنيف</a:t>
            </a:r>
            <a:endParaRPr lang="en-US" sz="8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FD96DAD9-442E-4542-9ED6-A4418A843DE7}"/>
              </a:ext>
            </a:extLst>
          </p:cNvPr>
          <p:cNvCxnSpPr/>
          <p:nvPr/>
        </p:nvCxnSpPr>
        <p:spPr>
          <a:xfrm flipH="1">
            <a:off x="0" y="1753498"/>
            <a:ext cx="840519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4352E6D2-76F2-3847-9A62-D28DED810757}"/>
              </a:ext>
            </a:extLst>
          </p:cNvPr>
          <p:cNvGrpSpPr/>
          <p:nvPr/>
        </p:nvGrpSpPr>
        <p:grpSpPr>
          <a:xfrm>
            <a:off x="-3301" y="4705350"/>
            <a:ext cx="525478" cy="248970"/>
            <a:chOff x="-3301" y="4705350"/>
            <a:chExt cx="525478" cy="248970"/>
          </a:xfrm>
        </p:grpSpPr>
        <p:sp>
          <p:nvSpPr>
            <p:cNvPr id="14" name="Rectangle 13">
              <a:extLst>
                <a:ext uri="{FF2B5EF4-FFF2-40B4-BE49-F238E27FC236}">
                  <a16:creationId xmlns="" xmlns:a16="http://schemas.microsoft.com/office/drawing/2014/main" id="{09C13465-A14B-C343-9CB5-F5BDADDFF56C}"/>
                </a:ext>
              </a:extLst>
            </p:cNvPr>
            <p:cNvSpPr/>
            <p:nvPr/>
          </p:nvSpPr>
          <p:spPr>
            <a:xfrm>
              <a:off x="-3301" y="4705350"/>
              <a:ext cx="525478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5" name="Title 2">
              <a:extLst>
                <a:ext uri="{FF2B5EF4-FFF2-40B4-BE49-F238E27FC236}">
                  <a16:creationId xmlns="" xmlns:a16="http://schemas.microsoft.com/office/drawing/2014/main" id="{E3033489-4981-6840-B39E-E0F779219CF4}"/>
                </a:ext>
              </a:extLst>
            </p:cNvPr>
            <p:cNvSpPr txBox="1">
              <a:spLocks/>
            </p:cNvSpPr>
            <p:nvPr/>
          </p:nvSpPr>
          <p:spPr>
            <a:xfrm>
              <a:off x="161888" y="4744511"/>
              <a:ext cx="360289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dirty="0">
                  <a:latin typeface="Arial" charset="0"/>
                  <a:ea typeface="Arial" charset="0"/>
                  <a:cs typeface="Arial" charset="0"/>
                </a:rPr>
                <a:t>11</a:t>
              </a:r>
              <a:endParaRPr lang="en-US" sz="1125" b="0" cap="none" dirty="0">
                <a:latin typeface="Arial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17" name="Title 2">
            <a:extLst>
              <a:ext uri="{FF2B5EF4-FFF2-40B4-BE49-F238E27FC236}">
                <a16:creationId xmlns="" xmlns:a16="http://schemas.microsoft.com/office/drawing/2014/main" id="{901F70B1-E6A5-864F-B84C-FEE79AB20977}"/>
              </a:ext>
            </a:extLst>
          </p:cNvPr>
          <p:cNvSpPr txBox="1">
            <a:spLocks/>
          </p:cNvSpPr>
          <p:nvPr/>
        </p:nvSpPr>
        <p:spPr>
          <a:xfrm>
            <a:off x="3410857" y="568483"/>
            <a:ext cx="4949032" cy="110799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مبادئ توجيهية لتقديم وتنفيذ حملات فعالة</a:t>
            </a:r>
            <a:endParaRPr lang="en-US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149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F60D7377-84BE-8C4D-A4FD-692240A49D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 flipH="1">
            <a:off x="5919514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341052" y="505706"/>
            <a:ext cx="8601843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EG" sz="1800" b="1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فيديو 20: دعاية شركة زين برمضان </a:t>
            </a:r>
            <a:endParaRPr lang="en-US" sz="1800" b="1" dirty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algn="r"/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="" xmlns:a16="http://schemas.microsoft.com/office/drawing/2014/main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5331348" y="1272630"/>
            <a:ext cx="3507120" cy="131831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20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بواسطة: </a:t>
            </a:r>
            <a:r>
              <a:rPr lang="ar-SA" sz="2000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3"/>
              </a:rPr>
              <a:t>زين</a:t>
            </a:r>
            <a:endParaRPr lang="en-US" sz="20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20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الرابط الأصلي: </a:t>
            </a:r>
            <a:endParaRPr lang="en-US" sz="20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en-US" sz="2000" u="sng" cap="none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4"/>
              </a:rPr>
              <a:t>https://</a:t>
            </a:r>
            <a:r>
              <a:rPr lang="en-US" sz="2000" u="sng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4"/>
              </a:rPr>
              <a:t>youtu.be/U49nOBFv508</a:t>
            </a:r>
            <a:endParaRPr lang="en-US" sz="2000" cap="none" dirty="0" smtClean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4">
            <a:extLst>
              <a:ext uri="{FF2B5EF4-FFF2-40B4-BE49-F238E27FC236}">
                <a16:creationId xmlns="" xmlns:a16="http://schemas.microsoft.com/office/drawing/2014/main" id="{489345CD-8BAC-F246-9691-2180BE2C925B}"/>
              </a:ext>
            </a:extLst>
          </p:cNvPr>
          <p:cNvSpPr txBox="1">
            <a:spLocks/>
          </p:cNvSpPr>
          <p:nvPr/>
        </p:nvSpPr>
        <p:spPr>
          <a:xfrm>
            <a:off x="545832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الثامنة: </a:t>
            </a:r>
            <a:r>
              <a:rPr lang="ar-AE" sz="8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</a:t>
            </a:r>
            <a:r>
              <a:rPr lang="ar-AE" sz="800" dirty="0" smtClean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دور الخطاب والإعلام </a:t>
            </a:r>
            <a:r>
              <a:rPr lang="ar-AE" sz="8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في التطرف العنيف</a:t>
            </a:r>
            <a:endParaRPr lang="en-US" sz="8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120ED77C-FA87-4B44-B678-44999155FDD4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itle 2">
            <a:extLst>
              <a:ext uri="{FF2B5EF4-FFF2-40B4-BE49-F238E27FC236}">
                <a16:creationId xmlns="" xmlns:a16="http://schemas.microsoft.com/office/drawing/2014/main" id="{7AFBD883-21EB-4149-BD63-B46FD9DAD0F3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cap="none" dirty="0">
                <a:latin typeface="Arial" charset="0"/>
                <a:ea typeface="Arial" charset="0"/>
                <a:cs typeface="Arial" charset="0"/>
              </a:rPr>
              <a:t>12</a:t>
            </a:r>
          </a:p>
        </p:txBody>
      </p:sp>
      <p:pic>
        <p:nvPicPr>
          <p:cNvPr id="10" name="Google Shape;879;p133">
            <a:hlinkClick r:id="rId4"/>
            <a:extLst>
              <a:ext uri="{FF2B5EF4-FFF2-40B4-BE49-F238E27FC236}">
                <a16:creationId xmlns="" xmlns:a16="http://schemas.microsoft.com/office/drawing/2014/main" id="{FDE7D7B2-3397-FB41-87E3-88F56E7CA388}"/>
              </a:ext>
            </a:extLst>
          </p:cNvPr>
          <p:cNvPicPr preferRelativeResize="0"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71" y="1272630"/>
            <a:ext cx="4613303" cy="3073018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10778111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95DE92A2-2850-984B-8F42-E7AF95C74EF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 flipH="1">
            <a:off x="5919514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190222" y="505706"/>
            <a:ext cx="874725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EG" sz="1800" b="1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فيديو 21: تمكين ضحايا الإرهاب في إندونيسيا </a:t>
            </a:r>
            <a:endParaRPr lang="en-US" sz="1800" b="1" dirty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algn="r"/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 algn="r"/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="" xmlns:a16="http://schemas.microsoft.com/office/drawing/2014/main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5160397" y="1263134"/>
            <a:ext cx="3764297" cy="87152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بواسطة: </a:t>
            </a:r>
            <a:r>
              <a:rPr lang="en-US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</a:t>
            </a:r>
            <a:r>
              <a:rPr lang="en-US" sz="1400" u="sng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3"/>
              </a:rPr>
              <a:t>The Victims' Voices Initiative</a:t>
            </a:r>
            <a:r>
              <a:rPr lang="ar-SA" sz="1400" u="sng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3"/>
              </a:rPr>
              <a:t>الرابط</a:t>
            </a:r>
            <a:endParaRPr lang="en-US" sz="1400" dirty="0" smtClean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الرابط الأصلي: </a:t>
            </a:r>
            <a:r>
              <a:rPr lang="en-US" sz="1400" u="sng" cap="none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4"/>
              </a:rPr>
              <a:t>https://</a:t>
            </a:r>
            <a:r>
              <a:rPr lang="en-US" sz="1400" u="sng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4"/>
              </a:rPr>
              <a:t>vimeo.com/310277294/037b2437cd</a:t>
            </a:r>
            <a:endParaRPr lang="en-US" sz="1400" cap="none" dirty="0" smtClean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4">
            <a:extLst>
              <a:ext uri="{FF2B5EF4-FFF2-40B4-BE49-F238E27FC236}">
                <a16:creationId xmlns="" xmlns:a16="http://schemas.microsoft.com/office/drawing/2014/main" id="{493FED3B-3A0B-B34F-A38A-B6A30DD1BE73}"/>
              </a:ext>
            </a:extLst>
          </p:cNvPr>
          <p:cNvSpPr txBox="1">
            <a:spLocks/>
          </p:cNvSpPr>
          <p:nvPr/>
        </p:nvSpPr>
        <p:spPr>
          <a:xfrm>
            <a:off x="545832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الثامنة: </a:t>
            </a:r>
            <a:r>
              <a:rPr lang="ar-AE" sz="8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دور </a:t>
            </a:r>
            <a:r>
              <a:rPr lang="ar-AE" sz="800" dirty="0" smtClean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الخطاب والإعلام </a:t>
            </a:r>
            <a:r>
              <a:rPr lang="ar-AE" sz="8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في التطرف العنيف</a:t>
            </a:r>
            <a:endParaRPr lang="en-US" sz="8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4CF56408-BE2C-064F-ACF9-8EF37C6FDF71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itle 2">
            <a:extLst>
              <a:ext uri="{FF2B5EF4-FFF2-40B4-BE49-F238E27FC236}">
                <a16:creationId xmlns="" xmlns:a16="http://schemas.microsoft.com/office/drawing/2014/main" id="{BFD1D292-45D8-C54B-B7B7-13A43012DF0B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cap="none" dirty="0">
                <a:latin typeface="Arial" charset="0"/>
                <a:ea typeface="Arial" charset="0"/>
                <a:cs typeface="Arial" charset="0"/>
              </a:rPr>
              <a:t>13</a:t>
            </a:r>
          </a:p>
        </p:txBody>
      </p:sp>
      <p:pic>
        <p:nvPicPr>
          <p:cNvPr id="10" name="Google Shape;886;p134">
            <a:hlinkClick r:id="rId4"/>
            <a:extLst>
              <a:ext uri="{FF2B5EF4-FFF2-40B4-BE49-F238E27FC236}">
                <a16:creationId xmlns="" xmlns:a16="http://schemas.microsoft.com/office/drawing/2014/main" id="{3604E44C-29D4-6442-AF0B-5C7AB8A6320D}"/>
              </a:ext>
            </a:extLst>
          </p:cNvPr>
          <p:cNvPicPr preferRelativeResize="0"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34" y="1263134"/>
            <a:ext cx="4613302" cy="3075534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1062132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B9C964C6-82A7-164E-94BB-214EB52246E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 flipH="1">
            <a:off x="5919514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322199" y="505706"/>
            <a:ext cx="8601836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EG" sz="1800" b="1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فيديو 22: قميص طروادة </a:t>
            </a:r>
            <a:endParaRPr lang="en-US" sz="1800" b="1" dirty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algn="r"/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 algn="r"/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2">
            <a:extLst>
              <a:ext uri="{FF2B5EF4-FFF2-40B4-BE49-F238E27FC236}">
                <a16:creationId xmlns="" xmlns:a16="http://schemas.microsoft.com/office/drawing/2014/main" id="{9AEA917C-E19C-0A43-8D5B-77973D292A2E}"/>
              </a:ext>
            </a:extLst>
          </p:cNvPr>
          <p:cNvSpPr txBox="1">
            <a:spLocks/>
          </p:cNvSpPr>
          <p:nvPr/>
        </p:nvSpPr>
        <p:spPr>
          <a:xfrm>
            <a:off x="5181600" y="1261702"/>
            <a:ext cx="3657594" cy="209544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بواسطة: </a:t>
            </a:r>
            <a:r>
              <a:rPr lang="en-US" sz="1400" u="sng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3"/>
              </a:rPr>
              <a:t>EXIT-Germany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الرابط الأصلي: </a:t>
            </a:r>
            <a:r>
              <a:rPr lang="en-US" sz="1400" u="sng" cap="none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4"/>
              </a:rPr>
              <a:t>https://</a:t>
            </a:r>
            <a:r>
              <a:rPr lang="en-US" sz="1400" u="sng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4"/>
              </a:rPr>
              <a:t>youtu.be/CSIbsHKEP-8</a:t>
            </a:r>
            <a:endParaRPr lang="en-US" sz="1400" cap="none" dirty="0" smtClean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ترجمة </a:t>
            </a: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باللغة العربية: 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u="sng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5"/>
              </a:rPr>
              <a:t>متقدم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6"/>
              </a:rPr>
              <a:t>أساسي</a:t>
            </a: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(موصى باستخدامه عبر موقع اليوتيوب)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/>
            <a:r>
              <a:rPr lang="ar-SA" sz="1400" i="1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تعليمات حول استخدام الترجمة متوفرة </a:t>
            </a:r>
            <a:r>
              <a:rPr lang="ar-SA" sz="1400" i="1" u="sng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7"/>
              </a:rPr>
              <a:t>هنا</a:t>
            </a:r>
            <a:r>
              <a:rPr lang="ar-SA" sz="1400" i="1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.</a:t>
            </a:r>
            <a:endParaRPr lang="en-US" sz="1300" cap="none" dirty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2" name="Footer Placeholder 4">
            <a:extLst>
              <a:ext uri="{FF2B5EF4-FFF2-40B4-BE49-F238E27FC236}">
                <a16:creationId xmlns="" xmlns:a16="http://schemas.microsoft.com/office/drawing/2014/main" id="{E2647FE3-BAA3-C647-891C-6149DA0023B0}"/>
              </a:ext>
            </a:extLst>
          </p:cNvPr>
          <p:cNvSpPr txBox="1">
            <a:spLocks/>
          </p:cNvSpPr>
          <p:nvPr/>
        </p:nvSpPr>
        <p:spPr>
          <a:xfrm>
            <a:off x="545832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الثامنة: </a:t>
            </a:r>
            <a:r>
              <a:rPr lang="ar-AE" sz="8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</a:t>
            </a:r>
            <a:r>
              <a:rPr lang="ar-AE" sz="800" dirty="0" smtClean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دور الخطاب والإعلام </a:t>
            </a:r>
            <a:r>
              <a:rPr lang="ar-AE" sz="8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في التطرف العنيف</a:t>
            </a:r>
            <a:endParaRPr lang="en-US" sz="8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D099DFFE-55DA-E548-A1C7-61E9A58A6235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itle 2">
            <a:extLst>
              <a:ext uri="{FF2B5EF4-FFF2-40B4-BE49-F238E27FC236}">
                <a16:creationId xmlns="" xmlns:a16="http://schemas.microsoft.com/office/drawing/2014/main" id="{2BDE721D-7A58-464D-8852-650E458264CB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cap="none" dirty="0">
                <a:latin typeface="Arial" charset="0"/>
                <a:ea typeface="Arial" charset="0"/>
                <a:cs typeface="Arial" charset="0"/>
              </a:rPr>
              <a:t>14</a:t>
            </a:r>
          </a:p>
        </p:txBody>
      </p:sp>
      <p:pic>
        <p:nvPicPr>
          <p:cNvPr id="10" name="Google Shape;893;p135">
            <a:hlinkClick r:id="rId4"/>
            <a:extLst>
              <a:ext uri="{FF2B5EF4-FFF2-40B4-BE49-F238E27FC236}">
                <a16:creationId xmlns="" xmlns:a16="http://schemas.microsoft.com/office/drawing/2014/main" id="{98B972FA-8386-2B4E-857A-08162324FFDB}"/>
              </a:ext>
            </a:extLst>
          </p:cNvPr>
          <p:cNvPicPr preferRelativeResize="0"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744" y="1261702"/>
            <a:ext cx="4611142" cy="3074094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2207842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3CC51446-35A8-9444-8D2D-A382D4B99850}"/>
              </a:ext>
            </a:extLst>
          </p:cNvPr>
          <p:cNvGrpSpPr/>
          <p:nvPr/>
        </p:nvGrpSpPr>
        <p:grpSpPr>
          <a:xfrm flipH="1">
            <a:off x="-2805" y="12721"/>
            <a:ext cx="5019521" cy="2876713"/>
            <a:chOff x="4116596" y="-1"/>
            <a:chExt cx="5019521" cy="2876713"/>
          </a:xfrm>
        </p:grpSpPr>
        <p:pic>
          <p:nvPicPr>
            <p:cNvPr id="24" name="Picture 23">
              <a:extLst>
                <a:ext uri="{FF2B5EF4-FFF2-40B4-BE49-F238E27FC236}">
                  <a16:creationId xmlns="" xmlns:a16="http://schemas.microsoft.com/office/drawing/2014/main" id="{EE0F363E-9373-3C49-A302-53247B9DDB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28" r="7471"/>
            <a:stretch/>
          </p:blipFill>
          <p:spPr>
            <a:xfrm>
              <a:off x="4116596" y="-1"/>
              <a:ext cx="2832539" cy="2876713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="" xmlns:a16="http://schemas.microsoft.com/office/drawing/2014/main" id="{F5CAE7FE-D8E0-3C4E-B0F2-7B3EBD3520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28" r="18918"/>
            <a:stretch/>
          </p:blipFill>
          <p:spPr>
            <a:xfrm>
              <a:off x="6653997" y="0"/>
              <a:ext cx="2482120" cy="2876712"/>
            </a:xfrm>
            <a:prstGeom prst="rect">
              <a:avLst/>
            </a:prstGeom>
          </p:spPr>
        </p:pic>
      </p:grpSp>
      <p:sp>
        <p:nvSpPr>
          <p:cNvPr id="14" name="Title 2"/>
          <p:cNvSpPr txBox="1">
            <a:spLocks/>
          </p:cNvSpPr>
          <p:nvPr/>
        </p:nvSpPr>
        <p:spPr>
          <a:xfrm>
            <a:off x="1024319" y="1826370"/>
            <a:ext cx="7351644" cy="276998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320040" indent="-320040" algn="r" rtl="1">
              <a:lnSpc>
                <a:spcPts val="2800"/>
              </a:lnSpc>
              <a:spcBef>
                <a:spcPts val="0"/>
              </a:spcBef>
              <a:spcAft>
                <a:spcPts val="1000"/>
              </a:spcAft>
              <a:buClr>
                <a:schemeClr val="bg1"/>
              </a:buClr>
              <a:buSzPct val="75000"/>
              <a:buFont typeface="+mj-lt"/>
              <a:buAutoNum type="arabicPeriod"/>
            </a:pP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هل تعتقد أن 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الحملات المُقدمة في 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مقطع</a:t>
            </a:r>
            <a:r>
              <a:rPr lang="ar-SA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َ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ي الفيديو 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هذ</a:t>
            </a:r>
            <a:r>
              <a:rPr lang="ar-SA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َ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ين فعالة</a:t>
            </a: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؟ لِمَ أو لِمَ لا؟ </a:t>
            </a:r>
          </a:p>
          <a:p>
            <a:pPr marL="320040" indent="-320040" algn="r" rtl="1">
              <a:lnSpc>
                <a:spcPts val="2800"/>
              </a:lnSpc>
              <a:spcBef>
                <a:spcPts val="0"/>
              </a:spcBef>
              <a:spcAft>
                <a:spcPts val="1000"/>
              </a:spcAft>
              <a:buClr>
                <a:schemeClr val="bg1"/>
              </a:buClr>
              <a:buSzPct val="75000"/>
              <a:buFont typeface="+mj-lt"/>
              <a:buAutoNum type="arabicPeriod"/>
            </a:pP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ما هي الوسائط المختلفة المستخدمة 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في 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مشاركة 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هذه 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الحملات؟ 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و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ما </a:t>
            </a: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هي نقاط القوة والتحديات 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عند ا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ستخدام </a:t>
            </a: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الوسائط المختلفة؟ </a:t>
            </a:r>
          </a:p>
          <a:p>
            <a:pPr marL="320040" indent="-320040" algn="r" rtl="1">
              <a:lnSpc>
                <a:spcPts val="2800"/>
              </a:lnSpc>
              <a:spcBef>
                <a:spcPts val="0"/>
              </a:spcBef>
              <a:spcAft>
                <a:spcPts val="1000"/>
              </a:spcAft>
              <a:buClr>
                <a:schemeClr val="bg1"/>
              </a:buClr>
              <a:buSzPct val="75000"/>
              <a:buFont typeface="+mj-lt"/>
              <a:buAutoNum type="arabicPeriod"/>
            </a:pP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هل 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تندرج الرسائل </a:t>
            </a: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التي 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تم</a:t>
            </a:r>
            <a:r>
              <a:rPr lang="ar-SA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ت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مشاركتها في 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المقطع</a:t>
            </a:r>
            <a:r>
              <a:rPr lang="ar-SA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َ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ين في نطاق الخطاب المضاد، أم الخطاب البديل، أم </a:t>
            </a: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اتصالات 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إ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ستراتيجية </a:t>
            </a: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حكومية؟ 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و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لماذا</a:t>
            </a: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؟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E7E3989-4DA7-484E-B2B1-393362727E37}"/>
              </a:ext>
            </a:extLst>
          </p:cNvPr>
          <p:cNvSpPr/>
          <p:nvPr/>
        </p:nvSpPr>
        <p:spPr>
          <a:xfrm>
            <a:off x="5386812" y="718892"/>
            <a:ext cx="3757188" cy="811143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itle 2">
            <a:extLst>
              <a:ext uri="{FF2B5EF4-FFF2-40B4-BE49-F238E27FC236}">
                <a16:creationId xmlns="" xmlns:a16="http://schemas.microsoft.com/office/drawing/2014/main" id="{AC923A29-6BA2-4544-92A6-EC89891E1AAF}"/>
              </a:ext>
            </a:extLst>
          </p:cNvPr>
          <p:cNvSpPr txBox="1">
            <a:spLocks/>
          </p:cNvSpPr>
          <p:nvPr/>
        </p:nvSpPr>
        <p:spPr>
          <a:xfrm>
            <a:off x="5504506" y="785909"/>
            <a:ext cx="2871457" cy="67710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sz="4400" cap="none" dirty="0">
                <a:solidFill>
                  <a:srgbClr val="133743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أسئلة للتفكير: </a:t>
            </a:r>
          </a:p>
        </p:txBody>
      </p:sp>
      <p:sp>
        <p:nvSpPr>
          <p:cNvPr id="26" name="Footer Placeholder 4">
            <a:extLst>
              <a:ext uri="{FF2B5EF4-FFF2-40B4-BE49-F238E27FC236}">
                <a16:creationId xmlns="" xmlns:a16="http://schemas.microsoft.com/office/drawing/2014/main" id="{0D571129-625E-DF4D-919F-EE43EB3B1A4C}"/>
              </a:ext>
            </a:extLst>
          </p:cNvPr>
          <p:cNvSpPr txBox="1">
            <a:spLocks/>
          </p:cNvSpPr>
          <p:nvPr/>
        </p:nvSpPr>
        <p:spPr>
          <a:xfrm>
            <a:off x="545832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الثامنة: </a:t>
            </a:r>
            <a:r>
              <a:rPr lang="ar-AE" sz="8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</a:t>
            </a:r>
            <a:r>
              <a:rPr lang="ar-AE" sz="800" dirty="0" smtClean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دور الخطاب والإعلام </a:t>
            </a:r>
            <a:r>
              <a:rPr lang="ar-AE" sz="8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في التطرف العنيف</a:t>
            </a:r>
            <a:endParaRPr lang="en-US" sz="8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44CAEB14-F701-2E4C-8178-75FFEB6AEF36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8" name="Title 2">
            <a:extLst>
              <a:ext uri="{FF2B5EF4-FFF2-40B4-BE49-F238E27FC236}">
                <a16:creationId xmlns="" xmlns:a16="http://schemas.microsoft.com/office/drawing/2014/main" id="{14922547-519B-5847-9579-B083F25EF631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ar-AE" sz="1125" b="0" dirty="0" smtClean="0">
                <a:latin typeface="Arial" charset="0"/>
                <a:ea typeface="Arial" charset="0"/>
                <a:cs typeface="Arial" charset="0"/>
              </a:rPr>
              <a:t>15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2529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65DA82B3-4C65-854B-A3AB-B588B65DED3E}"/>
              </a:ext>
            </a:extLst>
          </p:cNvPr>
          <p:cNvGrpSpPr/>
          <p:nvPr/>
        </p:nvGrpSpPr>
        <p:grpSpPr>
          <a:xfrm flipH="1">
            <a:off x="-2805" y="12721"/>
            <a:ext cx="5019521" cy="2876713"/>
            <a:chOff x="4116596" y="-1"/>
            <a:chExt cx="5019521" cy="2876713"/>
          </a:xfrm>
        </p:grpSpPr>
        <p:pic>
          <p:nvPicPr>
            <p:cNvPr id="24" name="Picture 23">
              <a:extLst>
                <a:ext uri="{FF2B5EF4-FFF2-40B4-BE49-F238E27FC236}">
                  <a16:creationId xmlns="" xmlns:a16="http://schemas.microsoft.com/office/drawing/2014/main" id="{CD092D28-8EAA-4F4C-A590-A584965DC5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28" r="7471"/>
            <a:stretch/>
          </p:blipFill>
          <p:spPr>
            <a:xfrm>
              <a:off x="4116596" y="-1"/>
              <a:ext cx="2832539" cy="2876713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="" xmlns:a16="http://schemas.microsoft.com/office/drawing/2014/main" id="{85BFABBE-30DC-444C-BE21-DC057097FF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28" r="18918"/>
            <a:stretch/>
          </p:blipFill>
          <p:spPr>
            <a:xfrm>
              <a:off x="6653997" y="0"/>
              <a:ext cx="2482120" cy="2876712"/>
            </a:xfrm>
            <a:prstGeom prst="rect">
              <a:avLst/>
            </a:prstGeom>
          </p:spPr>
        </p:pic>
      </p:grpSp>
      <p:sp>
        <p:nvSpPr>
          <p:cNvPr id="14" name="Title 2"/>
          <p:cNvSpPr txBox="1">
            <a:spLocks/>
          </p:cNvSpPr>
          <p:nvPr/>
        </p:nvSpPr>
        <p:spPr>
          <a:xfrm>
            <a:off x="1016368" y="1850431"/>
            <a:ext cx="7351644" cy="206210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342900" indent="-342900" algn="r" rtl="1">
              <a:lnSpc>
                <a:spcPts val="2800"/>
              </a:lnSpc>
              <a:spcBef>
                <a:spcPts val="0"/>
              </a:spcBef>
              <a:spcAft>
                <a:spcPts val="1000"/>
              </a:spcAft>
              <a:buClr>
                <a:schemeClr val="bg1"/>
              </a:buClr>
              <a:buSzPct val="75000"/>
              <a:buFont typeface="+mj-lt"/>
              <a:buAutoNum type="arabicPeriod" startAt="4"/>
            </a:pP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في أي مرحلة من 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مراحل 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التدخل </a:t>
            </a: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يتم 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توجيه كل حملة 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(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على سبيل المثال 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التدخل 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من أجل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الوقاية 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العامة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أو التدخّل المبكّر 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والتحو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ي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ل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أو نزع الراديكالية)؟ </a:t>
            </a:r>
          </a:p>
          <a:p>
            <a:pPr marL="342900" indent="-342900" algn="r" rtl="1">
              <a:lnSpc>
                <a:spcPts val="2800"/>
              </a:lnSpc>
              <a:spcBef>
                <a:spcPts val="0"/>
              </a:spcBef>
              <a:spcAft>
                <a:spcPts val="1000"/>
              </a:spcAft>
              <a:buClr>
                <a:schemeClr val="bg1"/>
              </a:buClr>
              <a:buSzPct val="75000"/>
              <a:buFont typeface="+mj-lt"/>
              <a:buAutoNum type="arabicPeriod" startAt="4"/>
            </a:pP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لماذا قد تكون هذه الحملة مؤثرة؟ 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ولِمَ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لا</a:t>
            </a: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؟ </a:t>
            </a:r>
          </a:p>
          <a:p>
            <a:pPr marL="342900" indent="-342900" algn="r" rtl="1">
              <a:lnSpc>
                <a:spcPts val="2800"/>
              </a:lnSpc>
              <a:spcBef>
                <a:spcPts val="0"/>
              </a:spcBef>
              <a:spcAft>
                <a:spcPts val="1000"/>
              </a:spcAft>
              <a:buClr>
                <a:schemeClr val="bg1"/>
              </a:buClr>
              <a:buSzPct val="75000"/>
              <a:buFont typeface="+mj-lt"/>
              <a:buAutoNum type="arabicPeriod" startAt="4"/>
            </a:pP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كيف تقيس نجاح 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هذه 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الحملة</a:t>
            </a: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؟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31FD9AD1-F412-2941-8A84-B86ADAF3C854}"/>
              </a:ext>
            </a:extLst>
          </p:cNvPr>
          <p:cNvSpPr/>
          <p:nvPr/>
        </p:nvSpPr>
        <p:spPr>
          <a:xfrm>
            <a:off x="5386812" y="718892"/>
            <a:ext cx="3757188" cy="811143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itle 2">
            <a:extLst>
              <a:ext uri="{FF2B5EF4-FFF2-40B4-BE49-F238E27FC236}">
                <a16:creationId xmlns="" xmlns:a16="http://schemas.microsoft.com/office/drawing/2014/main" id="{4B9DD473-0C10-8E44-851B-797898B445FB}"/>
              </a:ext>
            </a:extLst>
          </p:cNvPr>
          <p:cNvSpPr txBox="1">
            <a:spLocks/>
          </p:cNvSpPr>
          <p:nvPr/>
        </p:nvSpPr>
        <p:spPr>
          <a:xfrm>
            <a:off x="5504506" y="785909"/>
            <a:ext cx="2871457" cy="67710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sz="4400" cap="none" dirty="0">
                <a:solidFill>
                  <a:srgbClr val="133743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أسئلة للتفكير: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CECD4EEF-8542-4D4A-BC39-C85A8FF67291}"/>
              </a:ext>
            </a:extLst>
          </p:cNvPr>
          <p:cNvSpPr txBox="1"/>
          <p:nvPr/>
        </p:nvSpPr>
        <p:spPr>
          <a:xfrm>
            <a:off x="5504506" y="-472698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Footer Placeholder 4">
            <a:extLst>
              <a:ext uri="{FF2B5EF4-FFF2-40B4-BE49-F238E27FC236}">
                <a16:creationId xmlns="" xmlns:a16="http://schemas.microsoft.com/office/drawing/2014/main" id="{921BD436-6B38-B84B-B895-81EBAB5B5249}"/>
              </a:ext>
            </a:extLst>
          </p:cNvPr>
          <p:cNvSpPr txBox="1">
            <a:spLocks/>
          </p:cNvSpPr>
          <p:nvPr/>
        </p:nvSpPr>
        <p:spPr>
          <a:xfrm>
            <a:off x="545832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الثامنة: </a:t>
            </a:r>
            <a:r>
              <a:rPr lang="ar-AE" sz="8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</a:t>
            </a:r>
            <a:r>
              <a:rPr lang="ar-AE" sz="800" dirty="0" smtClean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دور الخطاب والإعلام </a:t>
            </a:r>
            <a:r>
              <a:rPr lang="ar-AE" sz="8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في التطرف العنيف</a:t>
            </a:r>
            <a:endParaRPr lang="en-US" sz="8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DFC47FE1-1D57-9144-A4A2-9AD54BD734D3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8" name="Title 2">
            <a:extLst>
              <a:ext uri="{FF2B5EF4-FFF2-40B4-BE49-F238E27FC236}">
                <a16:creationId xmlns="" xmlns:a16="http://schemas.microsoft.com/office/drawing/2014/main" id="{8E4E526A-C97E-5C40-9967-BD8821F6FCA1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16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4081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1306286" y="461875"/>
            <a:ext cx="7079382" cy="55399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الممارسات الجيدة في </a:t>
            </a:r>
            <a:r>
              <a:rPr lang="ar-EG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استخدام ا</a:t>
            </a:r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لخطاب: </a:t>
            </a:r>
            <a:endParaRPr lang="en-US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747712" y="1213426"/>
            <a:ext cx="7634288" cy="369331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قد يكون اختيار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المُرسِل أ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كثر أهميةً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من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الرسالة.</a:t>
            </a:r>
            <a:r>
              <a:rPr lang="ar-EG" sz="2200" b="0" i="1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EG" sz="2200" b="0" i="1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فم</a:t>
            </a:r>
            <a:r>
              <a:rPr lang="ar-AE" sz="2200" b="0" i="1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ن هو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200" b="0" i="1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المُرسِل الأفضل تأثيراً ؟ </a:t>
            </a:r>
            <a:endParaRPr lang="ar-AE" sz="2200" b="0" i="1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اعمَلْ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على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الصعيد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المحلي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 واجعل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تولي زمام أمور الحملات محلياً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200" b="0" i="1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ما </a:t>
            </a:r>
            <a:r>
              <a:rPr lang="ar-AE" sz="2200" b="0" i="1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هي الحملات المحلية </a:t>
            </a:r>
            <a:r>
              <a:rPr lang="ar-AE" sz="2200" b="0" i="1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القائمة والفعالة؟ </a:t>
            </a:r>
          </a:p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لا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تقم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باستبعاد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مظالم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المتطرفين العنيفين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بل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غيّ</a:t>
            </a:r>
            <a:r>
              <a:rPr lang="ar-SA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ِ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ر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الطريقة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من طريقة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توصيف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المظالم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والاستجاب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ات المناسبة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لها. </a:t>
            </a:r>
            <a:r>
              <a:rPr lang="ar-AE" sz="2200" b="0" i="1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ما </a:t>
            </a:r>
            <a:r>
              <a:rPr lang="ar-AE" sz="2200" b="0" i="1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هي "الدعوة للعمل" التي تتضمنها حملتك؟ </a:t>
            </a:r>
            <a:endParaRPr lang="ar-AE" sz="2200" b="0" i="1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عزِّز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من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الأعراف المجتمعية والدينية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بدل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ًا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من محاولة الانتقاص من تفسيراتها. </a:t>
            </a:r>
            <a:r>
              <a:rPr lang="ar-AE" sz="2200" b="0" i="1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كيف </a:t>
            </a:r>
            <a:r>
              <a:rPr lang="ar-AE" sz="2200" b="0" i="1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</a:t>
            </a:r>
            <a:r>
              <a:rPr lang="ar-EG" sz="2200" b="0" i="1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تردد</a:t>
            </a:r>
            <a:r>
              <a:rPr lang="ar-AE" sz="2200" b="0" i="1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200" b="0" i="1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صدى عملنا على أولئك المعرضين للخطر </a:t>
            </a:r>
            <a:r>
              <a:rPr lang="ar-AE" sz="2200" b="0" i="1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بدل</a:t>
            </a:r>
            <a:r>
              <a:rPr lang="ar-EG" sz="2200" b="0" i="1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ًا</a:t>
            </a:r>
            <a:r>
              <a:rPr lang="ar-AE" sz="2200" b="0" i="1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200" b="0" i="1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من تهميشهم؟ </a:t>
            </a:r>
          </a:p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أشر</a:t>
            </a:r>
            <a:r>
              <a:rPr lang="ar-SA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ِ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ك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طائفة واسعة من الجهات الفاعلة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(القطاع العام والخاص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و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لجهات المستقلة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ومنظمات المجتمع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المدني)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مشاركة الرسائل. </a:t>
            </a:r>
            <a:r>
              <a:rPr lang="ar-AE" sz="2200" b="0" i="1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كيف </a:t>
            </a:r>
            <a:r>
              <a:rPr lang="ar-AE" sz="2200" b="0" i="1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</a:t>
            </a:r>
            <a:r>
              <a:rPr lang="ar-EG" sz="2200" b="0" i="1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ُ</a:t>
            </a:r>
            <a:r>
              <a:rPr lang="ar-AE" sz="2200" b="0" i="1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مكننا بلورة وإبراز الخطاب دون نهج</a:t>
            </a:r>
            <a:r>
              <a:rPr lang="ar-EG" sz="2200" b="0" i="1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إشراك</a:t>
            </a:r>
            <a:r>
              <a:rPr lang="ar-AE" sz="2200" b="0" i="1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200" b="0" i="1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المجتمع بأكمله؟ </a:t>
            </a: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0" y="1089953"/>
            <a:ext cx="838200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>
            <a:extLst>
              <a:ext uri="{FF2B5EF4-FFF2-40B4-BE49-F238E27FC236}">
                <a16:creationId xmlns="" xmlns:a16="http://schemas.microsoft.com/office/drawing/2014/main" id="{3698D6F6-5779-4249-BB2B-9E423ACB36C0}"/>
              </a:ext>
            </a:extLst>
          </p:cNvPr>
          <p:cNvSpPr txBox="1">
            <a:spLocks/>
          </p:cNvSpPr>
          <p:nvPr/>
        </p:nvSpPr>
        <p:spPr>
          <a:xfrm>
            <a:off x="545832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الثامنة: </a:t>
            </a:r>
            <a:r>
              <a:rPr lang="ar-AE" sz="8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</a:t>
            </a:r>
            <a:r>
              <a:rPr lang="ar-AE" sz="800" dirty="0" smtClean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دور الخطاب والإعلام </a:t>
            </a:r>
            <a:r>
              <a:rPr lang="ar-AE" sz="8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في التطرف العنيف</a:t>
            </a:r>
            <a:endParaRPr lang="en-US" sz="8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624CFB25-9A96-324D-A11A-0A1817F83A2F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Title 2">
            <a:extLst>
              <a:ext uri="{FF2B5EF4-FFF2-40B4-BE49-F238E27FC236}">
                <a16:creationId xmlns="" xmlns:a16="http://schemas.microsoft.com/office/drawing/2014/main" id="{2953FD5C-CB7E-FD4E-868A-5B6030DE024C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17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62278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2"/>
          <p:cNvSpPr txBox="1">
            <a:spLocks/>
          </p:cNvSpPr>
          <p:nvPr/>
        </p:nvSpPr>
        <p:spPr>
          <a:xfrm>
            <a:off x="1552259" y="1803021"/>
            <a:ext cx="6829097" cy="235962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 algn="r" rtl="1">
              <a:lnSpc>
                <a:spcPts val="2400"/>
              </a:lnSpc>
              <a:spcBef>
                <a:spcPts val="0"/>
              </a:spcBef>
              <a:spcAft>
                <a:spcPts val="8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قد تقرر الحكومات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أحيان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ًا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تجريم أولئك الذين يشاركون رسائل مشابهة لتلك التي </a:t>
            </a:r>
            <a:r>
              <a:rPr lang="ar-SA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تم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مشاركتها من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ق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ِ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بل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المتطرفين العنيفين (مثل التعبير عن المظالم)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بدل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ًا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من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التفاعل مع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هذه الأفكار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بشكل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إيجابي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وتقديم خطاب بديل وحلول بديلة. </a:t>
            </a:r>
            <a:endParaRPr lang="ar-AE" sz="22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182880" indent="-182880" algn="r" rtl="1">
              <a:lnSpc>
                <a:spcPts val="2400"/>
              </a:lnSpc>
              <a:spcBef>
                <a:spcPts val="0"/>
              </a:spcBef>
              <a:spcAft>
                <a:spcPts val="8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قد يكون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حيازة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محتوى متطرف عنيف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وحفظه غير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قانوني في بعض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الدول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؛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مما قد يجعل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د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ر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استه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صعبة أو محفوفة بالمخاطر. </a:t>
            </a:r>
          </a:p>
          <a:p>
            <a:pPr marL="182880" indent="-182880" algn="r" rtl="1">
              <a:lnSpc>
                <a:spcPts val="2400"/>
              </a:lnSpc>
              <a:spcBef>
                <a:spcPts val="0"/>
              </a:spcBef>
              <a:spcAft>
                <a:spcPts val="8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كن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حذر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ًا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 استخدام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المحتوى المتطرف العنيف عند صياغة الخطاب المضاد والذي يمكن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أن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يساهم في نشر خطاب العنف والتطرف. </a:t>
            </a:r>
            <a:endParaRPr lang="ar-AE" sz="22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3" name="Title 2"/>
          <p:cNvSpPr txBox="1">
            <a:spLocks/>
          </p:cNvSpPr>
          <p:nvPr/>
        </p:nvSpPr>
        <p:spPr>
          <a:xfrm>
            <a:off x="453386" y="468518"/>
            <a:ext cx="7932933" cy="110799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المخاطر المحتملة لاستخدام الخطاب في مكافحة التطرف العنيف: </a:t>
            </a:r>
            <a:endParaRPr lang="en-US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08338C93-5688-5A40-B87C-720AF3A32B04}"/>
              </a:ext>
            </a:extLst>
          </p:cNvPr>
          <p:cNvSpPr txBox="1">
            <a:spLocks/>
          </p:cNvSpPr>
          <p:nvPr/>
        </p:nvSpPr>
        <p:spPr>
          <a:xfrm>
            <a:off x="545832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الثامنة: </a:t>
            </a:r>
            <a:r>
              <a:rPr lang="ar-AE" sz="8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</a:t>
            </a:r>
            <a:r>
              <a:rPr lang="ar-AE" sz="800" dirty="0" smtClean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دور الخطاب والإعلام </a:t>
            </a:r>
            <a:r>
              <a:rPr lang="ar-AE" sz="8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في التطرف العنيف</a:t>
            </a:r>
            <a:endParaRPr lang="en-US" sz="8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BAAE6C47-91A5-C644-9E74-1702C68C00B5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itle 2">
            <a:extLst>
              <a:ext uri="{FF2B5EF4-FFF2-40B4-BE49-F238E27FC236}">
                <a16:creationId xmlns="" xmlns:a16="http://schemas.microsoft.com/office/drawing/2014/main" id="{B6950546-AC1F-AD41-897A-DD30C0290FB1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18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D8E66D83-F673-C54E-AFC7-C3A39593A2AA}"/>
              </a:ext>
            </a:extLst>
          </p:cNvPr>
          <p:cNvCxnSpPr>
            <a:cxnSpLocks/>
          </p:cNvCxnSpPr>
          <p:nvPr/>
        </p:nvCxnSpPr>
        <p:spPr>
          <a:xfrm flipH="1">
            <a:off x="43778" y="1656767"/>
            <a:ext cx="838200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34023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2"/>
          <p:cNvSpPr txBox="1">
            <a:spLocks/>
          </p:cNvSpPr>
          <p:nvPr/>
        </p:nvSpPr>
        <p:spPr>
          <a:xfrm>
            <a:off x="1040524" y="1813799"/>
            <a:ext cx="7341476" cy="164147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 algn="r" rtl="1">
              <a:lnSpc>
                <a:spcPts val="2400"/>
              </a:lnSpc>
              <a:spcBef>
                <a:spcPts val="0"/>
              </a:spcBef>
              <a:spcAft>
                <a:spcPts val="8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تهميش المجتمعات المعرضة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للتأثُر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بالتطرف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العنيف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من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خلال جعلها تشعر بأن قيمها أو وجهات نظرها تتعرض للهجوم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بدل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ًا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من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الإصغاء إليها. </a:t>
            </a:r>
          </a:p>
          <a:p>
            <a:pPr marL="182880" indent="-182880" algn="r" rtl="1">
              <a:lnSpc>
                <a:spcPts val="2400"/>
              </a:lnSpc>
              <a:spcBef>
                <a:spcPts val="0"/>
              </a:spcBef>
              <a:spcAft>
                <a:spcPts val="8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ُ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مكن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أن يؤدي استخدام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المُرس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ِ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غير المناسب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إلى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تفكيك بنيان الخطاب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كما يُمكن أن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يؤدي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إلى فقدان الحملات للمصداقية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أو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النظر إليها</a:t>
            </a:r>
            <a:r>
              <a:rPr lang="ar-EG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اعتبارها "</a:t>
            </a:r>
            <a:r>
              <a:rPr lang="ar-AE" sz="2200" b="0" cap="none" dirty="0" err="1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بروباغندا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" أو دعاية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 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="" xmlns:a16="http://schemas.microsoft.com/office/drawing/2014/main" id="{37EE6FA1-8CFD-8740-AE40-70F33993F652}"/>
              </a:ext>
            </a:extLst>
          </p:cNvPr>
          <p:cNvSpPr txBox="1">
            <a:spLocks/>
          </p:cNvSpPr>
          <p:nvPr/>
        </p:nvSpPr>
        <p:spPr>
          <a:xfrm>
            <a:off x="545832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الثامنة: </a:t>
            </a:r>
            <a:r>
              <a:rPr lang="ar-AE" sz="8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دور </a:t>
            </a:r>
            <a:r>
              <a:rPr lang="ar-AE" sz="800" dirty="0" smtClean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الخطاب </a:t>
            </a:r>
            <a:r>
              <a:rPr lang="ar-AE" sz="8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والإعلام في التطرف العنيف</a:t>
            </a:r>
            <a:endParaRPr lang="en-US" sz="8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3F07DC7E-05E6-1247-8563-9AFAB511CCE5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Title 2">
            <a:extLst>
              <a:ext uri="{FF2B5EF4-FFF2-40B4-BE49-F238E27FC236}">
                <a16:creationId xmlns="" xmlns:a16="http://schemas.microsoft.com/office/drawing/2014/main" id="{CB08D7BD-746E-AE4C-B87A-E5FE5D1C9FBF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19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Title 2"/>
          <p:cNvSpPr txBox="1">
            <a:spLocks/>
          </p:cNvSpPr>
          <p:nvPr/>
        </p:nvSpPr>
        <p:spPr>
          <a:xfrm>
            <a:off x="453386" y="468518"/>
            <a:ext cx="7932933" cy="110799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المخاطر المحتملة لاستخدام الخطاب في مكافحة التطرف العنيف: </a:t>
            </a:r>
            <a:endParaRPr lang="en-US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D8E66D83-F673-C54E-AFC7-C3A39593A2AA}"/>
              </a:ext>
            </a:extLst>
          </p:cNvPr>
          <p:cNvCxnSpPr>
            <a:cxnSpLocks/>
          </p:cNvCxnSpPr>
          <p:nvPr/>
        </p:nvCxnSpPr>
        <p:spPr>
          <a:xfrm flipH="1">
            <a:off x="43778" y="1656767"/>
            <a:ext cx="838200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2670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904745" y="1648420"/>
            <a:ext cx="7334510" cy="184665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عند تفك</a:t>
            </a:r>
            <a:r>
              <a:rPr lang="ar-EG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ي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ر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ك</a:t>
            </a:r>
            <a:r>
              <a:rPr lang="ar-EG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بشأن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حياتك، كيف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ت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رى أن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وجهات النظر السياسية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والدينية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والأخلاقية التي تبنيتها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EG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قد </a:t>
            </a:r>
            <a:r>
              <a:rPr lang="ar-EG" sz="4000" b="0" cap="none" dirty="0" err="1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تغي</a:t>
            </a:r>
            <a:r>
              <a:rPr lang="ar-SA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َّ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رت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؟ 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و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لماذا تغيَّرت؟ </a:t>
            </a:r>
            <a:endParaRPr lang="en-US" sz="40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1640222D-25FD-1D4F-B8BA-B72C556BB71B}"/>
              </a:ext>
            </a:extLst>
          </p:cNvPr>
          <p:cNvGrpSpPr/>
          <p:nvPr/>
        </p:nvGrpSpPr>
        <p:grpSpPr>
          <a:xfrm flipH="1">
            <a:off x="0" y="800100"/>
            <a:ext cx="9144000" cy="3714750"/>
            <a:chOff x="0" y="800100"/>
            <a:chExt cx="9144000" cy="371475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B4F8F0AF-417D-BB43-9354-7AFC74172F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29050" y="800100"/>
              <a:ext cx="53149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="" xmlns:a16="http://schemas.microsoft.com/office/drawing/2014/main" id="{52F1369E-4C69-2749-8086-EF59A312CF6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4514850"/>
              <a:ext cx="52006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728B0719-D241-A943-A17A-7718044D570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6" t="6028" r="20268"/>
          <a:stretch/>
        </p:blipFill>
        <p:spPr>
          <a:xfrm flipH="1">
            <a:off x="522177" y="0"/>
            <a:ext cx="2688878" cy="3437110"/>
          </a:xfrm>
          <a:prstGeom prst="rect">
            <a:avLst/>
          </a:prstGeom>
        </p:spPr>
      </p:pic>
      <p:sp>
        <p:nvSpPr>
          <p:cNvPr id="22" name="Footer Placeholder 4">
            <a:extLst>
              <a:ext uri="{FF2B5EF4-FFF2-40B4-BE49-F238E27FC236}">
                <a16:creationId xmlns="" xmlns:a16="http://schemas.microsoft.com/office/drawing/2014/main" id="{67848540-2F90-8543-9E50-EFFD405FB259}"/>
              </a:ext>
            </a:extLst>
          </p:cNvPr>
          <p:cNvSpPr txBox="1">
            <a:spLocks/>
          </p:cNvSpPr>
          <p:nvPr/>
        </p:nvSpPr>
        <p:spPr>
          <a:xfrm>
            <a:off x="545832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الثامنة: </a:t>
            </a:r>
            <a:r>
              <a:rPr lang="ar-AE" sz="8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دور </a:t>
            </a:r>
            <a:r>
              <a:rPr lang="ar-AE" sz="800" dirty="0" smtClean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الخطاب </a:t>
            </a:r>
            <a:r>
              <a:rPr lang="ar-AE" sz="8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والإعلام في التطرف العنيف</a:t>
            </a:r>
            <a:endParaRPr lang="en-US" sz="8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730BEBFB-47D1-9944-A744-2D3984C209C4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Title 2">
            <a:extLst>
              <a:ext uri="{FF2B5EF4-FFF2-40B4-BE49-F238E27FC236}">
                <a16:creationId xmlns="" xmlns:a16="http://schemas.microsoft.com/office/drawing/2014/main" id="{AB30A2E1-8CD7-C24F-AD51-CD5955F219AB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cap="none" dirty="0" smtClean="0">
                <a:latin typeface="Arial" charset="0"/>
                <a:ea typeface="Arial" charset="0"/>
                <a:cs typeface="Arial" charset="0"/>
              </a:rPr>
              <a:t>02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9520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754C98E4-569A-054C-8892-86ADA9A4975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 flipH="1">
            <a:off x="-91620" y="0"/>
            <a:ext cx="3733800" cy="4043476"/>
          </a:xfrm>
          <a:prstGeom prst="rect">
            <a:avLst/>
          </a:prstGeom>
        </p:spPr>
      </p:pic>
      <p:sp>
        <p:nvSpPr>
          <p:cNvPr id="14" name="Title 2"/>
          <p:cNvSpPr txBox="1">
            <a:spLocks/>
          </p:cNvSpPr>
          <p:nvPr/>
        </p:nvSpPr>
        <p:spPr>
          <a:xfrm>
            <a:off x="624314" y="1751677"/>
            <a:ext cx="7782347" cy="295367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74320" indent="-274320" algn="r" defTabSz="274320" rtl="1">
              <a:lnSpc>
                <a:spcPts val="2800"/>
              </a:lnSpc>
              <a:spcBef>
                <a:spcPts val="0"/>
              </a:spcBef>
              <a:spcAft>
                <a:spcPts val="700"/>
              </a:spcAft>
              <a:buSzPct val="115000"/>
              <a:buBlip>
                <a:blip r:embed="rId2"/>
              </a:buBlip>
            </a:pPr>
            <a:r>
              <a:rPr lang="ar-AE" sz="27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تأتي الرسائل الإيجابية لمنع التطرف العنيف ومكافحته بأشكال عديدة.</a:t>
            </a:r>
          </a:p>
          <a:p>
            <a:pPr marL="274320" indent="-274320" algn="r" defTabSz="274320" rtl="1">
              <a:lnSpc>
                <a:spcPts val="2800"/>
              </a:lnSpc>
              <a:spcBef>
                <a:spcPts val="0"/>
              </a:spcBef>
              <a:spcAft>
                <a:spcPts val="700"/>
              </a:spcAft>
              <a:buSzPct val="115000"/>
              <a:buBlip>
                <a:blip r:embed="rId2"/>
              </a:buBlip>
            </a:pPr>
            <a:r>
              <a:rPr lang="ar-AE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الخطاب ليس مجرد </a:t>
            </a:r>
            <a:r>
              <a:rPr lang="ar-AE" sz="27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منتجات إعلامية، بل كلمات وأفعال.</a:t>
            </a:r>
          </a:p>
          <a:p>
            <a:pPr marL="274320" indent="-274320" algn="r" defTabSz="274320" rtl="1">
              <a:lnSpc>
                <a:spcPts val="2800"/>
              </a:lnSpc>
              <a:spcBef>
                <a:spcPts val="0"/>
              </a:spcBef>
              <a:spcAft>
                <a:spcPts val="700"/>
              </a:spcAft>
              <a:buSzPct val="115000"/>
              <a:buBlip>
                <a:blip r:embed="rId2"/>
              </a:buBlip>
            </a:pPr>
            <a:r>
              <a:rPr lang="ar-AE" sz="27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هناك </a:t>
            </a:r>
            <a:r>
              <a:rPr lang="ar-AE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نماذج فعالة للخطاب الإيجابي </a:t>
            </a:r>
            <a:r>
              <a:rPr lang="ar-EG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تساعد الأفراد و</a:t>
            </a:r>
            <a:r>
              <a:rPr lang="ar-AE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المجتمعات على الصمود إزاء التطرف </a:t>
            </a:r>
            <a:r>
              <a:rPr lang="ar-AE" sz="27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العنيف في المجتمعات المحلية. </a:t>
            </a:r>
          </a:p>
          <a:p>
            <a:pPr marL="274320" indent="-274320" algn="r" defTabSz="274320" rtl="1">
              <a:lnSpc>
                <a:spcPts val="2800"/>
              </a:lnSpc>
              <a:spcBef>
                <a:spcPts val="0"/>
              </a:spcBef>
              <a:spcAft>
                <a:spcPts val="700"/>
              </a:spcAft>
              <a:buSzPct val="115000"/>
              <a:buBlip>
                <a:blip r:embed="rId2"/>
              </a:buBlip>
            </a:pPr>
            <a:r>
              <a:rPr lang="ar-AE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الخطاب الذي يدفع إلى التطرف العنيف غال</a:t>
            </a:r>
            <a:r>
              <a:rPr lang="ar-EG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بًا</a:t>
            </a:r>
            <a:r>
              <a:rPr lang="ar-AE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7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ما يتم الترويج </a:t>
            </a:r>
            <a:r>
              <a:rPr lang="ar-AE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له </a:t>
            </a:r>
            <a:r>
              <a:rPr lang="ar-AE" sz="27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من </a:t>
            </a:r>
            <a:r>
              <a:rPr lang="ar-AE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ق</a:t>
            </a:r>
            <a:r>
              <a:rPr lang="ar-EG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ِ</a:t>
            </a:r>
            <a:r>
              <a:rPr lang="ar-AE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ب</a:t>
            </a:r>
            <a:r>
              <a:rPr lang="ar-SA" sz="27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َ</a:t>
            </a:r>
            <a:r>
              <a:rPr lang="ar-AE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ل </a:t>
            </a:r>
            <a:r>
              <a:rPr lang="ar-AE" sz="27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مجموعات وأفراد غير </a:t>
            </a:r>
            <a:r>
              <a:rPr lang="ar-AE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متطرفين عنيفين.</a:t>
            </a:r>
            <a:endParaRPr lang="ar-AE" sz="27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274320" indent="-274320" algn="r" defTabSz="274320" rtl="1">
              <a:lnSpc>
                <a:spcPts val="2800"/>
              </a:lnSpc>
              <a:spcBef>
                <a:spcPts val="0"/>
              </a:spcBef>
              <a:spcAft>
                <a:spcPts val="700"/>
              </a:spcAft>
              <a:buSzPct val="115000"/>
              <a:buBlip>
                <a:blip r:embed="rId2"/>
              </a:buBlip>
            </a:pPr>
            <a:r>
              <a:rPr lang="ar-AE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ي</a:t>
            </a:r>
            <a:r>
              <a:rPr lang="ar-EG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ُ</a:t>
            </a:r>
            <a:r>
              <a:rPr lang="ar-AE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مكن </a:t>
            </a:r>
            <a:r>
              <a:rPr lang="ar-AE" sz="27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أن يكون </a:t>
            </a:r>
            <a:r>
              <a:rPr lang="ar-AE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المُرس</a:t>
            </a:r>
            <a:r>
              <a:rPr lang="ar-EG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ِ</a:t>
            </a:r>
            <a:r>
              <a:rPr lang="ar-AE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ل</a:t>
            </a:r>
            <a:r>
              <a:rPr lang="ar-SA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و</a:t>
            </a:r>
            <a:r>
              <a:rPr lang="ar-AE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ن المؤثرون أكثر أهمية</a:t>
            </a:r>
            <a:r>
              <a:rPr lang="ar-SA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ً</a:t>
            </a:r>
            <a:r>
              <a:rPr lang="ar-AE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7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من </a:t>
            </a:r>
            <a:r>
              <a:rPr lang="ar-AE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الرسائل نفسها. </a:t>
            </a:r>
            <a:endParaRPr lang="ar-AE" sz="27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="" xmlns:a16="http://schemas.microsoft.com/office/drawing/2014/main" id="{6C4742F8-471E-DA4C-B660-793284502EEE}"/>
              </a:ext>
            </a:extLst>
          </p:cNvPr>
          <p:cNvSpPr txBox="1">
            <a:spLocks/>
          </p:cNvSpPr>
          <p:nvPr/>
        </p:nvSpPr>
        <p:spPr>
          <a:xfrm>
            <a:off x="3429000" y="771607"/>
            <a:ext cx="4977661" cy="61555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/>
            <a:r>
              <a:rPr lang="ar-SA" sz="4000" dirty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النقاط المستفادة </a:t>
            </a:r>
            <a:r>
              <a:rPr lang="ar-SA" sz="4000" dirty="0" smtClean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الرئيسية</a:t>
            </a:r>
            <a:r>
              <a:rPr lang="ar-EG" sz="4000" dirty="0" smtClean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:</a:t>
            </a:r>
            <a:endParaRPr lang="en-US" sz="4000" b="0" cap="none" dirty="0">
              <a:solidFill>
                <a:srgbClr val="FCE122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803B8692-A639-7B40-AD6F-2EAA0EE41DF1}"/>
              </a:ext>
            </a:extLst>
          </p:cNvPr>
          <p:cNvCxnSpPr>
            <a:cxnSpLocks/>
          </p:cNvCxnSpPr>
          <p:nvPr/>
        </p:nvCxnSpPr>
        <p:spPr>
          <a:xfrm flipH="1">
            <a:off x="0" y="1483434"/>
            <a:ext cx="8406661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="" xmlns:a16="http://schemas.microsoft.com/office/drawing/2014/main" id="{5091CCEE-621E-F842-A78D-23E790F88BA0}"/>
              </a:ext>
            </a:extLst>
          </p:cNvPr>
          <p:cNvSpPr txBox="1">
            <a:spLocks/>
          </p:cNvSpPr>
          <p:nvPr/>
        </p:nvSpPr>
        <p:spPr>
          <a:xfrm>
            <a:off x="545832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الثامنة: </a:t>
            </a:r>
            <a:r>
              <a:rPr lang="ar-AE" sz="8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دور </a:t>
            </a:r>
            <a:r>
              <a:rPr lang="ar-AE" sz="800" dirty="0" smtClean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الخطاب والإعلام </a:t>
            </a:r>
            <a:r>
              <a:rPr lang="ar-AE" sz="8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في التطرف العنيف</a:t>
            </a:r>
            <a:endParaRPr lang="en-US" sz="8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5F78378B-C3A2-1F41-B3FA-AA33B6B7F754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" name="Title 2">
            <a:extLst>
              <a:ext uri="{FF2B5EF4-FFF2-40B4-BE49-F238E27FC236}">
                <a16:creationId xmlns="" xmlns:a16="http://schemas.microsoft.com/office/drawing/2014/main" id="{521E19B4-BB07-8447-8F73-4F47EB3A0A78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20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627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5145" y="942824"/>
            <a:ext cx="7621588" cy="1485900"/>
          </a:xfrm>
        </p:spPr>
        <p:txBody>
          <a:bodyPr>
            <a:noAutofit/>
          </a:bodyPr>
          <a:lstStyle/>
          <a:p>
            <a:pPr lvl="0" algn="r" rtl="1">
              <a:spcBef>
                <a:spcPts val="0"/>
              </a:spcBef>
            </a:pPr>
            <a:r>
              <a:rPr lang="ar-AE" sz="3000" b="1" dirty="0" smtClean="0">
                <a:solidFill>
                  <a:srgbClr val="FCE122"/>
                </a:solidFill>
                <a:latin typeface="Simplified Arabic" pitchFamily="18" charset="-78"/>
                <a:cs typeface="Simplified Arabic" pitchFamily="18" charset="-78"/>
              </a:rPr>
              <a:t>الخطاب (ونماذجه) </a:t>
            </a:r>
            <a:r>
              <a:rPr lang="ar-AE" sz="3000" dirty="0" smtClean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(يشار </a:t>
            </a:r>
            <a:r>
              <a:rPr lang="ar-AE" sz="30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إليها </a:t>
            </a:r>
            <a:r>
              <a:rPr lang="ar-AE" sz="3000" dirty="0" smtClean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غالب</a:t>
            </a:r>
            <a:r>
              <a:rPr lang="ar-EG" sz="3000" dirty="0" smtClean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ًا</a:t>
            </a:r>
            <a:r>
              <a:rPr lang="ar-AE" sz="3000" dirty="0" smtClean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AE" sz="30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بـ </a:t>
            </a:r>
            <a:r>
              <a:rPr lang="en-US" sz="30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narratives </a:t>
            </a:r>
            <a:r>
              <a:rPr lang="ar-SA" sz="30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) </a:t>
            </a:r>
            <a:r>
              <a:rPr lang="ar-AE" sz="30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هي مجموعة من الأفكار والحقائق ووجهات النظر والخبرات التي تغذّي الطريقة التي يدرك بها الفرد أو الجماعة مكانه في العالم من </a:t>
            </a:r>
            <a:r>
              <a:rPr lang="ar-AE" sz="3000" dirty="0" smtClean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حول</a:t>
            </a:r>
            <a:r>
              <a:rPr lang="ar-EG" sz="3000" dirty="0" smtClean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ه</a:t>
            </a:r>
            <a:r>
              <a:rPr lang="ar-AE" sz="3000" dirty="0" smtClean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. </a:t>
            </a:r>
            <a:endParaRPr lang="ar-AE" sz="3000" dirty="0">
              <a:solidFill>
                <a:schemeClr val="bg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cxnSp>
        <p:nvCxnSpPr>
          <p:cNvPr id="13" name="Straight Connector 12"/>
          <p:cNvCxnSpPr>
            <a:cxnSpLocks/>
          </p:cNvCxnSpPr>
          <p:nvPr/>
        </p:nvCxnSpPr>
        <p:spPr>
          <a:xfrm flipH="1">
            <a:off x="0" y="842342"/>
            <a:ext cx="8392562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2"/>
          <p:cNvSpPr txBox="1">
            <a:spLocks/>
          </p:cNvSpPr>
          <p:nvPr/>
        </p:nvSpPr>
        <p:spPr>
          <a:xfrm>
            <a:off x="1325194" y="2724289"/>
            <a:ext cx="7041539" cy="169277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Arial" charset="0"/>
              <a:buChar char="•"/>
            </a:pPr>
            <a:r>
              <a:rPr lang="ar-AE" sz="2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مزج عناصر </a:t>
            </a:r>
            <a:r>
              <a:rPr lang="ar-AE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حقيق</a:t>
            </a:r>
            <a:r>
              <a:rPr lang="ar-EG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ي</a:t>
            </a:r>
            <a:r>
              <a:rPr lang="ar-AE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ة </a:t>
            </a:r>
            <a:r>
              <a:rPr lang="ar-AE" sz="2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تاريخية </a:t>
            </a:r>
            <a:r>
              <a:rPr lang="ar-AE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مع وقائع منظورة</a:t>
            </a:r>
            <a:r>
              <a:rPr lang="ar-EG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؛</a:t>
            </a:r>
            <a:r>
              <a:rPr lang="ar-AE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endParaRPr lang="ar-AE" sz="20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Arial" charset="0"/>
              <a:buChar char="•"/>
            </a:pPr>
            <a:r>
              <a:rPr lang="ar-EG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بطريقة تجعل</a:t>
            </a:r>
            <a:r>
              <a:rPr lang="ar-AE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صداها </a:t>
            </a:r>
            <a:r>
              <a:rPr lang="ar-EG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يتردد </a:t>
            </a:r>
            <a:r>
              <a:rPr lang="ar-AE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عميق</a:t>
            </a:r>
            <a:r>
              <a:rPr lang="ar-EG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ًا</a:t>
            </a:r>
            <a:r>
              <a:rPr lang="ar-AE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EG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داخل</a:t>
            </a:r>
            <a:r>
              <a:rPr lang="ar-AE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EG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</a:t>
            </a:r>
            <a:r>
              <a:rPr lang="ar-AE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إحساس الذات</a:t>
            </a:r>
            <a:r>
              <a:rPr lang="ar-EG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ي</a:t>
            </a:r>
            <a:r>
              <a:rPr lang="ar-AE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EG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للأشخاص </a:t>
            </a:r>
            <a:r>
              <a:rPr lang="ar-AE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و</a:t>
            </a:r>
            <a:r>
              <a:rPr lang="ar-EG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في </a:t>
            </a:r>
            <a:r>
              <a:rPr lang="ar-AE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كيفية </a:t>
            </a:r>
            <a:r>
              <a:rPr lang="ar-AE" sz="2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فهمهم للأحداث في </a:t>
            </a:r>
            <a:r>
              <a:rPr lang="ar-AE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حياتهم</a:t>
            </a:r>
            <a:r>
              <a:rPr lang="ar-EG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الخاصة</a:t>
            </a:r>
            <a:r>
              <a:rPr lang="ar-AE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. </a:t>
            </a:r>
            <a:endParaRPr lang="ar-AE" sz="20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Arial" charset="0"/>
              <a:buChar char="•"/>
            </a:pPr>
            <a:r>
              <a:rPr lang="ar-AE" sz="2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يمكن أن </a:t>
            </a:r>
            <a:r>
              <a:rPr lang="ar-AE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تكون</a:t>
            </a:r>
            <a:r>
              <a:rPr lang="ar-EG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نماذج الخطاب </a:t>
            </a:r>
            <a:r>
              <a:rPr lang="ar-AE" sz="2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إيجابية أو </a:t>
            </a:r>
            <a:r>
              <a:rPr lang="ar-AE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سلبية</a:t>
            </a:r>
            <a:r>
              <a:rPr lang="ar-SA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ك</a:t>
            </a:r>
            <a:r>
              <a:rPr lang="ar-EG" sz="2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ما تمثِّل </a:t>
            </a:r>
            <a:r>
              <a:rPr lang="ar-AE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جزء</a:t>
            </a:r>
            <a:r>
              <a:rPr lang="ar-EG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ًا</a:t>
            </a:r>
            <a:r>
              <a:rPr lang="ar-AE" sz="2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 طبيعيًّا من </a:t>
            </a:r>
            <a:r>
              <a:rPr lang="ar-EG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</a:t>
            </a:r>
            <a:r>
              <a:rPr lang="ar-AE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تج</a:t>
            </a:r>
            <a:r>
              <a:rPr lang="ar-EG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ربة</a:t>
            </a:r>
            <a:r>
              <a:rPr lang="ar-AE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الإنسان</a:t>
            </a:r>
            <a:r>
              <a:rPr lang="ar-EG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ية</a:t>
            </a:r>
            <a:r>
              <a:rPr lang="ar-AE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.</a:t>
            </a:r>
            <a:endParaRPr lang="en" sz="20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D5BEC414-9A92-ED49-850F-F6F7E98C527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" b="12173"/>
          <a:stretch/>
        </p:blipFill>
        <p:spPr>
          <a:xfrm flipH="1">
            <a:off x="4850297" y="2887731"/>
            <a:ext cx="4293703" cy="2255769"/>
          </a:xfrm>
          <a:prstGeom prst="rect">
            <a:avLst/>
          </a:prstGeom>
        </p:spPr>
      </p:pic>
      <p:sp>
        <p:nvSpPr>
          <p:cNvPr id="19" name="Footer Placeholder 4">
            <a:extLst>
              <a:ext uri="{FF2B5EF4-FFF2-40B4-BE49-F238E27FC236}">
                <a16:creationId xmlns="" xmlns:a16="http://schemas.microsoft.com/office/drawing/2014/main" id="{DF788986-49F8-7740-AD83-EFF034C2D59A}"/>
              </a:ext>
            </a:extLst>
          </p:cNvPr>
          <p:cNvSpPr txBox="1">
            <a:spLocks/>
          </p:cNvSpPr>
          <p:nvPr/>
        </p:nvSpPr>
        <p:spPr>
          <a:xfrm>
            <a:off x="545832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الثامنة: </a:t>
            </a:r>
            <a:r>
              <a:rPr lang="ar-AE" sz="8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دور </a:t>
            </a:r>
            <a:r>
              <a:rPr lang="ar-AE" sz="800" dirty="0" smtClean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الخطاب </a:t>
            </a:r>
            <a:r>
              <a:rPr lang="ar-AE" sz="8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والإعلام في التطرف العنيف</a:t>
            </a:r>
            <a:endParaRPr lang="en-US" sz="8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730BEBFB-47D1-9944-A744-2D3984C209C4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Title 2">
            <a:extLst>
              <a:ext uri="{FF2B5EF4-FFF2-40B4-BE49-F238E27FC236}">
                <a16:creationId xmlns="" xmlns:a16="http://schemas.microsoft.com/office/drawing/2014/main" id="{AB30A2E1-8CD7-C24F-AD51-CD5955F219AB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cap="none" dirty="0" smtClean="0">
                <a:latin typeface="Arial" charset="0"/>
                <a:ea typeface="Arial" charset="0"/>
                <a:cs typeface="Arial" charset="0"/>
              </a:rPr>
              <a:t>03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459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026319" y="1648421"/>
            <a:ext cx="7091363" cy="123110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كيف يستخدم المتطرفون العنيفون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الخطاب للترويج لأفكارهم؟ </a:t>
            </a:r>
            <a:endParaRPr lang="en-US" sz="40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300A05B0-255B-1F40-A57A-5E36DB0566A7}"/>
              </a:ext>
            </a:extLst>
          </p:cNvPr>
          <p:cNvGrpSpPr/>
          <p:nvPr/>
        </p:nvGrpSpPr>
        <p:grpSpPr>
          <a:xfrm flipH="1">
            <a:off x="0" y="800100"/>
            <a:ext cx="9144000" cy="3714750"/>
            <a:chOff x="0" y="800100"/>
            <a:chExt cx="9144000" cy="371475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D3A3266F-F029-434C-9094-36658A46C4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29050" y="800100"/>
              <a:ext cx="53149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="" xmlns:a16="http://schemas.microsoft.com/office/drawing/2014/main" id="{BE5952A3-E834-D64E-A2B1-0C083042B94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4514850"/>
              <a:ext cx="52006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CAD78801-765D-AB43-BAA4-DD91EF23EF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6" t="6028" r="20268"/>
          <a:stretch/>
        </p:blipFill>
        <p:spPr>
          <a:xfrm flipH="1">
            <a:off x="0" y="0"/>
            <a:ext cx="2688878" cy="3437110"/>
          </a:xfrm>
          <a:prstGeom prst="rect">
            <a:avLst/>
          </a:prstGeom>
        </p:spPr>
      </p:pic>
      <p:sp>
        <p:nvSpPr>
          <p:cNvPr id="22" name="Footer Placeholder 4">
            <a:extLst>
              <a:ext uri="{FF2B5EF4-FFF2-40B4-BE49-F238E27FC236}">
                <a16:creationId xmlns="" xmlns:a16="http://schemas.microsoft.com/office/drawing/2014/main" id="{EC89A935-6108-9242-A8AA-46B6C6490709}"/>
              </a:ext>
            </a:extLst>
          </p:cNvPr>
          <p:cNvSpPr txBox="1">
            <a:spLocks/>
          </p:cNvSpPr>
          <p:nvPr/>
        </p:nvSpPr>
        <p:spPr>
          <a:xfrm>
            <a:off x="545832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الثامنة: </a:t>
            </a:r>
            <a:r>
              <a:rPr lang="ar-AE" sz="8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</a:t>
            </a:r>
            <a:r>
              <a:rPr lang="ar-AE" sz="800" dirty="0" smtClean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دور الخطاب والإعلام </a:t>
            </a:r>
            <a:r>
              <a:rPr lang="ar-AE" sz="8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في التطرف العنيف</a:t>
            </a:r>
            <a:endParaRPr lang="en-US" sz="8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730BEBFB-47D1-9944-A744-2D3984C209C4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4" name="Title 2">
            <a:extLst>
              <a:ext uri="{FF2B5EF4-FFF2-40B4-BE49-F238E27FC236}">
                <a16:creationId xmlns="" xmlns:a16="http://schemas.microsoft.com/office/drawing/2014/main" id="{AB30A2E1-8CD7-C24F-AD51-CD5955F219AB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cap="none" dirty="0">
                <a:latin typeface="Arial" charset="0"/>
                <a:ea typeface="Arial" charset="0"/>
                <a:cs typeface="Arial" charset="0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851055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797719" y="1685700"/>
            <a:ext cx="7548562" cy="184665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كيف يمكن استخدام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الخطاب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بفعالية لمنع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الراديكالية والتطرف العنيف</a:t>
            </a:r>
            <a:r>
              <a:rPr lang="ar-SA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أو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التجنيد</a:t>
            </a:r>
            <a:r>
              <a:rPr lang="ar-SA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أو 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ل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تعزيز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فك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الارتباط</a:t>
            </a:r>
            <a:r>
              <a:rPr lang="ar-SA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أو نزع الراديكالية؟ </a:t>
            </a:r>
            <a:endParaRPr lang="en-US" sz="40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7FB31F60-9F54-8348-B960-7BFBB7C6BCF5}"/>
              </a:ext>
            </a:extLst>
          </p:cNvPr>
          <p:cNvGrpSpPr/>
          <p:nvPr/>
        </p:nvGrpSpPr>
        <p:grpSpPr>
          <a:xfrm flipH="1">
            <a:off x="0" y="800100"/>
            <a:ext cx="9144000" cy="3714750"/>
            <a:chOff x="0" y="800100"/>
            <a:chExt cx="9144000" cy="371475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840224FB-90A9-D040-B764-52847F25A72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29050" y="800100"/>
              <a:ext cx="53149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="" xmlns:a16="http://schemas.microsoft.com/office/drawing/2014/main" id="{D763B107-16E1-EF45-B4F8-D29E7776941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4514850"/>
              <a:ext cx="52006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0F0559FF-3944-1945-BC30-4F7715FE3D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6" t="6028" r="20268"/>
          <a:stretch/>
        </p:blipFill>
        <p:spPr>
          <a:xfrm flipH="1">
            <a:off x="0" y="0"/>
            <a:ext cx="2688878" cy="3437110"/>
          </a:xfrm>
          <a:prstGeom prst="rect">
            <a:avLst/>
          </a:prstGeom>
        </p:spPr>
      </p:pic>
      <p:sp>
        <p:nvSpPr>
          <p:cNvPr id="22" name="Footer Placeholder 4">
            <a:extLst>
              <a:ext uri="{FF2B5EF4-FFF2-40B4-BE49-F238E27FC236}">
                <a16:creationId xmlns="" xmlns:a16="http://schemas.microsoft.com/office/drawing/2014/main" id="{A608CF35-A31A-CB4F-B165-E4349180A1F7}"/>
              </a:ext>
            </a:extLst>
          </p:cNvPr>
          <p:cNvSpPr txBox="1">
            <a:spLocks/>
          </p:cNvSpPr>
          <p:nvPr/>
        </p:nvSpPr>
        <p:spPr>
          <a:xfrm>
            <a:off x="545832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الثامنة: </a:t>
            </a:r>
            <a:r>
              <a:rPr lang="ar-AE" sz="8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دور الخطاب والإعلام في التطرف العنيف</a:t>
            </a:r>
            <a:endParaRPr lang="en-US" sz="8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DA283712-AA9F-6144-A054-F5DC08AB8F1A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4" name="Title 2">
            <a:extLst>
              <a:ext uri="{FF2B5EF4-FFF2-40B4-BE49-F238E27FC236}">
                <a16:creationId xmlns="" xmlns:a16="http://schemas.microsoft.com/office/drawing/2014/main" id="{150802F5-7499-4743-9EFA-BBAE1CFA0DA8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cap="none" dirty="0">
                <a:latin typeface="Arial" charset="0"/>
                <a:ea typeface="Arial" charset="0"/>
                <a:cs typeface="Arial" charset="0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852340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1127890" y="804847"/>
            <a:ext cx="7246883" cy="55399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أنواع </a:t>
            </a:r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خطاب مكافحة </a:t>
            </a:r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التطرف العنيف: </a:t>
            </a:r>
            <a:endParaRPr lang="en-US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0" y="1534581"/>
            <a:ext cx="840823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 txBox="1">
            <a:spLocks/>
          </p:cNvSpPr>
          <p:nvPr/>
        </p:nvSpPr>
        <p:spPr>
          <a:xfrm>
            <a:off x="823397" y="1841823"/>
            <a:ext cx="7624901" cy="261610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الخطاب البديل</a:t>
            </a:r>
            <a:r>
              <a:rPr lang="ar-EG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:</a:t>
            </a:r>
            <a:r>
              <a:rPr lang="ar-AE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هو الخطاب الذي يطعن في ويتحدى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أهمية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خطاب العنف والتطرف من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خلال تقديم المزيد من الفهم الفعال وغير العنيف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للمظالم</a:t>
            </a:r>
            <a:r>
              <a:rPr lang="ar-SA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وكذلك نُهُج معالجتها. </a:t>
            </a:r>
          </a:p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الخطاب المضاد</a:t>
            </a:r>
            <a:r>
              <a:rPr lang="ar-EG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:</a:t>
            </a:r>
            <a:r>
              <a:rPr lang="ar-AE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هو الخطاب الذي يتحدى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أو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يدحض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أو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يُشك</a:t>
            </a:r>
            <a:r>
              <a:rPr lang="ar-SA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ِّ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ك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بشكل مباشر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خطاب العنف والتطرف عن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طريق فضح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عيوب أيديولوجياتهم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أو ممارستهم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الدينية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أو تأطير النزاع أو القضايا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المحلية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وكشف الأكاذيب والنفاق. </a:t>
            </a:r>
          </a:p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الاتصالات </a:t>
            </a:r>
            <a:r>
              <a:rPr lang="ar-AE" sz="2000" cap="none" dirty="0" err="1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</a:t>
            </a:r>
            <a:r>
              <a:rPr lang="ar-AE" sz="2000" cap="none" dirty="0" err="1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</a:t>
            </a:r>
            <a:r>
              <a:rPr lang="ar-AE" sz="2000" cap="none" dirty="0" err="1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ستراتيجية</a:t>
            </a:r>
            <a:r>
              <a:rPr lang="ar-AE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الحكومية</a:t>
            </a:r>
            <a:r>
              <a:rPr lang="ar-EG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:</a:t>
            </a:r>
            <a:r>
              <a:rPr lang="ar-AE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هي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التي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تعمل على تفكيك بنيان خطاب العنف والتطرف عن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طريق شرح الإجراءات والسياسات الحكومية بطرق تفنّد المعلومات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مغلوطة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التي تستخدمها الجماعات المتطرفة العنيفة وما يعتريهما من عدم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الوضوح. 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="" xmlns:a16="http://schemas.microsoft.com/office/drawing/2014/main" id="{A5099D22-53EA-BC4A-A66B-934EC293FCD7}"/>
              </a:ext>
            </a:extLst>
          </p:cNvPr>
          <p:cNvSpPr txBox="1">
            <a:spLocks/>
          </p:cNvSpPr>
          <p:nvPr/>
        </p:nvSpPr>
        <p:spPr>
          <a:xfrm>
            <a:off x="545832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الثامنة: </a:t>
            </a:r>
            <a:r>
              <a:rPr lang="ar-AE" sz="8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</a:t>
            </a:r>
            <a:r>
              <a:rPr lang="ar-AE" sz="800" dirty="0" smtClean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دور الخطاب والإعلام </a:t>
            </a:r>
            <a:r>
              <a:rPr lang="ar-AE" sz="8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في التطرف العنيف</a:t>
            </a:r>
            <a:endParaRPr lang="en-US" sz="8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6D036D5-001C-6B4B-BFB6-1384290CDBFF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Title 2">
            <a:extLst>
              <a:ext uri="{FF2B5EF4-FFF2-40B4-BE49-F238E27FC236}">
                <a16:creationId xmlns="" xmlns:a16="http://schemas.microsoft.com/office/drawing/2014/main" id="{B2A5B260-66B5-7C45-A26D-5C776467FF9F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06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136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993C1D5A-6812-124B-B3A6-18CD834DB67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 flipH="1">
            <a:off x="5919514" y="2176963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18504" y="505706"/>
            <a:ext cx="874725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EG" sz="1800" b="1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فيديو 19: أنت ابني </a:t>
            </a:r>
            <a:endParaRPr lang="en-US" sz="1800" b="1" dirty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="" xmlns:a16="http://schemas.microsoft.com/office/drawing/2014/main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5215180" y="1257846"/>
            <a:ext cx="3626003" cy="247144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>
                <a:solidFill>
                  <a:srgbClr val="00475D"/>
                </a:solidFill>
                <a:latin typeface="Open Sans"/>
                <a:ea typeface="Open Sans"/>
                <a:cs typeface="Simplified Arabic"/>
              </a:rPr>
              <a:t>بواسطة: </a:t>
            </a:r>
            <a:r>
              <a:rPr lang="ar-SA" sz="1400" u="sng" dirty="0">
                <a:solidFill>
                  <a:srgbClr val="00475D"/>
                </a:solidFill>
                <a:latin typeface="Open Sans"/>
                <a:ea typeface="Open Sans"/>
                <a:cs typeface="Simplified Arabic"/>
                <a:hlinkClick r:id="rId3"/>
              </a:rPr>
              <a:t>مجموعة مولنلوي</a:t>
            </a:r>
            <a:r>
              <a:rPr lang="ar-SA" sz="1400" dirty="0">
                <a:solidFill>
                  <a:srgbClr val="00475D"/>
                </a:solidFill>
                <a:latin typeface="Open Sans"/>
                <a:ea typeface="Open Sans"/>
                <a:cs typeface="Simplified Arabic"/>
              </a:rPr>
              <a:t> لوزارة الدفاع الكولومبية </a:t>
            </a:r>
            <a:endParaRPr lang="en-US" sz="1400" dirty="0">
              <a:solidFill>
                <a:srgbClr val="00475D"/>
              </a:solidFill>
              <a:latin typeface="Open Sans"/>
              <a:ea typeface="Open Sans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>
                <a:solidFill>
                  <a:srgbClr val="00475D"/>
                </a:solidFill>
                <a:latin typeface="Open Sans"/>
                <a:ea typeface="Open Sans"/>
                <a:cs typeface="Simplified Arabic"/>
              </a:rPr>
              <a:t>الرابط الأصلي: </a:t>
            </a:r>
            <a:endParaRPr lang="en-US" sz="1400" dirty="0">
              <a:solidFill>
                <a:srgbClr val="00475D"/>
              </a:solidFill>
              <a:latin typeface="Open Sans"/>
              <a:ea typeface="Open Sans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en-US" sz="1400" u="sng" cap="none" dirty="0">
                <a:solidFill>
                  <a:srgbClr val="00475D"/>
                </a:solidFill>
                <a:latin typeface="Simplified Arabic"/>
                <a:ea typeface="Open Sans"/>
                <a:hlinkClick r:id="rId4"/>
              </a:rPr>
              <a:t>https://</a:t>
            </a:r>
            <a:r>
              <a:rPr lang="en-US" sz="1400" u="sng" cap="none" dirty="0" smtClean="0">
                <a:solidFill>
                  <a:srgbClr val="00475D"/>
                </a:solidFill>
                <a:latin typeface="Simplified Arabic"/>
                <a:ea typeface="Open Sans"/>
                <a:hlinkClick r:id="rId4"/>
              </a:rPr>
              <a:t>youtu.be/qYrofD8l1-k</a:t>
            </a:r>
            <a:endParaRPr lang="en-US" sz="1400" cap="none" dirty="0" smtClean="0">
              <a:solidFill>
                <a:srgbClr val="00475D"/>
              </a:solidFill>
              <a:latin typeface="Open Sans"/>
              <a:ea typeface="Open Sans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 smtClean="0">
                <a:solidFill>
                  <a:srgbClr val="00475D"/>
                </a:solidFill>
                <a:latin typeface="Open Sans"/>
                <a:ea typeface="Open Sans"/>
                <a:cs typeface="Simplified Arabic"/>
              </a:rPr>
              <a:t>ترجمة </a:t>
            </a:r>
            <a:r>
              <a:rPr lang="ar-SA" sz="1400" dirty="0">
                <a:solidFill>
                  <a:srgbClr val="00475D"/>
                </a:solidFill>
                <a:latin typeface="Open Sans"/>
                <a:ea typeface="Open Sans"/>
                <a:cs typeface="Simplified Arabic"/>
              </a:rPr>
              <a:t>باللغة العربية: </a:t>
            </a:r>
            <a:endParaRPr lang="en-US" sz="1400" dirty="0">
              <a:solidFill>
                <a:srgbClr val="00475D"/>
              </a:solidFill>
              <a:latin typeface="Open Sans"/>
              <a:ea typeface="Open Sans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u="sng" dirty="0" smtClean="0">
                <a:solidFill>
                  <a:srgbClr val="00475D"/>
                </a:solidFill>
                <a:latin typeface="Open Sans"/>
                <a:ea typeface="Open Sans"/>
                <a:cs typeface="Simplified Arabic"/>
                <a:hlinkClick r:id="rId5"/>
              </a:rPr>
              <a:t>متقدم</a:t>
            </a:r>
            <a:endParaRPr lang="en-US" sz="1400" dirty="0">
              <a:solidFill>
                <a:srgbClr val="00475D"/>
              </a:solidFill>
              <a:latin typeface="Open Sans"/>
              <a:ea typeface="Open Sans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u="sng" dirty="0">
                <a:solidFill>
                  <a:srgbClr val="00475D"/>
                </a:solidFill>
                <a:latin typeface="Open Sans"/>
                <a:ea typeface="Open Sans"/>
                <a:cs typeface="Simplified Arabic"/>
                <a:hlinkClick r:id="rId6"/>
              </a:rPr>
              <a:t>أساسي</a:t>
            </a:r>
            <a:r>
              <a:rPr lang="ar-SA" sz="1400" dirty="0">
                <a:solidFill>
                  <a:srgbClr val="00475D"/>
                </a:solidFill>
                <a:latin typeface="Open Sans"/>
                <a:ea typeface="Open Sans"/>
                <a:cs typeface="Simplified Arabic"/>
              </a:rPr>
              <a:t> (موصى باستخدامه عبر موقع اليوتيوب)</a:t>
            </a:r>
            <a:endParaRPr lang="en-US" sz="1400" dirty="0">
              <a:solidFill>
                <a:srgbClr val="00475D"/>
              </a:solidFill>
              <a:latin typeface="Open Sans"/>
              <a:ea typeface="Open Sans"/>
            </a:endParaRPr>
          </a:p>
          <a:p>
            <a:pPr algn="r" rtl="1">
              <a:spcAft>
                <a:spcPts val="0"/>
              </a:spcAft>
            </a:pPr>
            <a:r>
              <a:rPr lang="ar-SA" sz="1400" i="1" dirty="0">
                <a:solidFill>
                  <a:srgbClr val="00475D"/>
                </a:solidFill>
                <a:ea typeface="Open Sans"/>
                <a:cs typeface="Simplified Arabic"/>
              </a:rPr>
              <a:t>تعليمات حول استخدام الترجمة متوفرة </a:t>
            </a:r>
            <a:r>
              <a:rPr lang="ar-SA" sz="1400" i="1" u="sng" dirty="0">
                <a:solidFill>
                  <a:srgbClr val="00475D"/>
                </a:solidFill>
                <a:latin typeface="Open Sans"/>
                <a:ea typeface="Open Sans"/>
                <a:cs typeface="Simplified Arabic"/>
                <a:hlinkClick r:id="rId7"/>
              </a:rPr>
              <a:t>هنا</a:t>
            </a:r>
            <a:r>
              <a:rPr lang="en-US" sz="1400" i="1" dirty="0" smtClean="0">
                <a:solidFill>
                  <a:srgbClr val="00475D"/>
                </a:solidFill>
                <a:latin typeface="Simplified Arabic"/>
                <a:ea typeface="Open Sans"/>
              </a:rPr>
              <a:t>.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4">
            <a:extLst>
              <a:ext uri="{FF2B5EF4-FFF2-40B4-BE49-F238E27FC236}">
                <a16:creationId xmlns="" xmlns:a16="http://schemas.microsoft.com/office/drawing/2014/main" id="{E94BE755-F331-2449-8D66-C7885717FE80}"/>
              </a:ext>
            </a:extLst>
          </p:cNvPr>
          <p:cNvSpPr txBox="1">
            <a:spLocks/>
          </p:cNvSpPr>
          <p:nvPr/>
        </p:nvSpPr>
        <p:spPr>
          <a:xfrm>
            <a:off x="545832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الثامنة: </a:t>
            </a:r>
            <a:r>
              <a:rPr lang="ar-AE" sz="8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دور </a:t>
            </a:r>
            <a:r>
              <a:rPr lang="ar-AE" sz="800" dirty="0" smtClean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الخطاب والإعلام </a:t>
            </a:r>
            <a:r>
              <a:rPr lang="ar-AE" sz="8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في التطرف العنيف</a:t>
            </a:r>
            <a:endParaRPr lang="en-US" sz="8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5D026460-65F4-1646-B379-7F119C84F1E9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itle 2">
            <a:extLst>
              <a:ext uri="{FF2B5EF4-FFF2-40B4-BE49-F238E27FC236}">
                <a16:creationId xmlns="" xmlns:a16="http://schemas.microsoft.com/office/drawing/2014/main" id="{93075221-83C3-5A4E-803A-25E88ED0F73D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07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0" name="Google Shape;845;p128">
            <a:hlinkClick r:id="rId4"/>
            <a:extLst>
              <a:ext uri="{FF2B5EF4-FFF2-40B4-BE49-F238E27FC236}">
                <a16:creationId xmlns="" xmlns:a16="http://schemas.microsoft.com/office/drawing/2014/main" id="{3ECA0C46-87F4-5B4A-AB63-7DD6DF981012}"/>
              </a:ext>
            </a:extLst>
          </p:cNvPr>
          <p:cNvPicPr preferRelativeResize="0"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04" y="1257846"/>
            <a:ext cx="4599857" cy="3069634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1925038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00200D96-3287-644B-BA97-3B8233B99832}"/>
              </a:ext>
            </a:extLst>
          </p:cNvPr>
          <p:cNvGrpSpPr/>
          <p:nvPr/>
        </p:nvGrpSpPr>
        <p:grpSpPr>
          <a:xfrm flipH="1">
            <a:off x="-2805" y="12721"/>
            <a:ext cx="5019521" cy="2876713"/>
            <a:chOff x="4116596" y="-1"/>
            <a:chExt cx="5019521" cy="2876713"/>
          </a:xfrm>
        </p:grpSpPr>
        <p:pic>
          <p:nvPicPr>
            <p:cNvPr id="24" name="Picture 23">
              <a:extLst>
                <a:ext uri="{FF2B5EF4-FFF2-40B4-BE49-F238E27FC236}">
                  <a16:creationId xmlns="" xmlns:a16="http://schemas.microsoft.com/office/drawing/2014/main" id="{91CF5213-21DF-9C43-9027-21103E2295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28" r="7471"/>
            <a:stretch/>
          </p:blipFill>
          <p:spPr>
            <a:xfrm>
              <a:off x="4116596" y="-1"/>
              <a:ext cx="2832539" cy="2876713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="" xmlns:a16="http://schemas.microsoft.com/office/drawing/2014/main" id="{A5A16C3E-D5B5-C141-9D61-0D771654D6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28" r="18918"/>
            <a:stretch/>
          </p:blipFill>
          <p:spPr>
            <a:xfrm>
              <a:off x="6653997" y="0"/>
              <a:ext cx="2482120" cy="2876712"/>
            </a:xfrm>
            <a:prstGeom prst="rect">
              <a:avLst/>
            </a:prstGeom>
          </p:spPr>
        </p:pic>
      </p:grpSp>
      <p:sp>
        <p:nvSpPr>
          <p:cNvPr id="14" name="Title 2"/>
          <p:cNvSpPr txBox="1">
            <a:spLocks/>
          </p:cNvSpPr>
          <p:nvPr/>
        </p:nvSpPr>
        <p:spPr>
          <a:xfrm>
            <a:off x="1031944" y="1573963"/>
            <a:ext cx="7351644" cy="325730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320040" indent="-320040" algn="r" rtl="1">
              <a:lnSpc>
                <a:spcPts val="2800"/>
              </a:lnSpc>
              <a:spcBef>
                <a:spcPts val="0"/>
              </a:spcBef>
              <a:spcAft>
                <a:spcPts val="1000"/>
              </a:spcAft>
              <a:buClr>
                <a:schemeClr val="bg1"/>
              </a:buClr>
              <a:buSzPct val="75000"/>
              <a:buFont typeface="+mj-lt"/>
              <a:buAutoNum type="arabicPeriod"/>
            </a:pP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هل تعتبر هذه الحملة 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مثال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ًا على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الخطاب المضاد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أو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الخطاب البديل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أو اتصالات 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إ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ستراتيجية </a:t>
            </a: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حكومية؟ أم أنها تشمل عناصر متعددة؟ إذا كان الأمر كذلك، 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ف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أي </a:t>
            </a: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من العناصر 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أمثلة وما هي الفئة التي تنتمي إليها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ولماذا؟</a:t>
            </a:r>
          </a:p>
          <a:p>
            <a:pPr marL="320040" indent="-320040" algn="r" rtl="1">
              <a:lnSpc>
                <a:spcPts val="2800"/>
              </a:lnSpc>
              <a:spcBef>
                <a:spcPts val="0"/>
              </a:spcBef>
              <a:spcAft>
                <a:spcPts val="1000"/>
              </a:spcAft>
              <a:buClr>
                <a:schemeClr val="bg1"/>
              </a:buClr>
              <a:buSzPct val="75000"/>
              <a:buFont typeface="+mj-lt"/>
              <a:buAutoNum type="arabicPeriod"/>
            </a:pP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ماذا كان هدف الحملة؟ </a:t>
            </a:r>
          </a:p>
          <a:p>
            <a:pPr marL="320040" indent="-320040" algn="r" rtl="1">
              <a:lnSpc>
                <a:spcPts val="2800"/>
              </a:lnSpc>
              <a:spcBef>
                <a:spcPts val="0"/>
              </a:spcBef>
              <a:spcAft>
                <a:spcPts val="1000"/>
              </a:spcAft>
              <a:buClr>
                <a:schemeClr val="bg1"/>
              </a:buClr>
              <a:buSzPct val="75000"/>
              <a:buFont typeface="+mj-lt"/>
              <a:buAutoNum type="arabicPeriod"/>
            </a:pP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من هم المُرسِلون الرئيسيون لرسالة الحملة؟ كيف كانت الحملة 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مثال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ًا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للتعاون؟ </a:t>
            </a:r>
          </a:p>
          <a:p>
            <a:pPr marL="320040" indent="-320040" algn="r" rtl="1">
              <a:lnSpc>
                <a:spcPts val="2800"/>
              </a:lnSpc>
              <a:spcBef>
                <a:spcPts val="0"/>
              </a:spcBef>
              <a:spcAft>
                <a:spcPts val="1000"/>
              </a:spcAft>
              <a:buClr>
                <a:schemeClr val="bg1"/>
              </a:buClr>
              <a:buSzPct val="75000"/>
              <a:buFont typeface="+mj-lt"/>
              <a:buAutoNum type="arabicPeriod"/>
            </a:pP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ما هي الأشكال المختلفة للحملة؟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B6B00ED2-DABA-C442-A25C-ACD42AE562F9}"/>
              </a:ext>
            </a:extLst>
          </p:cNvPr>
          <p:cNvSpPr/>
          <p:nvPr/>
        </p:nvSpPr>
        <p:spPr>
          <a:xfrm>
            <a:off x="5386812" y="718892"/>
            <a:ext cx="3757188" cy="811143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itle 2">
            <a:extLst>
              <a:ext uri="{FF2B5EF4-FFF2-40B4-BE49-F238E27FC236}">
                <a16:creationId xmlns="" xmlns:a16="http://schemas.microsoft.com/office/drawing/2014/main" id="{EA9C445C-189A-CB4E-9449-763860AA2D2F}"/>
              </a:ext>
            </a:extLst>
          </p:cNvPr>
          <p:cNvSpPr txBox="1">
            <a:spLocks/>
          </p:cNvSpPr>
          <p:nvPr/>
        </p:nvSpPr>
        <p:spPr>
          <a:xfrm>
            <a:off x="5504506" y="785909"/>
            <a:ext cx="2871457" cy="67710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sz="4400" cap="none" dirty="0">
                <a:solidFill>
                  <a:srgbClr val="133743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أسئلة للتفكير: </a:t>
            </a:r>
          </a:p>
        </p:txBody>
      </p:sp>
      <p:sp>
        <p:nvSpPr>
          <p:cNvPr id="26" name="Footer Placeholder 4">
            <a:extLst>
              <a:ext uri="{FF2B5EF4-FFF2-40B4-BE49-F238E27FC236}">
                <a16:creationId xmlns="" xmlns:a16="http://schemas.microsoft.com/office/drawing/2014/main" id="{1A46CC65-CBF3-974B-8E48-CE7223F339CB}"/>
              </a:ext>
            </a:extLst>
          </p:cNvPr>
          <p:cNvSpPr txBox="1">
            <a:spLocks/>
          </p:cNvSpPr>
          <p:nvPr/>
        </p:nvSpPr>
        <p:spPr>
          <a:xfrm>
            <a:off x="545832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الثامنة: </a:t>
            </a:r>
            <a:r>
              <a:rPr lang="ar-AE" sz="8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دور </a:t>
            </a:r>
            <a:r>
              <a:rPr lang="ar-AE" sz="800" dirty="0" smtClean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الخطاب والإعلام </a:t>
            </a:r>
            <a:r>
              <a:rPr lang="ar-AE" sz="8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في التطرف العنيف</a:t>
            </a:r>
            <a:endParaRPr lang="en-US" sz="8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470F458C-9940-2E41-8A2D-89247EEBB8C6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8" name="Title 2">
            <a:extLst>
              <a:ext uri="{FF2B5EF4-FFF2-40B4-BE49-F238E27FC236}">
                <a16:creationId xmlns="" xmlns:a16="http://schemas.microsoft.com/office/drawing/2014/main" id="{ABE8EC03-8640-3B41-B2A1-4E06E623DF5B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cap="none" dirty="0">
                <a:latin typeface="Arial" charset="0"/>
                <a:ea typeface="Arial" charset="0"/>
                <a:cs typeface="Arial" charset="0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306370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025525" y="2014992"/>
            <a:ext cx="7092950" cy="123110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هل 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ستكون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الحملة من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كولومبيا 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ناجحة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إذا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لم تتمحور حول الأمهات؟ لِمَ أو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لِمَ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لا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؟ </a:t>
            </a:r>
            <a:endParaRPr lang="en-US" sz="40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F11782C3-5471-A446-A213-09BB797F5A01}"/>
              </a:ext>
            </a:extLst>
          </p:cNvPr>
          <p:cNvGrpSpPr/>
          <p:nvPr/>
        </p:nvGrpSpPr>
        <p:grpSpPr>
          <a:xfrm flipH="1">
            <a:off x="0" y="800100"/>
            <a:ext cx="9144000" cy="3714750"/>
            <a:chOff x="0" y="800100"/>
            <a:chExt cx="9144000" cy="371475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9529F159-12B5-B14C-A99D-FE89480B715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29050" y="800100"/>
              <a:ext cx="53149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="" xmlns:a16="http://schemas.microsoft.com/office/drawing/2014/main" id="{E7FE1FD6-0EA6-634B-AB73-A6A2281FC7D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4514850"/>
              <a:ext cx="52006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C46FD292-4726-204E-B46C-32917317B0A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6" t="6028" r="20268"/>
          <a:stretch/>
        </p:blipFill>
        <p:spPr>
          <a:xfrm flipH="1">
            <a:off x="0" y="0"/>
            <a:ext cx="2688878" cy="3437110"/>
          </a:xfrm>
          <a:prstGeom prst="rect">
            <a:avLst/>
          </a:prstGeom>
        </p:spPr>
      </p:pic>
      <p:sp>
        <p:nvSpPr>
          <p:cNvPr id="22" name="Footer Placeholder 4">
            <a:extLst>
              <a:ext uri="{FF2B5EF4-FFF2-40B4-BE49-F238E27FC236}">
                <a16:creationId xmlns="" xmlns:a16="http://schemas.microsoft.com/office/drawing/2014/main" id="{610F4A5B-F999-0C41-9CD5-A8E83B8349D0}"/>
              </a:ext>
            </a:extLst>
          </p:cNvPr>
          <p:cNvSpPr txBox="1">
            <a:spLocks/>
          </p:cNvSpPr>
          <p:nvPr/>
        </p:nvSpPr>
        <p:spPr>
          <a:xfrm>
            <a:off x="545832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الثامنة: </a:t>
            </a:r>
            <a:r>
              <a:rPr lang="ar-AE" sz="8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دور </a:t>
            </a:r>
            <a:r>
              <a:rPr lang="ar-AE" sz="800" dirty="0" smtClean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الخطاب </a:t>
            </a:r>
            <a:r>
              <a:rPr lang="ar-AE" sz="8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والإعلام في التطرف العنيف</a:t>
            </a:r>
            <a:endParaRPr lang="en-US" sz="8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F198A443-F065-364B-AF9B-8AFB1852F751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4" name="Title 2">
            <a:extLst>
              <a:ext uri="{FF2B5EF4-FFF2-40B4-BE49-F238E27FC236}">
                <a16:creationId xmlns="" xmlns:a16="http://schemas.microsoft.com/office/drawing/2014/main" id="{09CDBB9B-121C-1A44-95D8-32B8D8BC3BC1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09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58000"/>
      </p:ext>
    </p:extLst>
  </p:cSld>
  <p:clrMapOvr>
    <a:masterClrMapping/>
  </p:clrMapOvr>
</p:sld>
</file>

<file path=ppt/theme/theme1.xml><?xml version="1.0" encoding="utf-8"?>
<a:theme xmlns:a="http://schemas.openxmlformats.org/drawingml/2006/main" name="0429_SFCG_Powerpoint">
  <a:themeElements>
    <a:clrScheme name="Custom 8">
      <a:dk1>
        <a:srgbClr val="2C2C2D"/>
      </a:dk1>
      <a:lt1>
        <a:srgbClr val="FFFFFF"/>
      </a:lt1>
      <a:dk2>
        <a:srgbClr val="193875"/>
      </a:dk2>
      <a:lt2>
        <a:srgbClr val="EEECE1"/>
      </a:lt2>
      <a:accent1>
        <a:srgbClr val="008FBE"/>
      </a:accent1>
      <a:accent2>
        <a:srgbClr val="0069A6"/>
      </a:accent2>
      <a:accent3>
        <a:srgbClr val="FFE01E"/>
      </a:accent3>
      <a:accent4>
        <a:srgbClr val="58595B"/>
      </a:accent4>
      <a:accent5>
        <a:srgbClr val="133743"/>
      </a:accent5>
      <a:accent6>
        <a:srgbClr val="0AD092"/>
      </a:accent6>
      <a:hlink>
        <a:srgbClr val="00465C"/>
      </a:hlink>
      <a:folHlink>
        <a:srgbClr val="00465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noAutofit/>
      </a:bodyPr>
      <a:lstStyle>
        <a:defPPr>
          <a:defRPr sz="9000" dirty="0" smtClean="0">
            <a:solidFill>
              <a:srgbClr val="0095C3"/>
            </a:solidFill>
            <a:latin typeface="Arial Black" panose="020B0A04020102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7211</TotalTime>
  <Words>1296</Words>
  <Application>Microsoft Office PowerPoint</Application>
  <PresentationFormat>On-screen Show (16:9)</PresentationFormat>
  <Paragraphs>124</Paragraphs>
  <Slides>20</Slides>
  <Notes>4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0429_SFCG_Powerpoint</vt:lpstr>
      <vt:lpstr>الوحدة الثامنة: فهم دور الخطاب والإعلام في التطرف العنيف</vt:lpstr>
      <vt:lpstr>PowerPoint Presentation</vt:lpstr>
      <vt:lpstr>الخطاب (ونماذجه) (يشار إليها غالبًا بـ narratives ) هي مجموعة من الأفكار والحقائق ووجهات النظر والخبرات التي تغذّي الطريقة التي يدرك بها الفرد أو الجماعة مكانه في العالم من حوله.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Search for Common Ground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2014-05-01T14:47:26Z</dcterms:created>
  <dcterms:modified xsi:type="dcterms:W3CDTF">2019-05-17T12:14:29Z</dcterms:modified>
</cp:coreProperties>
</file>