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1" r:id="rId2"/>
    <p:sldId id="372" r:id="rId3"/>
    <p:sldId id="373" r:id="rId4"/>
    <p:sldId id="374" r:id="rId5"/>
    <p:sldId id="375" r:id="rId6"/>
    <p:sldId id="376" r:id="rId7"/>
    <p:sldId id="463" r:id="rId8"/>
    <p:sldId id="378" r:id="rId9"/>
    <p:sldId id="379" r:id="rId10"/>
    <p:sldId id="442" r:id="rId11"/>
    <p:sldId id="380" r:id="rId12"/>
    <p:sldId id="464" r:id="rId13"/>
    <p:sldId id="465" r:id="rId14"/>
    <p:sldId id="466" r:id="rId15"/>
    <p:sldId id="384" r:id="rId16"/>
    <p:sldId id="443" r:id="rId17"/>
    <p:sldId id="385" r:id="rId18"/>
    <p:sldId id="444" r:id="rId19"/>
    <p:sldId id="386" r:id="rId20"/>
    <p:sldId id="387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064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8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4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0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s://www.zain.com/" TargetMode="External"/><Relationship Id="rId7" Type="http://schemas.openxmlformats.org/officeDocument/2006/relationships/hyperlink" Target="https://drive.google.com/a/sfcg.org/uc?id=1xa9ReoOHplwuJsc4IXv4v5wCwSWX83yd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ca0HQfR0L4GsTL9JVxwtzgs0XaZl7LbC&amp;export=download" TargetMode="External"/><Relationship Id="rId5" Type="http://schemas.openxmlformats.org/officeDocument/2006/relationships/hyperlink" Target="https://drive.google.com/a/sfcg.org/uc?id=1P07wW1nVqQUHWecLr_ejkJJKmdX28RKX&amp;export=download" TargetMode="External"/><Relationship Id="rId4" Type="http://schemas.openxmlformats.org/officeDocument/2006/relationships/hyperlink" Target="https://youtu.be/U49nOBFv50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victimsvoices.community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hyperlink" Target="https://vimeo.com/310277294/037b2437cd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s://www.exit-deutschland.de/" TargetMode="External"/><Relationship Id="rId7" Type="http://schemas.openxmlformats.org/officeDocument/2006/relationships/hyperlink" Target="https://drive.google.com/a/sfcg.org/uc?id=1xa9ReoOHplwuJsc4IXv4v5wCwSWX83yd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1r4GfulPUnMzjzrz9ixVtiElSTizFstm&amp;export=download" TargetMode="External"/><Relationship Id="rId5" Type="http://schemas.openxmlformats.org/officeDocument/2006/relationships/hyperlink" Target="https://drive.google.com/a/sfcg.org/uc?id=14dfVu5MSk8U5DpRgTiq10KXp84-1MCTh&amp;export=download" TargetMode="External"/><Relationship Id="rId4" Type="http://schemas.openxmlformats.org/officeDocument/2006/relationships/hyperlink" Target="https://youtu.be/CSIbsHKEP-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www.mullenlowegroup.com/" TargetMode="External"/><Relationship Id="rId7" Type="http://schemas.openxmlformats.org/officeDocument/2006/relationships/hyperlink" Target="https://drive.google.com/a/sfcg.org/uc?id=1xa9ReoOHplwuJsc4IXv4v5wCwSWX83yd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7SnlJ4vRFFXcwzD8qO4tvAZkbZnYGx9C&amp;export=download" TargetMode="External"/><Relationship Id="rId5" Type="http://schemas.openxmlformats.org/officeDocument/2006/relationships/hyperlink" Target="https://drive.google.com/a/sfcg.org/uc?id=18Rr71O0N37DQor4zvORBrzuP0FKmGoPx&amp;export=download" TargetMode="External"/><Relationship Id="rId4" Type="http://schemas.openxmlformats.org/officeDocument/2006/relationships/hyperlink" Target="https://youtu.be/qYrofD8l1-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" t="21996" r="819" b="41528"/>
          <a:stretch/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7282"/>
            <a:ext cx="5362575" cy="1384995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08</a:t>
            </a:r>
            <a:r>
              <a:rPr lang="en-US" dirty="0"/>
              <a:t/>
            </a:r>
            <a:br>
              <a:rPr lang="en-US" dirty="0"/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="" xmlns:a16="http://schemas.microsoft.com/office/drawing/2014/main" id="{F0EDDAA8-AD24-6748-9C9B-D18B45404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EA43EC-7A5A-A849-BB5D-BB9557C41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4" r="31162"/>
          <a:stretch/>
        </p:blipFill>
        <p:spPr>
          <a:xfrm>
            <a:off x="6014545" y="0"/>
            <a:ext cx="3137337" cy="514350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H="1">
            <a:off x="762344" y="1715252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68304" y="1841838"/>
            <a:ext cx="4755588" cy="2987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defTabSz="2286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/>
              <a:tabLst>
                <a:tab pos="228600" algn="l"/>
              </a:tabLst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и оценка соответствующих движущих сил насильственного экстремизма.</a:t>
            </a:r>
          </a:p>
          <a:p>
            <a:pPr marL="274320" indent="-274320" defTabSz="2286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/>
              <a:tabLst>
                <a:tab pos="228600" algn="l"/>
              </a:tabLst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Определение целевой аудитории.</a:t>
            </a:r>
          </a:p>
          <a:p>
            <a:pPr marL="274320" indent="-274320" defTabSz="2286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/>
              <a:tabLst>
                <a:tab pos="228600" algn="l"/>
              </a:tabLst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Выявление явных или скрытых нарративов воинствующих экстремистов, которые способны найти отклик у целевой аудитории.</a:t>
            </a:r>
          </a:p>
          <a:p>
            <a:pPr marL="274320" indent="-274320" defTabSz="2286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/>
              <a:tabLst>
                <a:tab pos="228600" algn="l"/>
              </a:tabLst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Постановка четких целей и задач кампании.</a:t>
            </a:r>
          </a:p>
          <a:p>
            <a:pPr marL="274320" indent="-274320" defTabSz="2286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/>
              <a:tabLst>
                <a:tab pos="228600" algn="l"/>
              </a:tabLst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Выбор эффективных посланников.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70224" y="596377"/>
            <a:ext cx="5081935" cy="10002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6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Руководящие принципы проведения эффективных кампаний по созданию нарративов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66131329-889E-2647-A110-D8B22095DFE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976C2306-96DD-5A41-B06B-3AE3DEA0FAF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2F19D7E2-0A4C-3340-B697-3AEC6848626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C462D35D-8BB9-904D-90F6-43B5407B42F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4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732B757-4C39-194D-BB2F-AE1F4C83CE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7" r="17216"/>
          <a:stretch/>
        </p:blipFill>
        <p:spPr>
          <a:xfrm>
            <a:off x="6022428" y="-7883"/>
            <a:ext cx="3121571" cy="5151383"/>
          </a:xfrm>
          <a:prstGeom prst="rect">
            <a:avLst/>
          </a:prstGeom>
        </p:spPr>
      </p:pic>
      <p:sp>
        <p:nvSpPr>
          <p:cNvPr id="16" name="Title 2"/>
          <p:cNvSpPr txBox="1">
            <a:spLocks/>
          </p:cNvSpPr>
          <p:nvPr/>
        </p:nvSpPr>
        <p:spPr>
          <a:xfrm>
            <a:off x="761999" y="1841838"/>
            <a:ext cx="5165835" cy="27443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 startAt="6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Разработка содержания и логики посланий.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 startAt="6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Определение форматов, в которых будут распространяться послания.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 startAt="6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Разработка стратегии распространения посланий и методов ее увязки с мероприятиями или программами.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 startAt="6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Оценка и анализ воздействия кампании.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+mj-lt"/>
              <a:buAutoNum type="arabicPeriod" startAt="6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Корректируйте кампанию по мере надобности и продолжайте ее реализацию, если это необходимо.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F2C659E-9AAD-BA4A-9829-A1CBB7CB0188}"/>
              </a:ext>
            </a:extLst>
          </p:cNvPr>
          <p:cNvCxnSpPr/>
          <p:nvPr/>
        </p:nvCxnSpPr>
        <p:spPr>
          <a:xfrm flipH="1">
            <a:off x="762344" y="1715252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="" xmlns:a16="http://schemas.microsoft.com/office/drawing/2014/main" id="{1BE1AFA6-21E8-C34D-AC54-27614306A837}"/>
              </a:ext>
            </a:extLst>
          </p:cNvPr>
          <p:cNvSpPr txBox="1">
            <a:spLocks/>
          </p:cNvSpPr>
          <p:nvPr/>
        </p:nvSpPr>
        <p:spPr>
          <a:xfrm>
            <a:off x="770224" y="596377"/>
            <a:ext cx="5081935" cy="10002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6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Руководящие принципы проведения эффективных кампаний по созданию нарративов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C70386E6-F4C4-0C42-A398-068C7FC4D67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DB2F49E-15C2-F348-BB2B-918AF81690B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02DE553A-9EA0-104B-93ED-3DD289CED25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="" xmlns:a16="http://schemas.microsoft.com/office/drawing/2014/main" id="{57D78D19-5E35-2B43-BE37-E66FFA41CA2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4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</a:t>
            </a:r>
            <a:r>
              <a:rPr lang="az-Cyrl-AZ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20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Ролик компании Zain, приуроченный к месяцу Рамадан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FE291FC-DBD8-8C4C-8EEB-5DDE227E3CC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C1B8851-53BF-2B48-85A6-49E88E4BFF88}"/>
              </a:ext>
            </a:extLst>
          </p:cNvPr>
          <p:cNvSpPr txBox="1"/>
          <p:nvPr/>
        </p:nvSpPr>
        <p:spPr>
          <a:xfrm>
            <a:off x="6776720" y="-853440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4F6BB0D-9C4A-994F-8A24-A710D6E5B65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870D43F4-AB24-8645-B99C-E393FC45C77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963143BB-88BF-7440-8E9C-B13A96E1074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5F137B1A-BEEA-7F45-9228-117B187E90EB}"/>
              </a:ext>
            </a:extLst>
          </p:cNvPr>
          <p:cNvSpPr txBox="1">
            <a:spLocks/>
          </p:cNvSpPr>
          <p:nvPr/>
        </p:nvSpPr>
        <p:spPr>
          <a:xfrm>
            <a:off x="319357" y="1238015"/>
            <a:ext cx="3752312" cy="25960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Zain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youtu.be/U49nOBFv508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Расширенные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</a:t>
            </a:r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7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879;p133">
            <a:hlinkClick r:id="rId4"/>
            <a:extLst>
              <a:ext uri="{FF2B5EF4-FFF2-40B4-BE49-F238E27FC236}">
                <a16:creationId xmlns="" xmlns:a16="http://schemas.microsoft.com/office/drawing/2014/main" id="{EC4E9D58-46E1-1C45-89C5-3496AEC0418C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90" y="1220763"/>
            <a:ext cx="4613303" cy="307301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07781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21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Расширение прав и возможностей жертв терроризма в </a:t>
            </a:r>
            <a:r>
              <a:rPr lang="ru-RU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Индонезии</a:t>
            </a:r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E664D6A2-605E-3C42-B6F6-278D3F0D880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DDA8B8B6-4916-A74D-9455-226AF914B55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B0AD0443-0141-3D46-9A48-AC093EC1905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D21AF6B5-9ED9-EF4B-9A4B-0C908C044C8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9D5D910A-5C56-BC44-8AA3-A2DBC3305DBC}"/>
              </a:ext>
            </a:extLst>
          </p:cNvPr>
          <p:cNvSpPr txBox="1">
            <a:spLocks/>
          </p:cNvSpPr>
          <p:nvPr/>
        </p:nvSpPr>
        <p:spPr>
          <a:xfrm>
            <a:off x="319357" y="1227357"/>
            <a:ext cx="3786818" cy="104849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«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Голоса жертв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» (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The Victim’s Voices Initiative</a:t>
            </a:r>
            <a:r>
              <a:rPr lang="en-US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vimeo.com/310277294/037b2437cd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20" name="Google Shape;886;p134">
            <a:hlinkClick r:id="rId4"/>
            <a:extLst>
              <a:ext uri="{FF2B5EF4-FFF2-40B4-BE49-F238E27FC236}">
                <a16:creationId xmlns="" xmlns:a16="http://schemas.microsoft.com/office/drawing/2014/main" id="{536A544F-BB6E-714E-BE1D-0C190F3E0E3A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91" y="1227357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0621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22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Троянская футболка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326285E-2570-1F4B-898B-B502261ADB4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5B84DEB-001D-D64B-BA71-CEF1C514A0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0C7A6C3D-8A63-0E47-8286-8350545E8DB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BABB47B6-58AD-574A-BDA9-B5BAE8255E6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74AB1163-C333-B446-987A-1A3B9D485541}"/>
              </a:ext>
            </a:extLst>
          </p:cNvPr>
          <p:cNvSpPr txBox="1">
            <a:spLocks/>
          </p:cNvSpPr>
          <p:nvPr/>
        </p:nvSpPr>
        <p:spPr>
          <a:xfrm>
            <a:off x="319357" y="1228040"/>
            <a:ext cx="3760938" cy="288181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«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ВЫХОД-Германия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» (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EXIT-Germany</a:t>
            </a:r>
            <a:r>
              <a:rPr lang="en-US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youtu.be/CSIbsHKEP-8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Расширенные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7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893;p135">
            <a:hlinkClick r:id="rId4"/>
            <a:extLst>
              <a:ext uri="{FF2B5EF4-FFF2-40B4-BE49-F238E27FC236}">
                <a16:creationId xmlns="" xmlns:a16="http://schemas.microsoft.com/office/drawing/2014/main" id="{0FD0078B-274B-F841-B2EC-CA066C93246E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51" y="1228041"/>
            <a:ext cx="4611142" cy="30740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2078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0387" y="1693091"/>
            <a:ext cx="7351644" cy="23467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Считаете ли вы, что нарративы в этих двух видеороликах эффективны? </a:t>
            </a:r>
            <a:r>
              <a:rPr lang="ru-RU" sz="1800" b="0" cap="none">
                <a:latin typeface="Arial" charset="0"/>
                <a:ea typeface="Arial" charset="0"/>
                <a:cs typeface="Arial" charset="0"/>
              </a:rPr>
              <a:t>Объясните, почему вы ответили «Да» или «Нет».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smtClean="0">
                <a:latin typeface="Arial" charset="0"/>
                <a:ea typeface="Arial" charset="0"/>
                <a:cs typeface="Arial" charset="0"/>
              </a:rPr>
              <a:t>Какие </a:t>
            </a: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различные средства используются для распространения этих нарративов? Какие сильные и слабые стороны использования разных методов вы можете назвать?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По вашему мнению, сообщения, распространенные в видеороликах, являются контрнарративами, альтернативными нарративами или стратегическими коммуникациями правительственных структур? Почему?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E00595BA-A76F-2741-8BA4-0B7FD905F3A7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D45DF5A2-43BB-714A-946E-CB4BA7335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E34CC6F9-4F4F-BA43-BAB2-C98395F47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029851CA-FC51-484A-A84A-EF91475459D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7C83EB1-4F47-1847-AD66-611145EFE24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22E15590-1AE7-7046-B093-9C2A95A5298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="" xmlns:a16="http://schemas.microsoft.com/office/drawing/2014/main" id="{6D483210-1D50-8F4E-92FC-FFE79FD0846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92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0387" y="1699970"/>
            <a:ext cx="7351644" cy="161582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 startAt="4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На какой этап вмешательства нацелена каждая из кампаний по распространению нарративов (например, общая профилактика, раннее вмешательство и переубеждение либо дерадикализация)?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 startAt="4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Почему эта кампания могла бы оказать влияние? Почему нет?</a:t>
            </a:r>
          </a:p>
          <a:p>
            <a:pPr marL="342900" indent="-34290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+mj-lt"/>
              <a:buAutoNum type="arabicPeriod" startAt="4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Как бы вы оценили успех этой кампании?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532AAEAA-7241-6E48-AB11-F2F2AB9B2FE7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0DFA2087-7E3B-F941-BE62-94254355D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7AF96730-CF52-3942-AA65-718894373B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0A06D02B-EAE0-9A4F-AF77-8583F073199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332213E2-D518-994F-9E74-E0FFAF24976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5025A3D1-5C50-9146-BA92-53E76B4D820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="" xmlns:a16="http://schemas.microsoft.com/office/drawing/2014/main" id="{F6251635-A17D-3649-86DF-05BEC330561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44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2126" y="743223"/>
            <a:ext cx="6950398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Передовой опыт использования нарративов: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396917"/>
            <a:ext cx="7634288" cy="338554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Посланник более важен, чем послание. </a:t>
            </a:r>
            <a:r>
              <a:rPr lang="az-Cyrl-AZ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Кто может оказать наибольшее влияние?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Работайте на местном уровне и привлекайте местные ресурсы. </a:t>
            </a:r>
            <a:r>
              <a:rPr lang="az-Cyrl-AZ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Какие есть примеры эффективных нарративов на местном уровне?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 отвергайте проблемы, озвучиваемые экстремистами, но трансформируйте то, как они воспринимаются, и пути их решения. </a:t>
            </a:r>
            <a:r>
              <a:rPr lang="az-Cyrl-AZ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Каковы ваши действия?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Укрепляйте общинные и религиозные нормы, а не пытайтесь дискредитировать то, как они интерпретируются. </a:t>
            </a:r>
            <a:r>
              <a:rPr lang="az-Cyrl-AZ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нам найти отклик в умах людей, находящихся в группе риска, вместо того, чтобы подвергать их дальнейшей маргинализации?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Привлекайте к распространению послания широкий круг участников (государственные и частные институты, независимые структуры, гражданское общество). </a:t>
            </a:r>
            <a:r>
              <a:rPr lang="az-Cyrl-AZ" sz="16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мы можем усилить нарративы без применения подхода на уровне всего общества?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2000" y="1234910"/>
            <a:ext cx="8382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7EABF31B-DDEA-684B-9642-76E9911AE0B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BF1614C-C2E9-9A4E-B26B-AD0BD190E80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62122E98-84CC-3C4D-A945-6119CEBC3C0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1511EC25-A7C4-5E41-8CCB-DD5BB5356B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62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/>
          <p:cNvSpPr txBox="1">
            <a:spLocks/>
          </p:cNvSpPr>
          <p:nvPr/>
        </p:nvSpPr>
        <p:spPr>
          <a:xfrm>
            <a:off x="761999" y="1647347"/>
            <a:ext cx="7634289" cy="311623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Иногда правительственные структуры могут преследовать в судебном порядке тех, кто распространяет послания, подобные посланиям воинствующих экстремистов (например, выражение недовольства), вместо того, чтобы позитивно работать с этими идеями и предлагать альтернативные нарративы и решения.</a:t>
            </a:r>
          </a:p>
          <a:p>
            <a:pPr marL="182880" indent="-18288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Хранение материалов о насильственном экстремизме может быть незаконным, что затрудняет их изучение и делает его опасным. </a:t>
            </a:r>
          </a:p>
          <a:p>
            <a:pPr marL="182880" indent="-18288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Следует крайне осмотрительно использовать материалы о насильственном экстремизме при разработке контрнарративов, потому что это может привести к распространению экстремистских нарративов.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01755" y="679616"/>
            <a:ext cx="768553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Риски, связанные с использованием нарративов для противодействия насильственному экстремизму: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BCBC44C-C43A-974A-B93C-E8FCCFB8241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40E2B4F-52C1-B742-B946-D620B08E6FE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D1850EEB-EFDB-D84E-8ECF-905B5F6AEC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F12C9828-5E48-294D-9AE0-D0F9D6E7FFF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74620442-61BB-5445-AB7F-22039A591D30}"/>
              </a:ext>
            </a:extLst>
          </p:cNvPr>
          <p:cNvCxnSpPr>
            <a:cxnSpLocks/>
          </p:cNvCxnSpPr>
          <p:nvPr/>
        </p:nvCxnSpPr>
        <p:spPr>
          <a:xfrm flipH="1">
            <a:off x="778669" y="1568999"/>
            <a:ext cx="836533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4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 txBox="1">
            <a:spLocks/>
          </p:cNvSpPr>
          <p:nvPr/>
        </p:nvSpPr>
        <p:spPr>
          <a:xfrm>
            <a:off x="762000" y="1664160"/>
            <a:ext cx="7634288" cy="16927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Маргинализация уязвимых сообществ, которым кажется, что их ценностям или взглядам угрожают вместо того, чтобы прислушиваться к ним.</a:t>
            </a:r>
          </a:p>
          <a:p>
            <a:pPr marL="182880" indent="-18288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Неверный выбор посланника может свести на нет эффективность нарративов и привести к тому, что кампания утратит авторитет или будет рассматриваться как пропаганда.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51A5843-D26E-EF4E-8268-F1E44B06BBC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BE36B37C-F8C9-4045-AF13-27D45012C6D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="" xmlns:a16="http://schemas.microsoft.com/office/drawing/2014/main" id="{61BEADBD-E8DE-3A4E-A294-E22A500E631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19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066AB8B-9CD7-594E-ADCF-69728193770D}"/>
              </a:ext>
            </a:extLst>
          </p:cNvPr>
          <p:cNvSpPr txBox="1"/>
          <p:nvPr/>
        </p:nvSpPr>
        <p:spPr>
          <a:xfrm>
            <a:off x="2069869" y="922713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CDCEDEE6-CA27-964C-AF76-9CE3FAADA5F0}"/>
              </a:ext>
            </a:extLst>
          </p:cNvPr>
          <p:cNvSpPr txBox="1">
            <a:spLocks/>
          </p:cNvSpPr>
          <p:nvPr/>
        </p:nvSpPr>
        <p:spPr>
          <a:xfrm>
            <a:off x="801755" y="679616"/>
            <a:ext cx="768553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Риски, связанные с использованием нарративов для противодействия насильственному экстремизму: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74620442-61BB-5445-AB7F-22039A591D30}"/>
              </a:ext>
            </a:extLst>
          </p:cNvPr>
          <p:cNvCxnSpPr>
            <a:cxnSpLocks/>
          </p:cNvCxnSpPr>
          <p:nvPr/>
        </p:nvCxnSpPr>
        <p:spPr>
          <a:xfrm flipH="1">
            <a:off x="778669" y="1568999"/>
            <a:ext cx="836533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334D16B4-72CF-A349-9CDB-59C70C213EF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6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862515"/>
            <a:ext cx="6562725" cy="15696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Когда вы размышляете о своей жизни, замечаете ли вы перемену собственных политических, религиозных или этических убеждений? Почему они изменились?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8873B463-477B-6046-A07C-05FAEC3A053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BE87534F-5ADF-5840-AC71-FD325AC6DD0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0FD166F2-F082-CB43-8120-2F24E1001B6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45AB9B5F-5522-AA4B-88E5-52ACCFAFCA1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FC069400-824E-444F-8308-7AA2604BA3E3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9410EC71-3C80-454A-9ED8-7BBDB61897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3565" y="1820634"/>
            <a:ext cx="7669695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Положительные нарративы, направленные на предотвращение насильственного экстремизма и противодействие ему, могут иметь самые разные формы.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Нарративы не являются исключительно медийным продуктом, а состоят из слов и действий.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Примеры эффективных и позитивных нарративов, повышающих устойчивость людей и сообществ в целом к идеям насильственного экстремизма, уже присутствуют на местном уровне.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Нарративы, приводящие к насильственному экстремизму, часто внедряются группами или отдельными лицами, которые сами по себе не являются воинствующими экстремистами.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Посланник зачастую может быть более важен, чем само послание.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E242C3D-A892-5A47-A563-C9528AA0C6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7AE01EEB-E49B-BE4E-885E-BEB803C67C1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D1046E82-A690-1A42-8CAC-87E6C57DE6E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43F6288-2B8F-1044-B4DE-114F15F13D3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C4A8E664-E68E-B24A-AC09-F02EF405C96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="" xmlns:a16="http://schemas.microsoft.com/office/drawing/2014/main" id="{B941409D-0CF6-A348-91E1-9AC11AF4E04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662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8E5905F-480B-CE4C-8B96-C02EE4F767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287946"/>
            <a:ext cx="7514112" cy="14859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az-Cyrl-AZ" sz="2400" b="1" dirty="0">
                <a:solidFill>
                  <a:srgbClr val="FCE122"/>
                </a:solidFill>
              </a:rPr>
              <a:t>Нарративы</a:t>
            </a:r>
            <a:r>
              <a:rPr lang="en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это наборы идей, фактов, концепций и опыта, которые отражают то, как человек или группа воспринимают свое место в окружающем мире.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738743" y="2528071"/>
            <a:ext cx="7419295" cy="209288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В нарративах часто смешиваются элементы исторической правды и сфабрикованные сюжеты.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Нарративы могут глубоко пересекаться с самоощущением людей и с тем, какой смысл они придают событиям в своей жизни.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Нарративы могут быть позитивными или негативными и функционировать в качестве естественной части человеческого опыта</a:t>
            </a:r>
            <a:r>
              <a:rPr lang="ru-RU" sz="1800" b="0" cap="none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ru-RU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AB7E8124-53BF-4C4D-8A24-C112C4223B7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F9D315-1B54-4D43-A218-8FD722B1C8F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FDF12BC-A061-584B-8D21-9A615088E63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BF667D91-EE91-874B-85D3-5EDC94BE427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645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2265060"/>
            <a:ext cx="65627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 воинствующие экстремисты используют нарративы?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D36B362B-2F81-B848-957F-5ACDB527A9B8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F4C5F63D-D7CA-534E-941F-747BAB4D913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57B3B0A4-CFBC-8D4E-B9EE-58CEB2F09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50E4E5C9-0884-D54F-8026-6D175963D0A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51FAF8DF-B70E-404A-A7CC-B5CF8D01368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163FF92E-CC21-424F-A370-83FA1667D3F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07DDD67D-63EF-D840-BB7F-9BC2AC7640D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105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523374"/>
            <a:ext cx="6562725" cy="2354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>
                <a:latin typeface="Arial" charset="0"/>
                <a:ea typeface="Arial" charset="0"/>
                <a:cs typeface="Arial" charset="0"/>
              </a:rPr>
              <a:t>Как можно эффективно использовать нарративы для предотвращения радикализации или вербовки в экстремистские группировки либо для содействия выходу из конфликта или дерадикализации?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7D56C11-48C7-0548-A997-014F995FF823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8932E262-7D38-034C-8E35-CBAA1F54CE4F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DC0A32E-8DC1-5043-9BC8-6D992A6BD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70F904DA-6B21-A64E-8902-0DF0043A178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EE3E7B2-8DE2-B640-8BFE-BE9EAECF2C0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29B1474D-1B93-6E45-8656-848A3022045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DEF19655-CAF7-5042-8A72-3C25F0D0197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234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7645" y="803061"/>
            <a:ext cx="7246883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Виды нарративов в рамках противодействия насильственному экстремизму: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35764" y="1717461"/>
            <a:ext cx="84082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71387" y="1807270"/>
            <a:ext cx="7728557" cy="31085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альтернативные нарративы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которые ставят под сомнение обоснованность нарративов воинствующих экстремистов, предлагая более эффективное и ненасильственное понимание проблем и подходы к их решению;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контрнарративы, которые непосредственно бросают вызов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опровергают или дискредитируют нарративы воинствующих экстремистов, выявляя нестыковки в их идеологической системе, теологии или в том, как они преподносят конфликты или местные проблемы, разоблачая их ложь и лицемерие.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правительственные стратегические коммуникации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которые разрушают нарративы воинствующих экстремистов, разъясняя действия и политику правительства таким образом, чтобы исключить дезинформацию и отсутствие ясности.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78852B64-BB1B-7740-9547-91575755A26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010353D-F200-A440-A7D8-E45D95AC82F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C1CA3E-4853-5C42-9589-0BA62700E80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25B09AF8-8261-2B40-9C51-E1C63BC5165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713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19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Ты мой сын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4ACEC0E9-42DC-3948-B802-7276F439695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2121C12-CE65-6448-A8A4-32E2AD2AB94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D0DFB25E-8462-C546-BB82-283C07E195D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AA9A4C0D-95FF-644D-801C-25628A2D47B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A3E8E1A0-CADA-794B-BE96-8691E76F5099}"/>
              </a:ext>
            </a:extLst>
          </p:cNvPr>
          <p:cNvSpPr txBox="1">
            <a:spLocks/>
          </p:cNvSpPr>
          <p:nvPr/>
        </p:nvSpPr>
        <p:spPr>
          <a:xfrm>
            <a:off x="310647" y="1226595"/>
            <a:ext cx="3795527" cy="28818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MullenLowe Group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для Министерства обороны Колумбии</a:t>
            </a:r>
            <a:endParaRPr lang="en-US" sz="1300" b="0" cap="none" dirty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/>
            </a:r>
            <a:b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</a:b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youtu.be/qYrofD8l1-k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Расширенные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</a:t>
            </a:r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7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845;p128">
            <a:hlinkClick r:id="rId4"/>
            <a:extLst>
              <a:ext uri="{FF2B5EF4-FFF2-40B4-BE49-F238E27FC236}">
                <a16:creationId xmlns="" xmlns:a16="http://schemas.microsoft.com/office/drawing/2014/main" id="{61EC8E43-0AE8-B34E-B929-3C0A4607CCCA}"/>
              </a:ext>
            </a:extLst>
          </p:cNvPr>
          <p:cNvPicPr preferRelativeResize="0"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37" y="1226596"/>
            <a:ext cx="4599857" cy="30696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92503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01A48D1-9E2B-A24B-9634-062E716FFF3A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AE513C4C-AA30-554A-9E7D-FEEA9862B8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5F3AA1FC-46B8-F143-B79F-675F4CBA6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801757" y="1711566"/>
            <a:ext cx="7351644" cy="265457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Как вы оцениваете данную кампанию: как пример контрнарратива, альтернативного нарратива или как правительственные стратегические коммуникации? Или же она включает несколько элементов? Если да, то назовите, к какой категории относятся соответствующие элементы и почему.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Какова была цель кампании?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Кто был основным посланником кампании? Каким образом кампания послужила примером сотрудничества?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Каковы были различные форматы проведения кампании?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DA78D84C-AB5D-0643-B758-C09D0E21125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8546C4ED-021F-3E49-AB7E-62A91588828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61BF2031-49FA-DA44-A9FA-FAB6738A2E3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="" xmlns:a16="http://schemas.microsoft.com/office/drawing/2014/main" id="{F23ABE17-4809-CE47-B950-5C6AAE4FDE9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37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786920"/>
            <a:ext cx="6562725" cy="15696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Была бы кампания в Колумбии успешной, если бы она не сосредоточилась на матерях? Объясните, почему вы ответили «Да» или «Нет».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A9E6AAE2-4278-FC44-9AC8-7EF897252FF4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7F18DFB9-8E1B-BF40-A649-BE8EA14D653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D7FE249-4BC8-F24C-B59A-8A25C3229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8FC0AD62-306F-734B-97E0-D8F99C77CF7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08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нарративов и средств массовой информации в контексте насильственного экстремизма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34C2BE7-4706-AC4F-A4C1-B54A0F84F00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57962B0-5DB3-4949-ABF3-C50884BE829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B3C905BC-21A4-564F-9ABC-9A6D1354D2F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5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8496</TotalTime>
  <Words>1325</Words>
  <Application>Microsoft Office PowerPoint</Application>
  <PresentationFormat>On-screen Show (16:9)</PresentationFormat>
  <Paragraphs>125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0429_SFCG_Powerpoint</vt:lpstr>
      <vt:lpstr>Модуль 08 Понимание роли нарративов и средств массовой информации в контексте насильственного экстремизма</vt:lpstr>
      <vt:lpstr>PowerPoint Presentation</vt:lpstr>
      <vt:lpstr>Нарративы это наборы идей, фактов, концепций и опыта, которые отражают то, как человек или группа воспринимают свое место в окружающем мире.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2019-05-14T14:38:24Z</dcterms:modified>
</cp:coreProperties>
</file>