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55" r:id="rId2"/>
    <p:sldId id="356" r:id="rId3"/>
    <p:sldId id="357" r:id="rId4"/>
    <p:sldId id="358" r:id="rId5"/>
    <p:sldId id="359" r:id="rId6"/>
    <p:sldId id="458" r:id="rId7"/>
    <p:sldId id="459" r:id="rId8"/>
    <p:sldId id="362" r:id="rId9"/>
    <p:sldId id="363" r:id="rId10"/>
    <p:sldId id="364" r:id="rId11"/>
    <p:sldId id="460" r:id="rId12"/>
    <p:sldId id="461" r:id="rId13"/>
    <p:sldId id="462" r:id="rId14"/>
    <p:sldId id="368" r:id="rId15"/>
    <p:sldId id="369" r:id="rId16"/>
    <p:sldId id="370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743"/>
    <a:srgbClr val="000000"/>
    <a:srgbClr val="00475D"/>
    <a:srgbClr val="0072B1"/>
    <a:srgbClr val="0095C3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9038" autoAdjust="0"/>
    <p:restoredTop sz="86705"/>
  </p:normalViewPr>
  <p:slideViewPr>
    <p:cSldViewPr snapToGrid="0">
      <p:cViewPr>
        <p:scale>
          <a:sx n="120" d="100"/>
          <a:sy n="120" d="100"/>
        </p:scale>
        <p:origin x="-402" y="-144"/>
      </p:cViewPr>
      <p:guideLst>
        <p:guide orient="horz" pos="1077"/>
        <p:guide orient="horz" pos="2162"/>
        <p:guide orient="horz" pos="132"/>
        <p:guide orient="horz" pos="3127"/>
        <p:guide orient="horz" pos="2970"/>
        <p:guide orient="horz" pos="372"/>
        <p:guide orient="horz"/>
        <p:guide orient="horz" pos="3238"/>
        <p:guide pos="1912"/>
        <p:guide pos="5568"/>
        <p:guide pos="3792"/>
        <p:guide pos="2880"/>
        <p:guide pos="480"/>
        <p:guide pos="5289"/>
        <p:guide/>
        <p:guide pos="194"/>
        <p:guide pos="2160"/>
      </p:guideLst>
    </p:cSldViewPr>
  </p:slideViewPr>
  <p:outlineViewPr>
    <p:cViewPr>
      <p:scale>
        <a:sx n="33" d="100"/>
        <a:sy n="33" d="100"/>
      </p:scale>
      <p:origin x="0" y="-107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xa9ReoOHplwuJsc4IXv4v5wCwSWX83yd&amp;export=download" TargetMode="External"/><Relationship Id="rId3" Type="http://schemas.openxmlformats.org/officeDocument/2006/relationships/hyperlink" Target="https://www.sfcg.org/" TargetMode="External"/><Relationship Id="rId7" Type="http://schemas.openxmlformats.org/officeDocument/2006/relationships/hyperlink" Target="https://drive.google.com/a/sfcg.org/uc?id=1QxhrzgVUfku8Zdcepi0YFe2K4b-AEwXP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XjF_ej7H1GLOXbFEoFJx5J4L6kk9_puT&amp;export=download" TargetMode="External"/><Relationship Id="rId5" Type="http://schemas.openxmlformats.org/officeDocument/2006/relationships/hyperlink" Target="https://drive.google.com/a/sfcg.org/uc?id=1YlSwKTNa2RZeRE6hv26NsjZF52TC51Yl&amp;export=download" TargetMode="External"/><Relationship Id="rId4" Type="http://schemas.openxmlformats.org/officeDocument/2006/relationships/hyperlink" Target="https://youtu.be/As_iailNRZ4" TargetMode="External"/><Relationship Id="rId9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hyperlink" Target="https://news.vice.com/" TargetMode="External"/><Relationship Id="rId7" Type="http://schemas.openxmlformats.org/officeDocument/2006/relationships/hyperlink" Target="https://drive.google.com/a/sfcg.org/uc?id=1xa9ReoOHplwuJsc4IXv4v5wCwSWX83yd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tLt7am16PdGgZWkqQhUvMn3Gz_lXVQrH&amp;export=download" TargetMode="External"/><Relationship Id="rId5" Type="http://schemas.openxmlformats.org/officeDocument/2006/relationships/hyperlink" Target="https://drive.google.com/a/sfcg.org/uc?id=17WulUIO1B_C0RCxPW4_tuLNJYbsgYUZH&amp;export=download" TargetMode="External"/><Relationship Id="rId4" Type="http://schemas.openxmlformats.org/officeDocument/2006/relationships/hyperlink" Target="https://youtu.be/yUTIoVM2mxc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7yupEmxqenz68ce9VcjQwticH8-5o5zw&amp;export=download" TargetMode="External"/><Relationship Id="rId3" Type="http://schemas.openxmlformats.org/officeDocument/2006/relationships/hyperlink" Target="https://www.usaid.gov/" TargetMode="External"/><Relationship Id="rId7" Type="http://schemas.openxmlformats.org/officeDocument/2006/relationships/hyperlink" Target="https://drive.google.com/a/sfcg.org/uc?id=1n75kkhm0ZP_xyhYupCPTUFQ6k8jEsHja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e7H-1zeV5izR9y1kF6YD0pr2nS1pf528&amp;export=download" TargetMode="External"/><Relationship Id="rId5" Type="http://schemas.openxmlformats.org/officeDocument/2006/relationships/hyperlink" Target="https://youtu.be/EPmKcfefwrI" TargetMode="External"/><Relationship Id="rId10" Type="http://schemas.openxmlformats.org/officeDocument/2006/relationships/image" Target="../media/image14.jpeg"/><Relationship Id="rId4" Type="http://schemas.openxmlformats.org/officeDocument/2006/relationships/hyperlink" Target="https://rebrand.ly/CVE_Video18" TargetMode="External"/><Relationship Id="rId9" Type="http://schemas.openxmlformats.org/officeDocument/2006/relationships/hyperlink" Target="https://drive.google.com/a/sfcg.org/uc?id=1xa9ReoOHplwuJsc4IXv4v5wCwSWX83yd&amp;export=download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xB7F1hsD86lLqhdVRbsLlE_IAvw0Wt0&amp;export=download" TargetMode="External"/><Relationship Id="rId3" Type="http://schemas.openxmlformats.org/officeDocument/2006/relationships/hyperlink" Target="https://unesco.org/" TargetMode="External"/><Relationship Id="rId7" Type="http://schemas.openxmlformats.org/officeDocument/2006/relationships/hyperlink" Target="https://drive.google.com/a/sfcg.org/uc?id=1lN5L2D0C3tmhJHNEhgD9UXR3wyduf1bj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VBl0DevbwJ-Y6uOaUBegpNZ_eziy6gBq&amp;export=download" TargetMode="External"/><Relationship Id="rId5" Type="http://schemas.openxmlformats.org/officeDocument/2006/relationships/hyperlink" Target="https://youtu.be/nhwVKKPDm4A" TargetMode="External"/><Relationship Id="rId10" Type="http://schemas.openxmlformats.org/officeDocument/2006/relationships/image" Target="../media/image10.jpeg"/><Relationship Id="rId4" Type="http://schemas.openxmlformats.org/officeDocument/2006/relationships/hyperlink" Target="https://rebrand.ly/CVE_Video14" TargetMode="External"/><Relationship Id="rId9" Type="http://schemas.openxmlformats.org/officeDocument/2006/relationships/hyperlink" Target="https://drive.google.com/a/sfcg.org/uc?id=1xa9ReoOHplwuJsc4IXv4v5wCwSWX83yd&amp;export=download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tkrqwcHwerZNyOtSJiFl3uxtMuLDkRfZ&amp;export=download" TargetMode="External"/><Relationship Id="rId3" Type="http://schemas.openxmlformats.org/officeDocument/2006/relationships/hyperlink" Target="https://unesco.org/" TargetMode="External"/><Relationship Id="rId7" Type="http://schemas.openxmlformats.org/officeDocument/2006/relationships/hyperlink" Target="https://drive.google.com/a/sfcg.org/uc?id=1JOUd1lX2c-xN6t34XKP1Yq1v0A0ovp8y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hSdPqfve-KiYOwk9O5Fi95qFklpNZkQ6&amp;export=download" TargetMode="External"/><Relationship Id="rId5" Type="http://schemas.openxmlformats.org/officeDocument/2006/relationships/hyperlink" Target="https://youtu.be/KuKzq9EDt-0" TargetMode="External"/><Relationship Id="rId10" Type="http://schemas.openxmlformats.org/officeDocument/2006/relationships/image" Target="../media/image11.jpeg"/><Relationship Id="rId4" Type="http://schemas.openxmlformats.org/officeDocument/2006/relationships/hyperlink" Target="https://rebrand.ly/CVE_Video15" TargetMode="External"/><Relationship Id="rId9" Type="http://schemas.openxmlformats.org/officeDocument/2006/relationships/hyperlink" Target="https://drive.google.com/a/sfcg.org/uc?id=1xa9ReoOHplwuJsc4IXv4v5wCwSWX83yd&amp;export=download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/>
          <a:srcRect b="14335"/>
          <a:stretch/>
        </p:blipFill>
        <p:spPr>
          <a:xfrm>
            <a:off x="0" y="0"/>
            <a:ext cx="9144000" cy="47815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8015" y="3333431"/>
            <a:ext cx="5807002" cy="1384995"/>
          </a:xfrm>
        </p:spPr>
        <p:txBody>
          <a:bodyPr/>
          <a:lstStyle/>
          <a:p>
            <a:r>
              <a:rPr lang="ru-RU" sz="3600" b="0" dirty="0">
                <a:latin typeface="Arial" charset="0"/>
                <a:ea typeface="Arial" charset="0"/>
                <a:cs typeface="Arial" charset="0"/>
              </a:rPr>
              <a:t>Модуль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07</a:t>
            </a:r>
            <a:r>
              <a:rPr lang="en-US" dirty="0"/>
              <a:t/>
            </a:r>
            <a:br>
              <a:rPr lang="en-US" dirty="0"/>
            </a:b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Роль образования в предотвращении насильственного экстремизма </a:t>
            </a: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800" b="0" cap="none" dirty="0">
                <a:latin typeface="Arial" charset="0"/>
                <a:ea typeface="Arial" charset="0"/>
                <a:cs typeface="Arial" charset="0"/>
              </a:rPr>
            </a:b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и противодействии ему</a:t>
            </a:r>
            <a:endParaRPr lang="en-US" sz="1800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3" descr="C:\Users\Hannah Kim\Desktop\your sister file\sfcg_newlogo2.png">
            <a:extLst>
              <a:ext uri="{FF2B5EF4-FFF2-40B4-BE49-F238E27FC236}">
                <a16:creationId xmlns:a16="http://schemas.microsoft.com/office/drawing/2014/main" xmlns="" id="{B5DFD11B-496C-1E4C-B72A-57DDDC78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E9BBCE8-95B6-624A-9543-7F1F6D4ED7E9}"/>
              </a:ext>
            </a:extLst>
          </p:cNvPr>
          <p:cNvSpPr/>
          <p:nvPr/>
        </p:nvSpPr>
        <p:spPr>
          <a:xfrm>
            <a:off x="7115695" y="-1"/>
            <a:ext cx="2028305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USAID/Kyrgyz Republic/ CC BY 2.0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0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1676437"/>
            <a:ext cx="6562725" cy="196207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Почему может оказаться не так просто включить подобные темы или учебные курсы, показанные на предыдущих слайдах, в официальные образовательные программы?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537FFD89-0BEB-E944-B2C7-8C772972AF8D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1F977677-6D9D-5444-9579-0F53942BA58C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36CC677B-3FFA-334B-84CB-62EE09D1DD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66E9D893-BC2F-314F-94B8-A2210ED0F55D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07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Роль образования в предотвращении насильственного экстремизма и противодействии ему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9C8F5F38-EE8C-7240-BDD3-1C5874E03365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BFC900CD-025D-ED4E-9FD6-56B15CEF412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145DC519-79B9-8A4F-9398-04FD21B0A6C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15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16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ru-RU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«Радуга надежды» и «Дети за экологию» работают вместе</a:t>
            </a:r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AD58700-7BEE-BE45-81AA-D24EBAD18782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07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Роль образования в предотвращении насильственного экстремизма и противодействии ему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5A6455FC-A09D-234E-BCB0-7E8D694ABFD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237DEE2E-A745-8F4F-A01D-FB130E57AD7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12B340B9-C83B-9540-A9F4-E47A0688352C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E23BBF2F-E04D-094F-A6A4-172E5DEE40DD}"/>
              </a:ext>
            </a:extLst>
          </p:cNvPr>
          <p:cNvSpPr txBox="1">
            <a:spLocks/>
          </p:cNvSpPr>
          <p:nvPr/>
        </p:nvSpPr>
        <p:spPr>
          <a:xfrm>
            <a:off x="313723" y="1138656"/>
            <a:ext cx="3732066" cy="324011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ru-RU" sz="1300" b="0" u="sng" dirty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НКО </a:t>
            </a:r>
            <a:r>
              <a:rPr lang="ru-RU" sz="1300" b="0" u="sng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«</a:t>
            </a:r>
            <a:r>
              <a:rPr lang="ru-RU" sz="1300" b="0" u="sng" cap="none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Поиск общих интересов</a:t>
            </a:r>
            <a:r>
              <a:rPr lang="ru-RU" sz="1300" b="0" u="sng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»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ссылка: 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youtu.be/As_iailNRZ4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2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В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идеоролик можно скачать </a:t>
            </a: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по этой ссылке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.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Расширенные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версий, скачанных по ссылке)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7"/>
              </a:rPr>
              <a:t>Основные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8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0" name="Google Shape;766;p116">
            <a:hlinkClick r:id="rId4"/>
            <a:extLst>
              <a:ext uri="{FF2B5EF4-FFF2-40B4-BE49-F238E27FC236}">
                <a16:creationId xmlns:a16="http://schemas.microsoft.com/office/drawing/2014/main" xmlns="" id="{F3F2A0D9-79C5-C248-BD97-3AECD1C62B44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076" y="1224675"/>
            <a:ext cx="4602120" cy="3068080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205905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17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Школа реабилитации террористов</a:t>
            </a:r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EDE03A1C-DE14-4641-A138-ED8F4C0DD316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07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Роль образования в предотвращении насильственного экстремизма и противодействии ему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E1ED89A4-B34C-0249-BD57-8C10690A229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409F01F1-82A0-4B41-A83A-1EA179BABD1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09124F94-F0D2-1A43-BBB8-1CF24E0B4003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908195D8-2C3B-7B45-939A-867B1E0B59D6}"/>
              </a:ext>
            </a:extLst>
          </p:cNvPr>
          <p:cNvSpPr txBox="1">
            <a:spLocks/>
          </p:cNvSpPr>
          <p:nvPr/>
        </p:nvSpPr>
        <p:spPr>
          <a:xfrm>
            <a:off x="307428" y="1225595"/>
            <a:ext cx="3775199" cy="259609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</a:t>
            </a:r>
            <a:r>
              <a:rPr lang="en-US" sz="130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0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Vice 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News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ссылка: 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youtu.be/yUTIoVM2mxc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Расширенные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Основные</a:t>
            </a: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 smtClean="0">
                <a:solidFill>
                  <a:srgbClr val="00475D"/>
                </a:solidFill>
                <a:latin typeface="Arial"/>
                <a:ea typeface="Open Sans"/>
              </a:rPr>
              <a:t>Инструкции </a:t>
            </a:r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7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0" name="Google Shape;773;p117">
            <a:hlinkClick r:id="rId4"/>
            <a:extLst>
              <a:ext uri="{FF2B5EF4-FFF2-40B4-BE49-F238E27FC236}">
                <a16:creationId xmlns:a16="http://schemas.microsoft.com/office/drawing/2014/main" xmlns="" id="{B10B4DF0-AF4B-464B-84EB-B961BF593325}"/>
              </a:ext>
            </a:extLst>
          </p:cNvPr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883" y="1225138"/>
            <a:ext cx="4613313" cy="3075542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7120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18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Инициатива «Молодые учащиеся Сомали»</a:t>
            </a:r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1E3F85F-AC78-5845-BC17-0D7303048D24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07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Роль образования в предотвращении насильственного экстремизма и противодействии ему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A8C460C-1E10-6D48-89A6-1F4B229028B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FE7C2DD-5BF1-6C43-B240-A0AFCB184512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075C2015-C871-5045-855E-19C14791329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C6B3462D-18D8-D343-9C8A-7679C9A3C26B}"/>
              </a:ext>
            </a:extLst>
          </p:cNvPr>
          <p:cNvSpPr txBox="1">
            <a:spLocks/>
          </p:cNvSpPr>
          <p:nvPr/>
        </p:nvSpPr>
        <p:spPr>
          <a:xfrm>
            <a:off x="313722" y="1137146"/>
            <a:ext cx="3775199" cy="382848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ru-RU" sz="1300" b="0" u="sng" cap="none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Агентство </a:t>
            </a:r>
            <a:r>
              <a:rPr lang="ru-RU" sz="1300" b="0" u="sng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США </a:t>
            </a:r>
            <a:r>
              <a:rPr lang="ru-RU" sz="1300" b="0" u="sng" cap="none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по международному развитию</a:t>
            </a:r>
            <a:r>
              <a:rPr lang="ru-RU" sz="1300" b="0" u="sng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 </a:t>
            </a:r>
            <a:r>
              <a:rPr lang="ru-RU" sz="1300" b="0" u="sng" dirty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(ЮСАИД</a:t>
            </a:r>
            <a:r>
              <a:rPr lang="ru-RU" sz="1300" b="0" u="sng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)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rebrand.ly/CVE_Video18</a:t>
            </a:r>
            <a:endParaRPr lang="en-US" sz="1300" cap="none" dirty="0" smtClean="0">
              <a:solidFill>
                <a:srgbClr val="00475D"/>
              </a:solidFill>
              <a:latin typeface="Arial"/>
              <a:ea typeface="Open Sans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ссылка: 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https://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youtu.be/EPmKcfefwrI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2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В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идеоролик можно скачать </a:t>
            </a: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по этой ссылке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.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7"/>
              </a:rPr>
              <a:t>Расширенные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версий, скачанных по ссылке)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8"/>
              </a:rPr>
              <a:t>Основные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9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0" name="Google Shape;780;p118">
            <a:hlinkClick r:id="rId4"/>
            <a:extLst>
              <a:ext uri="{FF2B5EF4-FFF2-40B4-BE49-F238E27FC236}">
                <a16:creationId xmlns:a16="http://schemas.microsoft.com/office/drawing/2014/main" xmlns="" id="{37C2CB50-9CFD-0F45-9517-D11E8B96071B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882" y="1219930"/>
            <a:ext cx="4613313" cy="3075542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75600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1676437"/>
            <a:ext cx="6562725" cy="196207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Назовите риски, связанные с осуществлением проектов или политики противодействия насильственному экстремизму в рамках образовательных программ?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92129021-D889-874A-88AE-8992820714CC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C844C907-A5DB-234A-ABB2-AEDA9A51A2A5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4690AA8-42EE-D444-BB14-E33846063A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C3103EFA-552C-1F48-96DB-59F10FF6784E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07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Роль образования в предотвращении насильственного экстремизма и противодействии ему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119D5403-9E9A-3F45-9FFF-86D02AA49132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38186C57-B9D5-7A40-B179-574A8323AF32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37250114-C163-924C-9D3C-597D74CA7AAF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069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1" r="38557"/>
          <a:stretch/>
        </p:blipFill>
        <p:spPr>
          <a:xfrm>
            <a:off x="6030309" y="1"/>
            <a:ext cx="3122399" cy="5141866"/>
          </a:xfrm>
          <a:prstGeom prst="rect">
            <a:avLst/>
          </a:prstGeom>
        </p:spPr>
      </p:pic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62914" y="1733550"/>
            <a:ext cx="838108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2000" y="1967246"/>
            <a:ext cx="4917374" cy="236988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Риск связан с тем, что молодежи рассказывают об идеях насильственного экстремизма.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Учителя не имеют надлежащей поддержки, инструментов и подготовки. 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Дальнейшая маргинализация учащихся из наиболее уязвимых групп или раскол класса на противоположные лагеря.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05215E10-1179-1D42-BA27-1351DFFA2BD6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07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Роль образования в предотвращении насильственного экстремизма и противодействии ему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B2CDFA64-CE9F-5D44-A97E-6D48747F3675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4421B853-457A-CB4E-A94C-213E403F7B2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2704AE9D-C08A-F940-BB9F-C27C11F6BFA9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33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88504" y="1742330"/>
            <a:ext cx="7669695" cy="288540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SzPct val="175000"/>
              <a:buBlip>
                <a:blip r:embed="rId2"/>
              </a:buBlip>
            </a:pPr>
            <a:r>
              <a:rPr lang="ru-RU" sz="1600" b="0" cap="none" dirty="0">
                <a:latin typeface="Arial" charset="0"/>
                <a:ea typeface="Arial" charset="0"/>
                <a:cs typeface="Arial" charset="0"/>
              </a:rPr>
              <a:t>Противодействие насильственному экстремизму посредством образования заключается не в «ловле» воинствующих экстремистов, а в предотвращении процесса радикализации и вмешательстве в него.</a:t>
            </a:r>
          </a:p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SzPct val="175000"/>
              <a:buBlip>
                <a:blip r:embed="rId2"/>
              </a:buBlip>
            </a:pPr>
            <a:r>
              <a:rPr lang="az-Cyrl-AZ" sz="1600" b="0" cap="none" dirty="0" smtClean="0">
                <a:latin typeface="Arial" charset="0"/>
                <a:ea typeface="Arial" charset="0"/>
                <a:cs typeface="Arial" charset="0"/>
              </a:rPr>
              <a:t>В </a:t>
            </a: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образовательных учреждениях могут возникать конфликты или основания для недовольства, которые могут послужить движущими силами насильственного экстремизма.</a:t>
            </a:r>
          </a:p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SzPct val="175000"/>
              <a:buBlip>
                <a:blip r:embed="rId2"/>
              </a:buBlip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Существует множество образовательных ресурсов, которые могут быть включены в программы противодействия насильственному экстремизму.</a:t>
            </a:r>
          </a:p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SzPct val="175000"/>
              <a:buBlip>
                <a:blip r:embed="rId2"/>
              </a:buBlip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Выбор образовательных инициатив для противодействия насильственному экстремизму должен основываться на том, будут ли они работать над устранением конкретных движущих сил насильственного экстремизма в конкретном контексте.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3F4715B-B0D4-244E-9570-16580F81AA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775B6148-62CE-574F-B582-8A75D4A2B7B6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/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Итоги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34865772-182E-2C49-8336-2A5A38AA68CD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07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Роль образования в предотвращении насильственного экстремизма и противодействии ему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957F5C86-0E86-6B4C-A84E-C9D16676F33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E935BAED-1D16-F142-B08F-B35161A3A73A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5C4B8E35-10CA-2C46-9D41-42CE4B40EC6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64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9"/>
          <a:stretch/>
        </p:blipFill>
        <p:spPr>
          <a:xfrm>
            <a:off x="-1" y="-1"/>
            <a:ext cx="9141151" cy="5132439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1062038" y="2437900"/>
            <a:ext cx="70199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Образование не может помешать индивидууму совершить акт насилия во имя экстремистской идеологии.</a:t>
            </a:r>
            <a:endParaRPr lang="en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08DE42D-81AA-2140-BFF8-912BD3EC48B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7483AE2E-A9A3-BE4D-9893-C7F4C985556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1A461E83-7BE0-3A40-BDDE-FED1FA999DF0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7B58574B-2ADA-E540-918F-468E4495AA11}"/>
              </a:ext>
            </a:extLst>
          </p:cNvPr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C05B6DBD-C93E-5944-9369-8C8D0D4A5F54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AAB62BBB-7A15-B740-BE5D-EF952A970CC4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07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Роль образования в предотвращении насильственного экстремизма и противодействии ему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Title 2"/>
          <p:cNvSpPr txBox="1">
            <a:spLocks/>
          </p:cNvSpPr>
          <p:nvPr/>
        </p:nvSpPr>
        <p:spPr>
          <a:xfrm>
            <a:off x="835819" y="1657350"/>
            <a:ext cx="7472362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ru-RU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СОГЛАСНЫ ЛИ ВЫ СО СЛЕДУЮЩИМ УТВЕРЖДЕНИЕМ?</a:t>
            </a:r>
          </a:p>
        </p:txBody>
      </p:sp>
    </p:spTree>
    <p:extLst>
      <p:ext uri="{BB962C8B-B14F-4D97-AF65-F5344CB8AC3E}">
        <p14:creationId xmlns:p14="http://schemas.microsoft.com/office/powerpoint/2010/main" val="184616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2000" y="615913"/>
            <a:ext cx="7621380" cy="67710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2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Какова роль образования в укреплении устойчивости к насильственному экстремизму?</a:t>
            </a:r>
            <a:endParaRPr lang="en-US" sz="22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95739" y="1436952"/>
            <a:ext cx="84482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0619" y="1614419"/>
            <a:ext cx="7622761" cy="323165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Необходимо создать условия, затрудняющие распространение идеологии насильственного экстремизма и снижающие вероятность насильственных действий.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Политика в сфере образования может предотвратить ситуацию, когда учебные заведения становятся благодатной почвой для насильственного экстремизма.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Необходимо удостовериться в том, что учебная программа и подходы к обучению/преподаванию повышают устойчивость учащихся к идеям насильственного экстремизма.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Необходимо создать такие условия обучения, которые способствуют выстраиванию в умах учащихся барьера против идей насильственного экстремизма и усилению их приверженности ненасильственным и мирным действиям.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D1D4514-5A61-624A-BC86-1B375FF1A198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07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Роль образования в предотвращении насильственного экстремизма и противодействии ему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AACBC0DE-C961-6649-9C3A-C968638D57E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ADC0BB32-51B6-224F-993E-25EF727FE0A3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196BDA13-2647-954C-8E44-5C9D7D5C82EA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692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2068853"/>
            <a:ext cx="65627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Какие навыки и знания мы должны привить учащимся, чтобы развить устойчивость к идеям насильственного экстремизма?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E4317B43-0760-DF4E-9DC7-2F75F65BB2BE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A4B2E0A6-ED80-E543-9EE9-08E28F90C8EA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E59F469-815C-8B48-807B-237E995EB8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2DF36B80-FFB5-1D45-8E43-145A751D8E06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07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Роль образования в предотвращении насильственного экстремизма и противодействии ему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45CD11EB-C6B2-4048-AA0B-65B6533A2B95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CBA0666A-CF4F-234C-9044-A35931140360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9FCFF752-BD96-1C4C-B53C-78B557A11653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71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 txBox="1">
            <a:spLocks/>
          </p:cNvSpPr>
          <p:nvPr/>
        </p:nvSpPr>
        <p:spPr>
          <a:xfrm>
            <a:off x="771939" y="1889378"/>
            <a:ext cx="3945172" cy="274434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информационные и коммуникационные технологии;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умение справиться с эмоциональной травмой и критикой;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межкультурное и межрелигиозное просвещение;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цифровая и критическая грамотность;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навыки критического мышления</a:t>
            </a:r>
            <a:r>
              <a:rPr lang="ru-RU" sz="1800" b="0" cap="none" dirty="0" smtClean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;</a:t>
            </a:r>
            <a:endParaRPr lang="ru-RU" sz="1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801756" y="1032733"/>
            <a:ext cx="7594532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Цели образования в сфере повышения устойчивости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738810" y="1552784"/>
            <a:ext cx="84051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/>
          <p:cNvSpPr txBox="1">
            <a:spLocks/>
          </p:cNvSpPr>
          <p:nvPr/>
        </p:nvSpPr>
        <p:spPr>
          <a:xfrm>
            <a:off x="4989395" y="1889378"/>
            <a:ext cx="3849806" cy="184665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 smtClean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коммуникационные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навыки;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профессиональные навыки;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навыки решения проблем;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социальная интеграция;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навыки ведения дискуссии;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другие навыки.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4B548DBD-3894-874D-9AE2-715BD813975C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07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Роль образования в предотвращении насильственного экстремизма и противодействии ему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B1D18D96-33B2-EF4F-811F-305BCC80F9C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3AF48ECD-2318-0F4C-B7C5-BE481D1A68F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CEC4DF24-9AB0-9948-A9BA-583D016D2DFD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040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14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ru-RU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Образование в духе глобальной гражданственности для предотвращения насильственного экстремизма</a:t>
            </a:r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118818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EA2BA01-6689-0D42-AE88-953B38A5820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07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Роль образования в предотвращении насильственного экстремизма и противодействии ему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3EEDEC6-FE8B-3148-BC73-B9B2097EC78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6FEF8C8F-279F-8145-B342-E91581AB5894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7B83E14E-C5E8-9644-B9DF-FE5B65DE17E3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3D1081CC-1BF7-E148-A2E7-9D31FB42E686}"/>
              </a:ext>
            </a:extLst>
          </p:cNvPr>
          <p:cNvSpPr txBox="1">
            <a:spLocks/>
          </p:cNvSpPr>
          <p:nvPr/>
        </p:nvSpPr>
        <p:spPr>
          <a:xfrm>
            <a:off x="313723" y="1374010"/>
            <a:ext cx="3818330" cy="35984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ru-RU" sz="1300" b="0" u="sng" dirty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ЮНЕСКО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rebrand.ly/CVE_Video14</a:t>
            </a:r>
            <a:endParaRPr lang="en-US" sz="1300" cap="none" dirty="0" smtClean="0">
              <a:solidFill>
                <a:srgbClr val="00475D"/>
              </a:solidFill>
              <a:latin typeface="Arial"/>
              <a:ea typeface="Open Sans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ссылка: 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https://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youtu.be/nhwVKKPDm4A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2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В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идеоролик можно скачать </a:t>
            </a: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по этой ссылке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.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7"/>
              </a:rPr>
              <a:t>Расширенные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версий, скачанных по ссылке)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8"/>
              </a:rPr>
              <a:t>Основные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9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0" name="Google Shape;731;p111">
            <a:hlinkClick r:id="rId4"/>
            <a:extLst>
              <a:ext uri="{FF2B5EF4-FFF2-40B4-BE49-F238E27FC236}">
                <a16:creationId xmlns:a16="http://schemas.microsoft.com/office/drawing/2014/main" xmlns="" id="{F61267F0-A560-C54B-AC39-278AED2143C4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076" y="1475769"/>
            <a:ext cx="4602121" cy="3068080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320142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6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15</a:t>
            </a:r>
            <a:r>
              <a:rPr lang="en-US" sz="16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ru-RU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Учимся жить в мире и согласии посредством Образования в духе глобальной гражданственности</a:t>
            </a:r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6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118818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D643F97D-EAB8-E84C-8329-4AA39C57F960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07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Роль образования в предотвращении насильственного экстремизма и противодействии ему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90B53C42-4A07-2A4F-949C-BCF41849D90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4BC8D95E-DA0D-B94C-9EE5-36763B885BB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A571855E-8B63-E74E-A322-D40869E8FAA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AB61218E-351D-FC4A-BABE-A74D73DF0E93}"/>
              </a:ext>
            </a:extLst>
          </p:cNvPr>
          <p:cNvSpPr txBox="1">
            <a:spLocks/>
          </p:cNvSpPr>
          <p:nvPr/>
        </p:nvSpPr>
        <p:spPr>
          <a:xfrm>
            <a:off x="307428" y="1364381"/>
            <a:ext cx="3775199" cy="35984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ru-RU" sz="1300" b="0" u="sng" dirty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ЮНЕСКО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rebrand.ly/CVE_Video15</a:t>
            </a:r>
            <a:endParaRPr lang="en-US" sz="1300" cap="none" dirty="0" smtClean="0">
              <a:solidFill>
                <a:srgbClr val="00475D"/>
              </a:solidFill>
              <a:latin typeface="Arial"/>
              <a:ea typeface="Open Sans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ссылка: 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https://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youtu.be/KuKzq9EDt-0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2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В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идеоролик можно скачать </a:t>
            </a: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по этой ссылке</a:t>
            </a: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.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7"/>
              </a:rPr>
              <a:t>Расширенные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версий, скачанных по ссылке)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8"/>
              </a:rPr>
              <a:t>Основные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9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0" name="Google Shape;738;p112">
            <a:hlinkClick r:id="rId4"/>
            <a:extLst>
              <a:ext uri="{FF2B5EF4-FFF2-40B4-BE49-F238E27FC236}">
                <a16:creationId xmlns:a16="http://schemas.microsoft.com/office/drawing/2014/main" xmlns="" id="{6F3A1554-3706-B242-A062-D0257AA84EEB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439" y="1473204"/>
            <a:ext cx="4602757" cy="306850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8926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36430" y="650491"/>
            <a:ext cx="8077200" cy="9233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400"/>
              </a:lnSpc>
            </a:pPr>
            <a:r>
              <a:rPr lang="az-Cyrl-AZ" sz="22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Другие примеры предотвращения насильственного экстремизма и противодействия ему посредством образовательных программ:</a:t>
            </a:r>
            <a:endParaRPr lang="en-US" sz="22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336430" y="1780030"/>
            <a:ext cx="8593057" cy="295465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«Активные граждане»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(Британский совет);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«Медийная и информационная грамотность»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(ЮНЕСКО);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«Образование в духе мира»;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«Предотвращение насильственного экстремизма и противодействие ему с помощью образовательных программ»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(Центр «Хедайя» и ЮНЕСКО);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«Всемирное наследие в руках молодых»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(ЮНЕСКО);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«Образовательный пакет “За пределами Бали”»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(Ассоциация «Парк мира на Бали»);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«1001 ночь»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(студия «Big Bad Boo»).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36430" y="1725699"/>
            <a:ext cx="870666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6AB467AF-AEEF-0D4B-BC42-80E811ADF0EF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07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Роль образования в предотвращении насильственного экстремизма и противодействии ему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1ADB6D63-EE9D-FC48-B3DB-22B0B962465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84AF8125-9F91-D746-830F-179884A9F5E3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6C4970B9-BDD6-AF40-A1F0-79F7D8C4CCD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805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 txBox="1">
            <a:spLocks/>
          </p:cNvSpPr>
          <p:nvPr/>
        </p:nvSpPr>
        <p:spPr>
          <a:xfrm>
            <a:off x="762001" y="2194929"/>
            <a:ext cx="3770243" cy="193642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z-Cyrl-AZ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Официальные образовательные площадки: 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школы;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университеты;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другие учебные заведения, выдающие дипломы или сертификаты.</a:t>
            </a: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771938" y="1021967"/>
            <a:ext cx="6818244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Приведите примеры официальных и неофициальных образовательных площадок.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738810" y="1911350"/>
            <a:ext cx="84051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2"/>
          <p:cNvSpPr txBox="1">
            <a:spLocks/>
          </p:cNvSpPr>
          <p:nvPr/>
        </p:nvSpPr>
        <p:spPr>
          <a:xfrm>
            <a:off x="5068957" y="2194929"/>
            <a:ext cx="3770243" cy="209031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z-Cyrl-AZ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Неофициальные образовательные площадки: 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клубы;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внеклассные занятия;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специализированные семинары;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мероприятия на местном уровне;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 другие площадки!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xmlns="" id="{3A6E8E96-6144-3F41-9C74-68E178E63F94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07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Роль образования в предотвращении насильственного экстремизма и противодействии ему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4E73562D-4EB6-B14A-99D6-3A2AB2553F6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DFEADD4B-D75B-944F-A176-424D286FAC0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E810D125-6A8A-9B4F-8AD6-5AB55129D578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01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8395</TotalTime>
  <Words>981</Words>
  <Application>Microsoft Office PowerPoint</Application>
  <PresentationFormat>On-screen Show (16:9)</PresentationFormat>
  <Paragraphs>123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0429_SFCG_Powerpoint</vt:lpstr>
      <vt:lpstr>Модуль 07 Роль образования в предотвращении насильственного экстремизма  и противодействии ему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2019-05-14T14:37:25Z</dcterms:modified>
</cp:coreProperties>
</file>