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37" r:id="rId3"/>
    <p:sldId id="338" r:id="rId4"/>
    <p:sldId id="339" r:id="rId5"/>
    <p:sldId id="341" r:id="rId6"/>
    <p:sldId id="340" r:id="rId7"/>
    <p:sldId id="342" r:id="rId8"/>
    <p:sldId id="453" r:id="rId9"/>
    <p:sldId id="454" r:id="rId10"/>
    <p:sldId id="455" r:id="rId11"/>
    <p:sldId id="346" r:id="rId12"/>
    <p:sldId id="347" r:id="rId13"/>
    <p:sldId id="349" r:id="rId14"/>
    <p:sldId id="456" r:id="rId15"/>
    <p:sldId id="457" r:id="rId16"/>
    <p:sldId id="352" r:id="rId17"/>
    <p:sldId id="353" r:id="rId18"/>
    <p:sldId id="354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FCE122"/>
    <a:srgbClr val="0072B1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03" autoAdjust="0"/>
    <p:restoredTop sz="86757"/>
  </p:normalViewPr>
  <p:slideViewPr>
    <p:cSldViewPr snapToGrid="0">
      <p:cViewPr>
        <p:scale>
          <a:sx n="120" d="100"/>
          <a:sy n="120" d="100"/>
        </p:scale>
        <p:origin x="-666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chlebanon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hyperlink" Target="https://drive.google.com/a/sfcg.org/uc?id=1Z3l0dqwKZytKxKRbc4ND-FjSxV36TLdQ&amp;export=download" TargetMode="External"/><Relationship Id="rId4" Type="http://schemas.openxmlformats.org/officeDocument/2006/relationships/hyperlink" Target="https://youtu.be/jpD_-Xr1Ve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bxQKWWmBPWX5mwzmKAjHbt7tRyXMQrGn&amp;export=download" TargetMode="External"/><Relationship Id="rId3" Type="http://schemas.openxmlformats.org/officeDocument/2006/relationships/hyperlink" Target="https://www.sfcg.org/the-youth-action-agenda-to-counter-violent-extremism/" TargetMode="External"/><Relationship Id="rId7" Type="http://schemas.openxmlformats.org/officeDocument/2006/relationships/hyperlink" Target="https://drive.google.com/a/sfcg.org/uc?id=1pQ4mjxm77NKEwenF2sIKOpyo3AFNiS7x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bHs3-dKL8AmsFGTDou7EtSF2s-aEE7V&amp;export=download" TargetMode="External"/><Relationship Id="rId5" Type="http://schemas.openxmlformats.org/officeDocument/2006/relationships/hyperlink" Target="https://drive.google.com/a/sfcg.org/uc?id=1Gvcz-ai-2MsPiJqpTOz25rUqiySNdG_Z&amp;export=download" TargetMode="External"/><Relationship Id="rId4" Type="http://schemas.openxmlformats.org/officeDocument/2006/relationships/hyperlink" Target="https://youtu.be/fVn7XhrlUeQ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chlebanon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hyperlink" Target="https://drive.google.com/a/sfcg.org/uc?id=10w2XWNCDBS1Km9k7FX3Hfkyz-wGmkJpI&amp;export=download" TargetMode="External"/><Relationship Id="rId4" Type="http://schemas.openxmlformats.org/officeDocument/2006/relationships/hyperlink" Target="https://youtu.be/4_xHIJ5DkT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ryB1S_8UTodvga0EWrnwkOsQGQNFFpPs&amp;export=download" TargetMode="External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__UKbaWedX6W9HXBkl2N8wLT5hyNXqWt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dAwIfarhQGrx8c4IIzFMDkaG_KYTdh-&amp;export=download" TargetMode="External"/><Relationship Id="rId5" Type="http://schemas.openxmlformats.org/officeDocument/2006/relationships/hyperlink" Target="https://youtu.be/XxumsOQMxLE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youtu.be/QGSCZM6yz3M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chlebanon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hyperlink" Target="https://drive.google.com/a/sfcg.org/uc?id=1bXNbhxQq-PeTW22CBSA7zBMyCs3jIasX&amp;export=download" TargetMode="External"/><Relationship Id="rId4" Type="http://schemas.openxmlformats.org/officeDocument/2006/relationships/hyperlink" Target="https://youtu.be/hZHz1NyuB1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9" b="18020"/>
          <a:stretch/>
        </p:blipFill>
        <p:spPr>
          <a:xfrm>
            <a:off x="-1119" y="0"/>
            <a:ext cx="9145119" cy="47148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3552BA0-6D6F-654A-BD06-FBF0B306498E}"/>
              </a:ext>
            </a:extLst>
          </p:cNvPr>
          <p:cNvSpPr/>
          <p:nvPr/>
        </p:nvSpPr>
        <p:spPr>
          <a:xfrm>
            <a:off x="7505323" y="-1"/>
            <a:ext cx="1638677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Kris Krug/CC BY-NC-ND 2.0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3035301" y="3297031"/>
            <a:ext cx="5367020" cy="1261884"/>
          </a:xfrm>
        </p:spPr>
        <p:txBody>
          <a:bodyPr/>
          <a:lstStyle/>
          <a:p>
            <a:pPr algn="r"/>
            <a:r>
              <a:rPr lang="ar-SA" sz="5400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السادسة:</a:t>
            </a:r>
            <a: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فهم وإشراك الشباب في مكافحة التطرف العنيف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2E47AA9-8F85-984A-B991-71389100BD7E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8" name="Picture 3" descr="C:\Users\Hannah Kim\Desktop\your sister file\sfcg_newlogo2.png">
              <a:extLst>
                <a:ext uri="{FF2B5EF4-FFF2-40B4-BE49-F238E27FC236}">
                  <a16:creationId xmlns="" xmlns:a16="http://schemas.microsoft.com/office/drawing/2014/main" id="{16A51AE9-1D60-3245-9162-FF3660280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613A0224-7D15-664A-AC10-468CE74301FF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="" xmlns:a16="http://schemas.microsoft.com/office/drawing/2014/main" id="{4CA99D52-5F72-2344-8ACB-87534963D4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="" xmlns:a16="http://schemas.microsoft.com/office/drawing/2014/main" id="{B15DE919-C2FF-4841-8BE3-B5DDCF93A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153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3D05509-38C7-6246-B414-80B6AAE3B4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159668" y="505706"/>
            <a:ext cx="5782442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11: "قهوتنا" مقهى ثقافي (عرض مختصر)</a:t>
            </a:r>
            <a:endParaRPr lang="en-US" sz="17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18770" y="1265087"/>
            <a:ext cx="3617259" cy="13434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"مارش"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بلبنان</a:t>
            </a:r>
            <a:endParaRPr lang="en-US" sz="1400" u="sng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الأصلي: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://youtu.be/jpD_-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Xr1VeA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/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F9492C92-D032-A34C-BCA5-10F13B0B6B30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A414E80-82BC-6F4A-A10C-8F82746487D7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763CB536-D665-8C4F-AF42-35E4299D33C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10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628;p97">
            <a:hlinkClick r:id="rId4"/>
            <a:extLst>
              <a:ext uri="{FF2B5EF4-FFF2-40B4-BE49-F238E27FC236}">
                <a16:creationId xmlns="" xmlns:a16="http://schemas.microsoft.com/office/drawing/2014/main" id="{ED105C41-DC3F-DD44-9D59-BEF2957FCC9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27" y="1265087"/>
            <a:ext cx="4602114" cy="3068076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4134856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31489"/>
            <a:ext cx="6562725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بعض</a:t>
            </a:r>
            <a:r>
              <a:rPr lang="en-US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المفاهيم الشائعة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الصور النمطية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في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سياقك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ED20C32-B233-8B40-B9C8-FA0D216E93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E4D7EE8-CE29-1D45-816A-C1802932EDA2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04D45C2D-C4BA-4741-8EBA-8AFC84A637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20CF5EB5-3F27-D64C-944B-F9F62A14D6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8E74DCCD-FA7A-894B-9030-80A262EAED0E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C855BD7-227C-2E40-8F14-3C5BE7B89F0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6801FE29-FEEB-CD4D-A4C6-350C00DCD34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11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740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62133" y="361950"/>
            <a:ext cx="5286434" cy="4388738"/>
            <a:chOff x="1676400" y="41719"/>
            <a:chExt cx="6057900" cy="5029200"/>
          </a:xfrm>
        </p:grpSpPr>
        <p:sp>
          <p:nvSpPr>
            <p:cNvPr id="4" name="Oval 3"/>
            <p:cNvSpPr/>
            <p:nvPr/>
          </p:nvSpPr>
          <p:spPr>
            <a:xfrm>
              <a:off x="3200400" y="41719"/>
              <a:ext cx="2743200" cy="2743200"/>
            </a:xfrm>
            <a:prstGeom prst="ellipse">
              <a:avLst/>
            </a:prstGeom>
            <a:solidFill>
              <a:srgbClr val="0072B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1158194"/>
              <a:ext cx="2743200" cy="2743200"/>
            </a:xfrm>
            <a:prstGeom prst="ellipse">
              <a:avLst/>
            </a:prstGeom>
            <a:solidFill>
              <a:srgbClr val="FCE12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991100" y="1158194"/>
              <a:ext cx="2743200" cy="2743200"/>
            </a:xfrm>
            <a:prstGeom prst="ellipse">
              <a:avLst/>
            </a:prstGeom>
            <a:solidFill>
              <a:srgbClr val="0AD09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200400" y="2327719"/>
              <a:ext cx="2743200" cy="2743200"/>
            </a:xfrm>
            <a:prstGeom prst="ellipse">
              <a:avLst/>
            </a:prstGeom>
            <a:solidFill>
              <a:schemeClr val="accent5">
                <a:lumMod val="50000"/>
                <a:lumOff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oogle Shape;649;p99" descr="Untitled-1.png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077000" y="1733218"/>
              <a:ext cx="1028400" cy="18982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 Placeholder 2"/>
          <p:cNvSpPr txBox="1">
            <a:spLocks/>
          </p:cNvSpPr>
          <p:nvPr/>
        </p:nvSpPr>
        <p:spPr>
          <a:xfrm>
            <a:off x="2158964" y="2434529"/>
            <a:ext cx="126660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800" b="1" u="sng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حرية الاختيار: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DE84ABF8-F76B-4B46-8374-B574912501D4}"/>
              </a:ext>
            </a:extLst>
          </p:cNvPr>
          <p:cNvSpPr txBox="1">
            <a:spLocks/>
          </p:cNvSpPr>
          <p:nvPr/>
        </p:nvSpPr>
        <p:spPr>
          <a:xfrm>
            <a:off x="6232300" y="2434529"/>
            <a:ext cx="95879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المقومات: </a:t>
            </a:r>
            <a:endParaRPr lang="ar-AE" sz="1800" b="1" u="sng" dirty="0">
              <a:solidFill>
                <a:srgbClr val="0072B1"/>
              </a:solidFill>
              <a:latin typeface="Simplified Arabic" pitchFamily="18" charset="-78"/>
              <a:ea typeface="Open Sans"/>
              <a:cs typeface="Simplified Arabic" pitchFamily="18" charset="-78"/>
              <a:sym typeface="Open Sans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="" xmlns:a16="http://schemas.microsoft.com/office/drawing/2014/main" id="{C9C7D225-1752-E24F-96B1-99FC8D62D698}"/>
              </a:ext>
            </a:extLst>
          </p:cNvPr>
          <p:cNvSpPr txBox="1">
            <a:spLocks/>
          </p:cNvSpPr>
          <p:nvPr/>
        </p:nvSpPr>
        <p:spPr>
          <a:xfrm>
            <a:off x="3266090" y="780390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الاسهامات</a:t>
            </a:r>
            <a:r>
              <a:rPr lang="ar-AE" sz="1800" b="1" u="sng" dirty="0" smtClean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: </a:t>
            </a:r>
            <a:endParaRPr lang="ar-AE" sz="1800" b="1" u="sng" dirty="0">
              <a:solidFill>
                <a:srgbClr val="0072B1"/>
              </a:solidFill>
              <a:latin typeface="Arial Black" panose="020B0604020202020204" pitchFamily="34" charset="0"/>
              <a:ea typeface="Open Sans"/>
              <a:cs typeface="Arial Black" panose="020B0604020202020204" pitchFamily="34" charset="0"/>
              <a:sym typeface="Open Sans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="" xmlns:a16="http://schemas.microsoft.com/office/drawing/2014/main" id="{8A5FE0EA-D4C6-B44B-A8DC-02AF2B33874A}"/>
              </a:ext>
            </a:extLst>
          </p:cNvPr>
          <p:cNvSpPr txBox="1">
            <a:spLocks/>
          </p:cNvSpPr>
          <p:nvPr/>
        </p:nvSpPr>
        <p:spPr>
          <a:xfrm>
            <a:off x="3266090" y="3976329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ال</a:t>
            </a:r>
            <a:r>
              <a:rPr lang="ar-AE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بيئة </a:t>
            </a:r>
            <a:r>
              <a:rPr lang="ar-EG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ال</a:t>
            </a:r>
            <a:r>
              <a:rPr lang="ar-AE" sz="1800" b="1" u="sng" dirty="0" smtClean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تمكينية</a:t>
            </a:r>
            <a:r>
              <a:rPr lang="ar-AE" sz="1800" b="1" u="sng" dirty="0">
                <a:solidFill>
                  <a:srgbClr val="0072B1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: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6D625644-6F18-B149-B884-ADA0F81E9145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5A7D3B7-6566-F24B-BE1D-F9C8A7B6F9A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FC1AEA6B-D09A-4F4B-AE44-0F99D583535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8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8C08F29-8DF5-2F48-80D3-834C10940B2D}"/>
              </a:ext>
            </a:extLst>
          </p:cNvPr>
          <p:cNvGrpSpPr/>
          <p:nvPr/>
        </p:nvGrpSpPr>
        <p:grpSpPr>
          <a:xfrm flipH="1">
            <a:off x="6660" y="-1"/>
            <a:ext cx="5019521" cy="2876713"/>
            <a:chOff x="4116596" y="-1"/>
            <a:chExt cx="5019521" cy="2876713"/>
          </a:xfrm>
        </p:grpSpPr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82ABFCFE-58BA-4244-857B-77ADCFC0F4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756D6EEB-67C9-DC48-B5CD-75CB48572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1031944" y="2351848"/>
            <a:ext cx="7351644" cy="22570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 algn="r" rtl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العوائق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الثلاثة الأولى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التي حدد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SA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ْ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ها مجموعتك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التي قد تقف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أمام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مشاركة الشباب في برامج وأنشطة مكافحة التطرف العنيف؟</a:t>
            </a:r>
          </a:p>
          <a:p>
            <a:pPr marL="320040" indent="-320040" algn="r" rtl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العقبات التي قد تضعها في الاعتبار </a:t>
            </a:r>
            <a:r>
              <a:rPr lang="ar-EG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حاليًّا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عملك لإشراك الشباب؟</a:t>
            </a:r>
          </a:p>
          <a:p>
            <a:pPr marL="320040" indent="-320040" algn="r" rtl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75000"/>
              <a:buFont typeface="+mj-lt"/>
              <a:buAutoNum type="arabicPeriod"/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أفضل الخطوات أو الإجراءات التي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خلالها التغلب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هذه العوائق 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أمام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إشراك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الشباب؟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E6B92EE-E347-274E-9D21-D2F196E144E1}"/>
              </a:ext>
            </a:extLst>
          </p:cNvPr>
          <p:cNvSpPr/>
          <p:nvPr/>
        </p:nvSpPr>
        <p:spPr>
          <a:xfrm>
            <a:off x="5386812" y="718892"/>
            <a:ext cx="3757188" cy="811143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2">
            <a:extLst>
              <a:ext uri="{FF2B5EF4-FFF2-40B4-BE49-F238E27FC236}">
                <a16:creationId xmlns="" xmlns:a16="http://schemas.microsoft.com/office/drawing/2014/main" id="{52FCD963-CF99-C244-AA4E-E69851AFE47B}"/>
              </a:ext>
            </a:extLst>
          </p:cNvPr>
          <p:cNvSpPr txBox="1">
            <a:spLocks/>
          </p:cNvSpPr>
          <p:nvPr/>
        </p:nvSpPr>
        <p:spPr>
          <a:xfrm>
            <a:off x="5504506" y="785909"/>
            <a:ext cx="2871457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4400" cap="none" dirty="0">
                <a:solidFill>
                  <a:srgbClr val="133743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أسئلة للتفكير: 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="" xmlns:a16="http://schemas.microsoft.com/office/drawing/2014/main" id="{6D9483AD-3056-3A4D-9FC8-B4212FB74910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E424028B-7913-8640-A327-8BC73DEEC727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itle 2">
            <a:extLst>
              <a:ext uri="{FF2B5EF4-FFF2-40B4-BE49-F238E27FC236}">
                <a16:creationId xmlns="" xmlns:a16="http://schemas.microsoft.com/office/drawing/2014/main" id="{D781F2C7-5478-864D-A10E-9E95B1F312A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446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25EBFFB-017D-324C-9C87-4EFE7CE222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9018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12: فاطمة تأخذ موقفًا: رحلة شابة مغربية لإيقاف التطرف العنيف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81600" y="1268081"/>
            <a:ext cx="3658369" cy="24714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"البحث عن أرضية مشتركة"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youtu.be/fVn7XhrlUeQ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الفيديو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من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هنا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2E940D88-9D25-5144-BA8C-8602AC0A3E3E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FB540B4-7931-1242-9842-984DF2A9434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79BDE7DE-1B26-7940-9802-5C8ECDE353D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14</a:t>
            </a:r>
          </a:p>
        </p:txBody>
      </p:sp>
      <p:pic>
        <p:nvPicPr>
          <p:cNvPr id="10" name="Google Shape;662;p101">
            <a:hlinkClick r:id="rId4"/>
            <a:extLst>
              <a:ext uri="{FF2B5EF4-FFF2-40B4-BE49-F238E27FC236}">
                <a16:creationId xmlns="" xmlns:a16="http://schemas.microsoft.com/office/drawing/2014/main" id="{E89E6069-6090-F042-ABA9-0E3AA4239063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9" y="1268081"/>
            <a:ext cx="4602122" cy="3068081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3135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2E984F2-E964-E74E-B793-85C0F89E98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099001"/>
            <a:ext cx="3224486" cy="305180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265597" y="505706"/>
            <a:ext cx="667249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13: التقِ بأهل باب الذهب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41074" y="1261306"/>
            <a:ext cx="3599814" cy="13434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مارش“</a:t>
            </a:r>
            <a:endParaRPr lang="en-US" sz="1400" u="sng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youtu.be/4_xHIJ5DkT0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just" rtl="1">
              <a:spcAft>
                <a:spcPts val="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050" dirty="0">
              <a:solidFill>
                <a:srgbClr val="00475D"/>
              </a:solidFill>
              <a:effectLst/>
              <a:latin typeface="Simplified Arabic" pitchFamily="18" charset="-78"/>
              <a:ea typeface="Open Sans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0A23FCCC-7DE5-0241-9D65-FE2BFDCB6276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475D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475D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BEF4E84-B0B3-D14C-B1E4-587D75FB2A2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475D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10" name="Google Shape;669;p102">
            <a:hlinkClick r:id="rId4"/>
            <a:extLst>
              <a:ext uri="{FF2B5EF4-FFF2-40B4-BE49-F238E27FC236}">
                <a16:creationId xmlns="" xmlns:a16="http://schemas.microsoft.com/office/drawing/2014/main" id="{53BF903A-BA50-FD4E-B93C-8E74C7569273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95" y="1261306"/>
            <a:ext cx="4587570" cy="30583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1" name="Title 2">
            <a:extLst>
              <a:ext uri="{FF2B5EF4-FFF2-40B4-BE49-F238E27FC236}">
                <a16:creationId xmlns="" xmlns:a16="http://schemas.microsoft.com/office/drawing/2014/main" id="{79BDE7DE-1B26-7940-9802-5C8ECDE353D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973944" y="468502"/>
            <a:ext cx="6391458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المخاطر المحتملة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في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أنشطة وبرامج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العنيف: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444528" y="2000250"/>
            <a:ext cx="7940784" cy="238526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لا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كون 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دى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مارسي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 الآخرين الأدوات أو المرونة اللازمة لفهم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دينامي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ات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في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سياقهم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قد 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كون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لديهم صور نمطية سلبية عن الشباب.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عندما يتم إشراك الشباب، قد لا يتم 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إعطا</a:t>
            </a:r>
            <a:r>
              <a:rPr lang="ar-SA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ؤ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هم صوتًا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متكافئًا أو تمثيلًا متكافئًا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طاولة النقاش.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لا يكون الشباب مستعدين بشكل مناسب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للمشاركة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قد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يخ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شى الشباب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أن 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يُنظ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إليهم على أنهم أدوات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صالح أجندة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منظمات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مؤسسات أخرى.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يمكن أن يتم استخدام المعلومات التي يتم جمعها من خلال إشراك الشباب بطرق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تؤدي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الإضرار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آخر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مفهوم الشراكة. 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8701722" y="4744511"/>
            <a:ext cx="442278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720464"/>
            <a:ext cx="83853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940581C4-D333-4843-833A-6970AC72E662}"/>
              </a:ext>
            </a:extLst>
          </p:cNvPr>
          <p:cNvSpPr txBox="1">
            <a:spLocks/>
          </p:cNvSpPr>
          <p:nvPr/>
        </p:nvSpPr>
        <p:spPr>
          <a:xfrm>
            <a:off x="-92921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DA5F262-8540-F546-AEEC-96163145ADA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A7CD9C9E-22EB-2040-BD8E-2895481E4C2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1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F109133-2320-564D-96A5-A7FF0D448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656880"/>
            <a:ext cx="7621588" cy="328295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لن تكون جهود مكافحة التطرف العنيف فعالة إذا لم تلبِّ احتياجات الشباب والشابات. </a:t>
            </a:r>
          </a:p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يحتاج الشباب والقيادات الشبابية إلى الاحترام والكرامة وحرية الاختيار حتى يكونوا شركاء وقادة في مكافحة التطرف العنيف. </a:t>
            </a:r>
          </a:p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يجب أن يشارك الشباب بفعالية في جميع مستويات مكافحة التطرف العنيف باعتبارهم شركاء وقادة مهمين وموثوقين. </a:t>
            </a:r>
          </a:p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7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يعملون بالفعل في مجال مكافحة التطرف العنيف، ويجب رسم خرائط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لجهودهم</a:t>
            </a:r>
            <a:r>
              <a:rPr lang="ar-SA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ويجب دعم الجهود الناجحة. </a:t>
            </a:r>
          </a:p>
        </p:txBody>
      </p:sp>
      <p:sp>
        <p:nvSpPr>
          <p:cNvPr id="17" name="Title 2">
            <a:extLst>
              <a:ext uri="{FF2B5EF4-FFF2-40B4-BE49-F238E27FC236}">
                <a16:creationId xmlns="" xmlns:a16="http://schemas.microsoft.com/office/drawing/2014/main" id="{351646B8-01FE-D341-844E-9D36F71F948A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3D8457A1-F229-4544-B3C7-290077B69B32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1F9EEE8D-F039-FF4D-B2EB-8D001AC0F768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BFDD116-6114-3248-8A28-00495A00B55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A91AFDEF-4C3E-B04C-BA12-B3E24E6D5C6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64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3F0BE520-EB49-C443-95B5-B8A72950EC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700598"/>
            <a:ext cx="7621588" cy="283410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غالب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يقوم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بالتنظيم والعمل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بشكل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مختلف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؛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مما قد يخلق تحديات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أمام ال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تعاون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بالإضافة إلى فرص لزيادة فعالية البرامج. </a:t>
            </a:r>
          </a:p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يزداد مستوى مشاركة الشباب عندما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يتمكن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القيام ب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دور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أكبر في تصميم البرامج وتنفيذها ورصدها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وتقييمها</a:t>
            </a:r>
            <a:r>
              <a:rPr lang="ar-EG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7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74320" indent="-274320" algn="r" defTabSz="274320" rtl="1">
              <a:lnSpc>
                <a:spcPts val="2900"/>
              </a:lnSpc>
              <a:spcBef>
                <a:spcPts val="0"/>
              </a:spcBef>
              <a:spcAft>
                <a:spcPts val="900"/>
              </a:spcAft>
              <a:buSzPct val="115000"/>
              <a:buBlip>
                <a:blip r:embed="rId2"/>
              </a:buBlip>
            </a:pP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تكون هناك حاجة </a:t>
            </a:r>
            <a:r>
              <a:rPr lang="ar-EG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لى إ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زالة العوائق</a:t>
            </a:r>
            <a:r>
              <a:rPr lang="ar-EG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7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وقد يحتاج الشباب إلى تزويدهم بموارد إضافية من أجل أن يتمكنوا من المشاركة في الأنشطة أو </a:t>
            </a:r>
            <a:r>
              <a:rPr lang="ar-AE" sz="27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تولي زمام أمور وقيادة برامج مكافحة التطرف العنيف.</a:t>
            </a:r>
            <a:endParaRPr lang="ar-AE" sz="27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="" xmlns:a16="http://schemas.microsoft.com/office/drawing/2014/main" id="{41EB304F-0576-EC40-A8B0-1535B15213CE}"/>
              </a:ext>
            </a:extLst>
          </p:cNvPr>
          <p:cNvSpPr txBox="1">
            <a:spLocks/>
          </p:cNvSpPr>
          <p:nvPr/>
        </p:nvSpPr>
        <p:spPr>
          <a:xfrm>
            <a:off x="3421049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CD62A33-AFBF-1545-9A06-1DDCEE9C631D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="" xmlns:a16="http://schemas.microsoft.com/office/drawing/2014/main" id="{7F99A502-F0DA-D342-8B10-E50B5246D0AF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6A3C926-FDF7-5F4E-BEA3-C018373B1CA0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B8088180-D4C1-584D-B92B-8EB46AA6F23C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08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97719" y="1732779"/>
            <a:ext cx="7548562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عندما كنتَ 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صغيرًا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(ربما </a:t>
            </a:r>
            <a:r>
              <a:rPr lang="ar-SA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عُمر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18-21 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عامًا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)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أي لحظة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شعرت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فيها بأن لك قيمة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حقيقية</a:t>
            </a:r>
            <a:r>
              <a:rPr lang="ar-SA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أنه يتم الاستماع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إليك</a:t>
            </a:r>
            <a:r>
              <a:rPr lang="ar-SA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كنت تعني الكثير لشخصٍ ما؟</a:t>
            </a:r>
            <a:endParaRPr lang="en-US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0D90C27-9700-6146-9921-3628698744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869AAA1-8157-F840-BFCB-9F9420DEE94B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BF0F3E96-91EC-9941-BA07-4B3B607C85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6FC725D-14C4-6041-8EA7-C6BC773934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AD4B77C0-4848-B045-A7E1-978BCF8FF20D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0BFC72BB-D072-404F-938F-D1893ED6CE8E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1D017271-E245-1743-8127-74A3C0AFB14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0256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" t="9593" r="497" b="11918"/>
          <a:stretch/>
        </p:blipFill>
        <p:spPr>
          <a:xfrm>
            <a:off x="0" y="10510"/>
            <a:ext cx="9144000" cy="514350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762000" y="2052063"/>
            <a:ext cx="7621588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تصل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برامج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إلى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أقصى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درجات ال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فعالية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عندما تقوم ب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إشراك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شباب المجتمع.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FB6BBC8B-FD27-BD42-9011-179D3FB0B6E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EE45D5CE-D9AE-7547-B010-5C14714EF5C1}"/>
              </a:ext>
            </a:extLst>
          </p:cNvPr>
          <p:cNvSpPr txBox="1">
            <a:spLocks/>
          </p:cNvSpPr>
          <p:nvPr/>
        </p:nvSpPr>
        <p:spPr>
          <a:xfrm>
            <a:off x="835819" y="1472684"/>
            <a:ext cx="7472362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2800" cap="none" spc="5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تتفق مع العبارة التالية؟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101C42D-B609-B64B-B679-5497510D6CE6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7C661A37-9DF6-FD40-A497-4D9FD91A71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EE846D61-70FB-364E-A82F-7E84F32D14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Footer Placeholder 4">
            <a:extLst>
              <a:ext uri="{FF2B5EF4-FFF2-40B4-BE49-F238E27FC236}">
                <a16:creationId xmlns="" xmlns:a16="http://schemas.microsoft.com/office/drawing/2014/main" id="{36D1632E-6F78-F243-A438-9C48EF42EF80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7BB198A7-8CD6-A440-9586-DCC3CEBD170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Title 2">
            <a:extLst>
              <a:ext uri="{FF2B5EF4-FFF2-40B4-BE49-F238E27FC236}">
                <a16:creationId xmlns="" xmlns:a16="http://schemas.microsoft.com/office/drawing/2014/main" id="{F4000CE5-DF60-474B-BDA0-B011E74C3C5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4132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92630" y="464868"/>
            <a:ext cx="7460114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لماذا من المهم إشراك الشباب ودعمهم في مكافحة التطرف العنيف؟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687366" y="1767231"/>
            <a:ext cx="7639479" cy="32521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مصدر لإمكانية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تغيير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إيجابي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باعتبارهم جهات فاعلة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موثوقة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بالنسبة 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قرنائهم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يجلب الشباب قيمة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إضافية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لجهود مكافحة التطرف العنيف من خلال: </a:t>
            </a:r>
            <a:r>
              <a:rPr lang="en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-US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منظورهم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الفريد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حول القضايا والشباب المُعرّضين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للتأثُر بالراديكالية والتطرف العنيف. </a:t>
            </a:r>
            <a:r>
              <a:rPr lang="en-US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-US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–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أفكارهم وحلولهم الفريدة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بشأن 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تطرف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العنيف. </a:t>
            </a:r>
            <a:r>
              <a:rPr lang="en-US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-US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–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قدرتهم على الوصول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أفضل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المُعرّض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ين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للتأث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بالراديكالية والتطرف العنيف. </a:t>
            </a:r>
          </a:p>
          <a:p>
            <a:pPr marL="182880" indent="-182880" algn="r" rtl="1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الشباب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ي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عزز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قدرتهم على 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صمود إزاء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التطرف العنيف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وكذ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لك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صمود الآخرين. 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670047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5E9E9AB3-E896-E74A-B4E9-F70652BE8BC2}"/>
              </a:ext>
            </a:extLst>
          </p:cNvPr>
          <p:cNvSpPr txBox="1">
            <a:spLocks/>
          </p:cNvSpPr>
          <p:nvPr/>
        </p:nvSpPr>
        <p:spPr>
          <a:xfrm>
            <a:off x="-92921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05F83E4-097D-FF43-8D97-E22FA628302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CF0408C9-7D85-CB4B-8D0E-A70AE06FD03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96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="" xmlns:a16="http://schemas.microsoft.com/office/drawing/2014/main" id="{9E94A4E6-2554-6E47-9C21-5655B13E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23" r="31092" b="3153"/>
          <a:stretch/>
        </p:blipFill>
        <p:spPr>
          <a:xfrm>
            <a:off x="0" y="0"/>
            <a:ext cx="3145385" cy="5143500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3292927" y="655692"/>
            <a:ext cx="5059817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مكن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نا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 الشباب في مكافحة التطرف العنيف؟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71252" y="2051773"/>
            <a:ext cx="4917374" cy="24160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تلبية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توقُّعات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EG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تشمل الحاجة إلى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1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الاحترام والكرامة وحرية </a:t>
            </a:r>
            <a:r>
              <a:rPr lang="ar-AE" sz="21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الاختيار</a:t>
            </a:r>
            <a:r>
              <a:rPr lang="ar-EG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وإلا </a:t>
            </a:r>
            <a:r>
              <a:rPr lang="ar-SA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لن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يتم تمكينهم بطرق تجعلهم أكثر </a:t>
            </a:r>
            <a:r>
              <a:rPr lang="ar-EG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قدرة</a:t>
            </a:r>
            <a:r>
              <a:rPr lang="ar-SA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EG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على ال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صمود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أمام </a:t>
            </a:r>
            <a:r>
              <a:rPr lang="ar-EG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الانجذاب إلى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العنيف. </a:t>
            </a:r>
          </a:p>
          <a:p>
            <a:pPr algn="r" rtl="1"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مساعدة الشباب </a:t>
            </a:r>
            <a:r>
              <a:rPr lang="ar-EG" sz="21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لت</a:t>
            </a:r>
            <a:r>
              <a:rPr lang="ar-AE" sz="21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أمين مستقبلهم</a:t>
            </a:r>
            <a:r>
              <a:rPr lang="ar-EG" sz="21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الخاص</a:t>
            </a:r>
            <a:r>
              <a:rPr lang="ar-AE" sz="21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مثل الحصول على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</a:t>
            </a:r>
            <a:r>
              <a:rPr lang="ar-SA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بدء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</a:t>
            </a:r>
            <a:r>
              <a:rPr lang="ar-EG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هنة</a:t>
            </a:r>
            <a:r>
              <a:rPr lang="ar-SA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معالجة المظالم-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لاسيما </a:t>
            </a:r>
            <a:r>
              <a:rPr lang="ar-AE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عندما تكون هذه هي دوافع التطرف </a:t>
            </a:r>
            <a:r>
              <a:rPr lang="ar-AE" sz="21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sz="21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1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2786398B-9344-804A-9BA9-65E406489F0C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B839747-41E6-1B42-B8A0-046D8F79BFD1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95415125-61B2-7F45-87B5-678A1734D719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Title 2">
              <a:extLst>
                <a:ext uri="{FF2B5EF4-FFF2-40B4-BE49-F238E27FC236}">
                  <a16:creationId xmlns="" xmlns:a16="http://schemas.microsoft.com/office/drawing/2014/main" id="{34BA9B35-57A5-0E46-93F6-FA89A2471F41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05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DC1DFE3-2DA3-6740-A2B8-5713D2B2190E}"/>
              </a:ext>
            </a:extLst>
          </p:cNvPr>
          <p:cNvCxnSpPr>
            <a:cxnSpLocks/>
          </p:cNvCxnSpPr>
          <p:nvPr/>
        </p:nvCxnSpPr>
        <p:spPr>
          <a:xfrm flipH="1">
            <a:off x="0" y="184563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80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04801" y="852297"/>
            <a:ext cx="5235654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أين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مكافحة التطرف العنيف؟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476250" y="2221340"/>
            <a:ext cx="5098234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يجب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إشراك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على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1) مستوى السياسات، 2) مستوى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ين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3) 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مستوى الشعبي. </a:t>
            </a:r>
            <a:endParaRPr lang="ar-AE" sz="200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صي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قرار مجلس الأمن الدولي التابع للأمم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المتحدة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رقم 2250)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بشأن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والسلام والأمن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وضع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ركائز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الخمس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التالي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المشاركة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والحماية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والمنع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والشراكة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فك الارتباط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وإعادة الدمج. 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6" t="3268" r="37563" b="459"/>
          <a:stretch/>
        </p:blipFill>
        <p:spPr>
          <a:xfrm>
            <a:off x="6108699" y="0"/>
            <a:ext cx="3035301" cy="5160475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2040282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36D62E38-D360-734A-8821-3EEAC2293843}"/>
              </a:ext>
            </a:extLst>
          </p:cNvPr>
          <p:cNvSpPr txBox="1">
            <a:spLocks/>
          </p:cNvSpPr>
          <p:nvPr/>
        </p:nvSpPr>
        <p:spPr>
          <a:xfrm>
            <a:off x="-92921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49537C70-4F92-2343-A0B6-43C7DA3DE9F0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Title 2">
            <a:extLst>
              <a:ext uri="{FF2B5EF4-FFF2-40B4-BE49-F238E27FC236}">
                <a16:creationId xmlns="" xmlns:a16="http://schemas.microsoft.com/office/drawing/2014/main" id="{107B181F-17B2-4A47-AEEB-EDCBFD599B99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77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63" y="839551"/>
            <a:ext cx="1951512" cy="3903024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  <a:endCxn id="3" idx="0"/>
          </p:cNvCxnSpPr>
          <p:nvPr/>
        </p:nvCxnSpPr>
        <p:spPr>
          <a:xfrm flipV="1">
            <a:off x="8111119" y="839551"/>
            <a:ext cx="0" cy="3853471"/>
          </a:xfrm>
          <a:prstGeom prst="straightConnector1">
            <a:avLst/>
          </a:prstGeom>
          <a:ln w="41275">
            <a:solidFill>
              <a:srgbClr val="FCE1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670379" y="1513817"/>
            <a:ext cx="6316783" cy="155170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المبادرة من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قِب</a:t>
            </a:r>
            <a:r>
              <a:rPr lang="ar-SA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 الشباب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مشاركة القرارات مع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الشركاء 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آخرين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المبادرة والإدارة من قِبَل الشباب.</a:t>
            </a: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المبادرة من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قِب</a:t>
            </a:r>
            <a:r>
              <a:rPr lang="ar-SA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 الشركاء ومشاركة اتخاذ القرارات مع الشباب.</a:t>
            </a:r>
            <a:endParaRPr lang="ar-AE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استشارة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وإحاط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بالنشاط. </a:t>
            </a: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تعيين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حاط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بالنشاط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05529" y="883162"/>
            <a:ext cx="1822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ar-AE" sz="20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  <a:sym typeface="Open Sans"/>
              </a:rPr>
              <a:t>سُلّم مشاركة الشباب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53995" y="3227324"/>
            <a:ext cx="1479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ar-AE" sz="2000" b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sym typeface="Open Sans"/>
              </a:rPr>
              <a:t>عدم المشاركة: 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283533" y="3645193"/>
            <a:ext cx="4750354" cy="920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استخدام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صورة رمزية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استخدام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زينة/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ديكور</a:t>
            </a:r>
            <a:r>
              <a:rPr lang="ar-SA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"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التلاعب </a:t>
            </a:r>
            <a:r>
              <a:rPr lang="ar-AE" sz="2000" b="0" cap="none" dirty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بالشباب وعدم إحاطتهم 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بالنشاط</a:t>
            </a:r>
            <a:r>
              <a:rPr lang="ar-EG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r>
              <a:rPr lang="ar-AE" sz="2000" b="0" cap="none" dirty="0" smtClean="0">
                <a:solidFill>
                  <a:srgbClr val="0095C3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000" b="0" cap="none" dirty="0">
              <a:solidFill>
                <a:srgbClr val="0095C3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778598" y="816999"/>
            <a:ext cx="7995337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796705" y="4729476"/>
            <a:ext cx="7977230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769545" y="3147604"/>
            <a:ext cx="8004390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6EA6DF71-1370-C841-96FB-8564EC081F3E}"/>
              </a:ext>
            </a:extLst>
          </p:cNvPr>
          <p:cNvSpPr txBox="1">
            <a:spLocks/>
          </p:cNvSpPr>
          <p:nvPr/>
        </p:nvSpPr>
        <p:spPr>
          <a:xfrm>
            <a:off x="-92921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B7624BA5-9584-D448-9F2C-127467BCD60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itle 2">
            <a:extLst>
              <a:ext uri="{FF2B5EF4-FFF2-40B4-BE49-F238E27FC236}">
                <a16:creationId xmlns="" xmlns:a16="http://schemas.microsoft.com/office/drawing/2014/main" id="{60A58C99-0ABE-4642-8161-621927B254B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30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CD6650DD-C7A7-8C4E-9869-605EECE91A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0144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103108" y="505706"/>
            <a:ext cx="584466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9: تجار السلاح غير القانونيِّين في لبنان</a:t>
            </a:r>
            <a:endParaRPr lang="en-US" sz="17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360757" y="1264615"/>
            <a:ext cx="3504037" cy="30952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فايس نيوز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مقطع فيديو لمدة دقيقة واحدة: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youtu.be/QGSCZM6yz3M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youtu.be/XxumsOQMxLE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EC62B3B1-0A90-5B41-84A8-ED9045BB9C54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AAEF6BA-072A-D841-958E-F2A8773A40CC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2D99C7EB-6C2D-B14F-93A5-A9DFC35660C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614;p95">
            <a:hlinkClick r:id="rId4"/>
            <a:extLst>
              <a:ext uri="{FF2B5EF4-FFF2-40B4-BE49-F238E27FC236}">
                <a16:creationId xmlns="" xmlns:a16="http://schemas.microsoft.com/office/drawing/2014/main" id="{40FD3EB2-40D6-ED48-B10D-E2A0F912AB4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9" y="1264615"/>
            <a:ext cx="4590946" cy="306063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65634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6D99034-3128-DB4E-B9D2-F4C43C9009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850101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10: "حب وحرب على السطح"- فيلم وثائقي (عرض مختصر)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="" xmlns:a16="http://schemas.microsoft.com/office/drawing/2014/main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06664" y="1227520"/>
            <a:ext cx="3619165" cy="137576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"مارش"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بلبنان</a:t>
            </a:r>
            <a:endParaRPr lang="en-US" sz="1400" u="sng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الأصلي: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youtu.be/hZHz1NyuB1o</a:t>
            </a:r>
            <a:endParaRPr lang="en-US" sz="1400" u="sng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ن تحميل 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050" dirty="0">
              <a:solidFill>
                <a:srgbClr val="00475D"/>
              </a:solidFill>
              <a:effectLst/>
              <a:latin typeface="Simplified Arabic" pitchFamily="18" charset="-78"/>
              <a:ea typeface="Open Sans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9EFD7CCE-F479-5049-A40B-2B097A886808}"/>
              </a:ext>
            </a:extLst>
          </p:cNvPr>
          <p:cNvSpPr txBox="1">
            <a:spLocks/>
          </p:cNvSpPr>
          <p:nvPr/>
        </p:nvSpPr>
        <p:spPr>
          <a:xfrm>
            <a:off x="5463118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السادسة: </a:t>
            </a:r>
            <a:r>
              <a:rPr lang="ar-AE" sz="8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فهم وإشراك الشباب في مكافحة التطرف العنيف</a:t>
            </a:r>
            <a:endParaRPr lang="en-US" sz="8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6958D36-AEA0-D647-9F10-4DE2AD24984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="" xmlns:a16="http://schemas.microsoft.com/office/drawing/2014/main" id="{F8B1DDA1-76DB-9B44-BB0D-B08A036932C4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621;p96">
            <a:hlinkClick r:id="rId4"/>
            <a:extLst>
              <a:ext uri="{FF2B5EF4-FFF2-40B4-BE49-F238E27FC236}">
                <a16:creationId xmlns="" xmlns:a16="http://schemas.microsoft.com/office/drawing/2014/main" id="{43BF708F-A1B6-1E4D-887E-24FEE9213CEF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71" y="1259836"/>
            <a:ext cx="4602132" cy="306808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495667610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8113</TotalTime>
  <Words>1104</Words>
  <Application>Microsoft Office PowerPoint</Application>
  <PresentationFormat>On-screen Show (16:9)</PresentationFormat>
  <Paragraphs>122</Paragraphs>
  <Slides>18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0429_SFCG_Powerpoint</vt:lpstr>
      <vt:lpstr>الوحدة السادسة: فهم وإشراك الشباب في مكافحة التطرف العنيف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2019-05-19T21:50:14Z</dcterms:modified>
</cp:coreProperties>
</file>