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36" r:id="rId2"/>
    <p:sldId id="337" r:id="rId3"/>
    <p:sldId id="338" r:id="rId4"/>
    <p:sldId id="339" r:id="rId5"/>
    <p:sldId id="341" r:id="rId6"/>
    <p:sldId id="340" r:id="rId7"/>
    <p:sldId id="342" r:id="rId8"/>
    <p:sldId id="453" r:id="rId9"/>
    <p:sldId id="454" r:id="rId10"/>
    <p:sldId id="455" r:id="rId11"/>
    <p:sldId id="346" r:id="rId12"/>
    <p:sldId id="347" r:id="rId13"/>
    <p:sldId id="349" r:id="rId14"/>
    <p:sldId id="456" r:id="rId15"/>
    <p:sldId id="457" r:id="rId16"/>
    <p:sldId id="352" r:id="rId17"/>
    <p:sldId id="353" r:id="rId18"/>
    <p:sldId id="354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77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743"/>
    <a:srgbClr val="000000"/>
    <a:srgbClr val="00475D"/>
    <a:srgbClr val="0072B1"/>
    <a:srgbClr val="0095C3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026" autoAdjust="0"/>
    <p:restoredTop sz="86705"/>
  </p:normalViewPr>
  <p:slideViewPr>
    <p:cSldViewPr snapToGrid="0">
      <p:cViewPr>
        <p:scale>
          <a:sx n="120" d="100"/>
          <a:sy n="120" d="100"/>
        </p:scale>
        <p:origin x="-402" y="-144"/>
      </p:cViewPr>
      <p:guideLst>
        <p:guide orient="horz" pos="1077"/>
        <p:guide orient="horz" pos="2162"/>
        <p:guide orient="horz" pos="132"/>
        <p:guide orient="horz" pos="3127"/>
        <p:guide orient="horz" pos="2970"/>
        <p:guide orient="horz" pos="372"/>
        <p:guide orient="horz"/>
        <p:guide orient="horz" pos="3238"/>
        <p:guide pos="1912"/>
        <p:guide pos="5568"/>
        <p:guide pos="3792"/>
        <p:guide pos="2880"/>
        <p:guide pos="480"/>
        <p:guide pos="5289"/>
        <p:guide/>
        <p:guide pos="194"/>
        <p:guide pos="2160"/>
      </p:guideLst>
    </p:cSldViewPr>
  </p:slideViewPr>
  <p:outlineViewPr>
    <p:cViewPr>
      <p:scale>
        <a:sx n="33" d="100"/>
        <a:sy n="33" d="100"/>
      </p:scale>
      <p:origin x="0" y="-1071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597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1dp2KDfEG3-uPdNEzKhPAj7pXarfq2FA&amp;export=download" TargetMode="External"/><Relationship Id="rId3" Type="http://schemas.openxmlformats.org/officeDocument/2006/relationships/hyperlink" Target="http://www.marchlebanon.org/" TargetMode="External"/><Relationship Id="rId7" Type="http://schemas.openxmlformats.org/officeDocument/2006/relationships/hyperlink" Target="https://drive.google.com/a/sfcg.org/uc?id=192IDFtoTxE7wYgP_LSEH91OJPVPA4IuP&amp;export=download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Z3l0dqwKZytKxKRbc4ND-FjSxV36TLdQ&amp;export=download" TargetMode="External"/><Relationship Id="rId5" Type="http://schemas.openxmlformats.org/officeDocument/2006/relationships/hyperlink" Target="https://youtu.be/jpD_-Xr1VeA" TargetMode="External"/><Relationship Id="rId10" Type="http://schemas.openxmlformats.org/officeDocument/2006/relationships/image" Target="../media/image15.jpeg"/><Relationship Id="rId4" Type="http://schemas.openxmlformats.org/officeDocument/2006/relationships/hyperlink" Target="https://rebrand.ly/CVE_Video11" TargetMode="External"/><Relationship Id="rId9" Type="http://schemas.openxmlformats.org/officeDocument/2006/relationships/hyperlink" Target="https://drive.google.com/a/sfcg.org/uc?id=1xa9ReoOHplwuJsc4IXv4v5wCwSWX83yd&amp;export=download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xa9ReoOHplwuJsc4IXv4v5wCwSWX83yd&amp;export=download" TargetMode="External"/><Relationship Id="rId3" Type="http://schemas.openxmlformats.org/officeDocument/2006/relationships/hyperlink" Target="https://www.sfcg.org/" TargetMode="External"/><Relationship Id="rId7" Type="http://schemas.openxmlformats.org/officeDocument/2006/relationships/hyperlink" Target="https://drive.google.com/a/sfcg.org/uc?id=1qPgD51qWxMnaiDGdnzFObFI8ynFFy9vA&amp;export=download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3at0PpvtzIuq4BK6guLXXjwEyC3LGXe1&amp;export=download" TargetMode="External"/><Relationship Id="rId5" Type="http://schemas.openxmlformats.org/officeDocument/2006/relationships/hyperlink" Target="https://drive.google.com/a/sfcg.org/uc?id=1Gvcz-ai-2MsPiJqpTOz25rUqiySNdG_Z&amp;export=download" TargetMode="External"/><Relationship Id="rId4" Type="http://schemas.openxmlformats.org/officeDocument/2006/relationships/hyperlink" Target="https://youtu.be/fVn7XhrlUeQ" TargetMode="External"/><Relationship Id="rId9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l2ar-z0oYP_IWSUunK3P32EUdwPAV_id&amp;export=download" TargetMode="External"/><Relationship Id="rId3" Type="http://schemas.openxmlformats.org/officeDocument/2006/relationships/hyperlink" Target="http://www.marchlebanon.org/" TargetMode="External"/><Relationship Id="rId7" Type="http://schemas.openxmlformats.org/officeDocument/2006/relationships/hyperlink" Target="https://drive.google.com/a/sfcg.org/uc?id=1JGStlfXd11gfF2Tja1iLAajlVIJ6gXyw&amp;export=download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0w2XWNCDBS1Km9k7FX3Hfkyz-wGmkJpI&amp;export=download" TargetMode="External"/><Relationship Id="rId5" Type="http://schemas.openxmlformats.org/officeDocument/2006/relationships/hyperlink" Target="https://youtu.be/4_xHIJ5DkT0" TargetMode="External"/><Relationship Id="rId10" Type="http://schemas.openxmlformats.org/officeDocument/2006/relationships/image" Target="../media/image19.jpeg"/><Relationship Id="rId4" Type="http://schemas.openxmlformats.org/officeDocument/2006/relationships/hyperlink" Target="https://rebrand.ly/CVE_Video13" TargetMode="External"/><Relationship Id="rId9" Type="http://schemas.openxmlformats.org/officeDocument/2006/relationships/hyperlink" Target="https://drive.google.com/a/sfcg.org/uc?id=1xa9ReoOHplwuJsc4IXv4v5wCwSWX83yd&amp;export=download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2jqltqghp_K8QaFGr83GxPjgZjTVX4E-&amp;export=download" TargetMode="External"/><Relationship Id="rId3" Type="http://schemas.openxmlformats.org/officeDocument/2006/relationships/hyperlink" Target="https://news.vice.com/" TargetMode="External"/><Relationship Id="rId7" Type="http://schemas.openxmlformats.org/officeDocument/2006/relationships/hyperlink" Target="https://drive.google.com/a/sfcg.org/uc?id=1iPsme21AfJ6Pywi0J6e32sWkPt-gS0JV&amp;export=download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zdAwIfarhQGrx8c4IIzFMDkaG_KYTdh-&amp;export=download" TargetMode="External"/><Relationship Id="rId5" Type="http://schemas.openxmlformats.org/officeDocument/2006/relationships/hyperlink" Target="https://youtu.be/XxumsOQMxLE" TargetMode="External"/><Relationship Id="rId10" Type="http://schemas.openxmlformats.org/officeDocument/2006/relationships/image" Target="../media/image13.jpeg"/><Relationship Id="rId4" Type="http://schemas.openxmlformats.org/officeDocument/2006/relationships/hyperlink" Target="https://youtu.be/QGSCZM6yz3M" TargetMode="External"/><Relationship Id="rId9" Type="http://schemas.openxmlformats.org/officeDocument/2006/relationships/hyperlink" Target="https://drive.google.com/a/sfcg.org/uc?id=1xa9ReoOHplwuJsc4IXv4v5wCwSWX83yd&amp;export=download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XbOpgoVWeVUhKusZ1_viPQWSqmXS3I7c&amp;export=download" TargetMode="External"/><Relationship Id="rId3" Type="http://schemas.openxmlformats.org/officeDocument/2006/relationships/hyperlink" Target="http://www.marchlebanon.org/" TargetMode="External"/><Relationship Id="rId7" Type="http://schemas.openxmlformats.org/officeDocument/2006/relationships/hyperlink" Target="https://drive.google.com/a/sfcg.org/uc?id=11u11xdoRf6eVd5KMVRbvuwoFustqBkaG&amp;export=download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bXNbhxQq-PeTW22CBSA7zBMyCs3jIasX&amp;export=download" TargetMode="External"/><Relationship Id="rId5" Type="http://schemas.openxmlformats.org/officeDocument/2006/relationships/hyperlink" Target="https://youtu.be/hZHz1NyuB1o" TargetMode="External"/><Relationship Id="rId10" Type="http://schemas.openxmlformats.org/officeDocument/2006/relationships/image" Target="../media/image14.jpeg"/><Relationship Id="rId4" Type="http://schemas.openxmlformats.org/officeDocument/2006/relationships/hyperlink" Target="https://rebrand.ly/CVE_Video10" TargetMode="External"/><Relationship Id="rId9" Type="http://schemas.openxmlformats.org/officeDocument/2006/relationships/hyperlink" Target="https://drive.google.com/a/sfcg.org/uc?id=1xa9ReoOHplwuJsc4IXv4v5wCwSWX83yd&amp;export=downloa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55771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88015" y="3325584"/>
            <a:ext cx="5428945" cy="1384995"/>
          </a:xfrm>
        </p:spPr>
        <p:txBody>
          <a:bodyPr/>
          <a:lstStyle/>
          <a:p>
            <a:r>
              <a:rPr lang="ru-RU" sz="3600" b="0" dirty="0">
                <a:latin typeface="Arial" charset="0"/>
                <a:ea typeface="Arial" charset="0"/>
                <a:cs typeface="Arial" charset="0"/>
              </a:rPr>
              <a:t>Модуль</a:t>
            </a:r>
            <a:r>
              <a:rPr lang="en-US" sz="3600" dirty="0"/>
              <a:t> </a:t>
            </a:r>
            <a:r>
              <a:rPr lang="en-US" sz="3600" dirty="0">
                <a:latin typeface="Arial" charset="0"/>
                <a:ea typeface="Arial" charset="0"/>
                <a:cs typeface="Arial" charset="0"/>
              </a:rPr>
              <a:t>06</a:t>
            </a:r>
            <a:r>
              <a:rPr lang="en-US" dirty="0"/>
              <a:t/>
            </a:r>
            <a:br>
              <a:rPr lang="en-US" dirty="0"/>
            </a:b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Понимание молодежной специфики и привлечение молодежи к противодействию насильственному экстремизму</a:t>
            </a:r>
            <a:endParaRPr lang="en-US" sz="1800" b="0" cap="none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Picture 3" descr="C:\Users\Hannah Kim\Desktop\your sister file\sfcg_newlogo2.png">
            <a:extLst>
              <a:ext uri="{FF2B5EF4-FFF2-40B4-BE49-F238E27FC236}">
                <a16:creationId xmlns:a16="http://schemas.microsoft.com/office/drawing/2014/main" xmlns="" id="{E34C919F-218B-D148-9D5F-F589A9DDB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2162" y="3432175"/>
            <a:ext cx="1867306" cy="329112"/>
          </a:xfrm>
          <a:prstGeom prst="rect">
            <a:avLst/>
          </a:prstGeom>
          <a:noFill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521C90A-C419-DA44-BB07-B653519DE7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3955866"/>
            <a:ext cx="601866" cy="4055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80C7C35-4A5F-F544-A8E2-F66C839DEF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3914958"/>
            <a:ext cx="1237038" cy="5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5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8" y="505706"/>
            <a:ext cx="8092909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11</a:t>
            </a:r>
            <a:r>
              <a:rPr lang="en-US" sz="18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| </a:t>
            </a:r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Культурное кафе </a:t>
            </a:r>
            <a:r>
              <a:rPr lang="en-US" sz="1800" b="1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Qahwetna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(</a:t>
            </a:r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трейлер)</a:t>
            </a:r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7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62A34E88-FF0F-A741-8E18-A714CDEA8167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06 | </a:t>
            </a:r>
            <a:r>
              <a:rPr lang="ru-RU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молодежной специфики и привлечение молодежи к противодействию насильственному экстремизму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DF11C899-9A47-F345-956C-38FA0A31CC13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216251A-7A1D-9B41-ADB7-776166068647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775DE93B-1746-0D48-85A2-0E20E7CD5DD2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CEB0CF6E-EF1B-9C41-91C8-B498E6DE3549}"/>
              </a:ext>
            </a:extLst>
          </p:cNvPr>
          <p:cNvSpPr txBox="1">
            <a:spLocks/>
          </p:cNvSpPr>
          <p:nvPr/>
        </p:nvSpPr>
        <p:spPr>
          <a:xfrm>
            <a:off x="307428" y="1130188"/>
            <a:ext cx="3756596" cy="35984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Подготовлено: </a:t>
            </a:r>
            <a:r>
              <a:rPr lang="en-US" sz="1300" b="0" u="sng" dirty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MARCH </a:t>
            </a:r>
            <a:r>
              <a:rPr lang="en-US" sz="1300" b="0" u="sng" cap="none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Lebanon</a:t>
            </a:r>
            <a:endParaRPr lang="en-US" sz="1100" b="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https://</a:t>
            </a:r>
            <a:r>
              <a:rPr lang="en-US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rebrand.ly/CVE_Video11</a:t>
            </a:r>
            <a:endParaRPr lang="en-US" sz="1300" cap="none" dirty="0" smtClean="0">
              <a:solidFill>
                <a:srgbClr val="00475D"/>
              </a:solidFill>
              <a:latin typeface="Arial"/>
              <a:ea typeface="Open Sans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Исходная 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ссылка: </a:t>
            </a:r>
            <a:r>
              <a:rPr lang="en-US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/>
            </a:r>
            <a:br>
              <a:rPr lang="en-US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</a:b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https</a:t>
            </a:r>
            <a:r>
              <a:rPr lang="en-US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://youtu.be/jpD_-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Xr1VeA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2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В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идеоролик можно скачать </a:t>
            </a: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по этой ссылке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. 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Русские субтитры: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7"/>
              </a:rPr>
              <a:t>Расширенные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версий, скачанных по ссылке)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8"/>
              </a:rPr>
              <a:t>Основные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просмотра видеоролика на </a:t>
            </a:r>
            <a:r>
              <a:rPr lang="en-US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YouTube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) 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r>
              <a:rPr lang="ru-RU" sz="1300" b="0" i="1" cap="none" dirty="0">
                <a:solidFill>
                  <a:srgbClr val="00475D"/>
                </a:solidFill>
                <a:latin typeface="Arial"/>
                <a:ea typeface="Open Sans"/>
              </a:rPr>
              <a:t>Инструкции по использованию субтитров доступны </a:t>
            </a:r>
            <a:r>
              <a:rPr lang="ru-RU" sz="1300" i="1" u="sng" cap="none" dirty="0">
                <a:solidFill>
                  <a:srgbClr val="00475D"/>
                </a:solidFill>
                <a:latin typeface="Arial"/>
                <a:ea typeface="Open Sans"/>
                <a:hlinkClick r:id="rId9"/>
              </a:rPr>
              <a:t>по этой ссылке</a:t>
            </a:r>
            <a:r>
              <a:rPr lang="ru-RU" sz="1300" i="1" cap="none" dirty="0">
                <a:solidFill>
                  <a:srgbClr val="00475D"/>
                </a:solidFill>
                <a:latin typeface="Arial"/>
                <a:ea typeface="Open Sans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0" name="Google Shape;628;p97">
            <a:hlinkClick r:id="rId4"/>
            <a:extLst>
              <a:ext uri="{FF2B5EF4-FFF2-40B4-BE49-F238E27FC236}">
                <a16:creationId xmlns:a16="http://schemas.microsoft.com/office/drawing/2014/main" xmlns="" id="{1ED4827B-E507-074D-9DF4-514E8CC7F35F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084" y="1216852"/>
            <a:ext cx="4602114" cy="3068076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413485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290638" y="2068853"/>
            <a:ext cx="6562725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z-Cyrl-AZ" sz="2550" b="0" cap="none" dirty="0">
                <a:latin typeface="Arial" charset="0"/>
                <a:ea typeface="Arial" charset="0"/>
                <a:cs typeface="Arial" charset="0"/>
              </a:rPr>
              <a:t>Какие представления или стереотипы о молодежи распространены в вашем регионе?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D193BD82-200B-6546-AF5D-E5117D779A2E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20A0525D-E621-7946-98DD-40D7EE66FA65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F86B4ACB-5383-B543-BDE6-34229BFD5B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936EB6C9-F7DD-5043-AC73-B2F06209E38B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06 | </a:t>
            </a:r>
            <a:r>
              <a:rPr lang="ru-RU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молодежной специфики и привлечение молодежи к противодействию насильственному экстремизму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D34979FA-799E-D245-9C8A-EF9B5389C65F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30DAF14-2BD5-924E-9EC0-9FB886D6E16A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1D807B9E-3831-5D4B-8986-0429C484970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174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062133" y="528897"/>
            <a:ext cx="5286434" cy="4388738"/>
            <a:chOff x="1676400" y="41719"/>
            <a:chExt cx="6057900" cy="5029200"/>
          </a:xfrm>
        </p:grpSpPr>
        <p:sp>
          <p:nvSpPr>
            <p:cNvPr id="4" name="Oval 3"/>
            <p:cNvSpPr/>
            <p:nvPr/>
          </p:nvSpPr>
          <p:spPr>
            <a:xfrm>
              <a:off x="3200400" y="41719"/>
              <a:ext cx="2743200" cy="2743200"/>
            </a:xfrm>
            <a:prstGeom prst="ellipse">
              <a:avLst/>
            </a:prstGeom>
            <a:solidFill>
              <a:srgbClr val="0072B1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676400" y="1158194"/>
              <a:ext cx="2743200" cy="2743200"/>
            </a:xfrm>
            <a:prstGeom prst="ellipse">
              <a:avLst/>
            </a:prstGeom>
            <a:solidFill>
              <a:srgbClr val="FCE12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4991100" y="1158194"/>
              <a:ext cx="2743200" cy="2743200"/>
            </a:xfrm>
            <a:prstGeom prst="ellipse">
              <a:avLst/>
            </a:prstGeom>
            <a:solidFill>
              <a:srgbClr val="0AD09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3200400" y="2327719"/>
              <a:ext cx="2743200" cy="2743200"/>
            </a:xfrm>
            <a:prstGeom prst="ellipse">
              <a:avLst/>
            </a:prstGeom>
            <a:solidFill>
              <a:schemeClr val="accent5">
                <a:lumMod val="50000"/>
                <a:lumOff val="5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Google Shape;649;p99" descr="Untitled-1.png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077000" y="1733218"/>
              <a:ext cx="1028400" cy="189820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" name="Text Placeholder 2"/>
          <p:cNvSpPr txBox="1">
            <a:spLocks/>
          </p:cNvSpPr>
          <p:nvPr/>
        </p:nvSpPr>
        <p:spPr>
          <a:xfrm>
            <a:off x="2115473" y="2601476"/>
            <a:ext cx="1742849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200" b="1" u="sng" dirty="0">
                <a:solidFill>
                  <a:srgbClr val="0072B1"/>
                </a:solidFill>
                <a:latin typeface="Arial Black" panose="020B0604020202020204" pitchFamily="34" charset="0"/>
                <a:ea typeface="Open Sans"/>
                <a:cs typeface="Arial Black" panose="020B0604020202020204" pitchFamily="34" charset="0"/>
                <a:sym typeface="Open Sans"/>
              </a:rPr>
              <a:t>СВОБОДА ВОЛИ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xmlns="" id="{DE84ABF8-F76B-4B46-8374-B574912501D4}"/>
              </a:ext>
            </a:extLst>
          </p:cNvPr>
          <p:cNvSpPr txBox="1">
            <a:spLocks/>
          </p:cNvSpPr>
          <p:nvPr/>
        </p:nvSpPr>
        <p:spPr>
          <a:xfrm>
            <a:off x="6337941" y="2601476"/>
            <a:ext cx="95879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200" b="1" u="sng" dirty="0">
                <a:solidFill>
                  <a:srgbClr val="0072B1"/>
                </a:solidFill>
                <a:latin typeface="Arial Black" panose="020B0604020202020204" pitchFamily="34" charset="0"/>
                <a:ea typeface="Open Sans"/>
                <a:cs typeface="Arial Black" panose="020B0604020202020204" pitchFamily="34" charset="0"/>
                <a:sym typeface="Open Sans"/>
              </a:rPr>
              <a:t>АКТИВЫ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xmlns="" id="{C9C7D225-1752-E24F-96B1-99FC8D62D698}"/>
              </a:ext>
            </a:extLst>
          </p:cNvPr>
          <p:cNvSpPr txBox="1">
            <a:spLocks/>
          </p:cNvSpPr>
          <p:nvPr/>
        </p:nvSpPr>
        <p:spPr>
          <a:xfrm>
            <a:off x="3949487" y="870746"/>
            <a:ext cx="1377888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200" b="1" u="sng" dirty="0">
                <a:solidFill>
                  <a:srgbClr val="0072B1"/>
                </a:solidFill>
                <a:latin typeface="Arial Black" panose="020B0604020202020204" pitchFamily="34" charset="0"/>
                <a:ea typeface="Open Sans"/>
                <a:cs typeface="Arial Black" panose="020B0604020202020204" pitchFamily="34" charset="0"/>
                <a:sym typeface="Open Sans"/>
              </a:rPr>
              <a:t>СОДЕЙСТВИЕ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xmlns="" id="{8A5FE0EA-D4C6-B44B-A8DC-02AF2B33874A}"/>
              </a:ext>
            </a:extLst>
          </p:cNvPr>
          <p:cNvSpPr txBox="1">
            <a:spLocks/>
          </p:cNvSpPr>
          <p:nvPr/>
        </p:nvSpPr>
        <p:spPr>
          <a:xfrm>
            <a:off x="3636347" y="4187881"/>
            <a:ext cx="189971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z-Cyrl-AZ" sz="1200" b="1" u="sng" dirty="0">
                <a:solidFill>
                  <a:srgbClr val="0072B1"/>
                </a:solidFill>
                <a:latin typeface="Arial Black" panose="020B0604020202020204" pitchFamily="34" charset="0"/>
                <a:ea typeface="Open Sans"/>
                <a:cs typeface="Arial Black" panose="020B0604020202020204" pitchFamily="34" charset="0"/>
                <a:sym typeface="Open Sans"/>
              </a:rPr>
              <a:t>БЛАГОПРИЯТНАЯ СРЕДА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xmlns="" id="{BB7B0715-132D-B44C-8458-AB0CB84465D3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06 | </a:t>
            </a:r>
            <a:r>
              <a:rPr lang="ru-RU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молодежной специфики и привлечение молодежи к противодействию насильственному экстремизму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49B1B218-4FE6-924E-AC9A-8C8D2E4768C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B159392F-4A39-4943-A7F9-03A0BC12780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3" name="Title 2">
              <a:extLst>
                <a:ext uri="{FF2B5EF4-FFF2-40B4-BE49-F238E27FC236}">
                  <a16:creationId xmlns:a16="http://schemas.microsoft.com/office/drawing/2014/main" xmlns="" id="{578B2223-2239-2941-B4EC-F6791172FD63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898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78C7F92-9C37-F94E-9CF6-4BF3D2A5DBEC}"/>
              </a:ext>
            </a:extLst>
          </p:cNvPr>
          <p:cNvGrpSpPr/>
          <p:nvPr/>
        </p:nvGrpSpPr>
        <p:grpSpPr>
          <a:xfrm>
            <a:off x="4116596" y="-1"/>
            <a:ext cx="5019521" cy="2876713"/>
            <a:chOff x="4116596" y="-1"/>
            <a:chExt cx="5019521" cy="2876713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F12C1171-B980-B645-9C88-514DFBCF42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7471"/>
            <a:stretch/>
          </p:blipFill>
          <p:spPr>
            <a:xfrm>
              <a:off x="4116596" y="-1"/>
              <a:ext cx="2832539" cy="2876713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0DE19850-F907-0242-8272-4A1819BE62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18918"/>
            <a:stretch/>
          </p:blipFill>
          <p:spPr>
            <a:xfrm>
              <a:off x="6653997" y="0"/>
              <a:ext cx="2482120" cy="2876712"/>
            </a:xfrm>
            <a:prstGeom prst="rect">
              <a:avLst/>
            </a:prstGeom>
          </p:spPr>
        </p:pic>
      </p:grpSp>
      <p:sp>
        <p:nvSpPr>
          <p:cNvPr id="14" name="Title 2"/>
          <p:cNvSpPr txBox="1">
            <a:spLocks/>
          </p:cNvSpPr>
          <p:nvPr/>
        </p:nvSpPr>
        <p:spPr>
          <a:xfrm>
            <a:off x="801757" y="1724972"/>
            <a:ext cx="7351644" cy="273151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20040" indent="-320040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Что ваша группа определила в качестве трех главных препятствий для участия молодежи в программах и мероприятиях по противодействию насильственному экстремизму?</a:t>
            </a:r>
          </a:p>
          <a:p>
            <a:pPr marL="320040" indent="-320040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Назовите препятствия, которые, по вашему мнению, следует устранить прямо сейчас в рамках работы по вовлечению молодежи?</a:t>
            </a:r>
          </a:p>
          <a:p>
            <a:pPr marL="320040" indent="-320040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Какие шаги или действия будут наиболее подходящими для преодоления барьеров, препятствующих вовлечению молодежи?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xmlns="" id="{31114235-DB28-DD43-8ADC-E9DEA450E9D0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06 | </a:t>
            </a:r>
            <a:r>
              <a:rPr lang="ru-RU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молодежной специфики и привлечение молодежи к противодействию насильственному экстремизму</a:t>
            </a:r>
          </a:p>
        </p:txBody>
      </p:sp>
      <p:sp>
        <p:nvSpPr>
          <p:cNvPr id="12" name="Rectangle 11"/>
          <p:cNvSpPr/>
          <p:nvPr/>
        </p:nvSpPr>
        <p:spPr>
          <a:xfrm>
            <a:off x="-1" y="742951"/>
            <a:ext cx="6542117" cy="665436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2"/>
          <p:cNvSpPr txBox="1">
            <a:spLocks/>
          </p:cNvSpPr>
          <p:nvPr/>
        </p:nvSpPr>
        <p:spPr>
          <a:xfrm>
            <a:off x="800387" y="907018"/>
            <a:ext cx="5658602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cap="none" dirty="0">
                <a:solidFill>
                  <a:srgbClr val="133743"/>
                </a:solidFill>
                <a:latin typeface="Arial Black" charset="0"/>
                <a:ea typeface="Arial Black" charset="0"/>
                <a:cs typeface="Arial Black" charset="0"/>
              </a:rPr>
              <a:t>ВОПРОСЫ ДЛЯ РАЗМЫШЛЕНИЯ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078894A6-CD1E-D348-BC1E-E986502E721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35960E4F-C15D-AC49-A16A-D5D6447D4113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3" name="Title 2">
              <a:extLst>
                <a:ext uri="{FF2B5EF4-FFF2-40B4-BE49-F238E27FC236}">
                  <a16:creationId xmlns:a16="http://schemas.microsoft.com/office/drawing/2014/main" xmlns="" id="{4FAA77B0-E13F-714D-8EB7-36298EF81CBA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644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6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12</a:t>
            </a:r>
            <a:r>
              <a:rPr lang="en-US" sz="16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| </a:t>
            </a:r>
            <a:r>
              <a:rPr lang="ru-RU" sz="16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Фатима отстаивает свое мнение: путешествие молодой марокканки по пути противодействия насильственному экстремизму</a:t>
            </a:r>
            <a:endParaRPr lang="en-US" sz="16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7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1144080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4D7229FA-5104-2B4E-BEB0-3ADFB8F6AF7F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06 | </a:t>
            </a:r>
            <a:r>
              <a:rPr lang="ru-RU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молодежной специфики и привлечение молодежи к противодействию насильственному экстремизму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8C0B3C69-D7E1-E64A-A007-E8BDF6563EFD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969C6DAF-EB64-684D-91B8-5D46BA6E8BA2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1" name="Title 2">
              <a:extLst>
                <a:ext uri="{FF2B5EF4-FFF2-40B4-BE49-F238E27FC236}">
                  <a16:creationId xmlns:a16="http://schemas.microsoft.com/office/drawing/2014/main" xmlns="" id="{14AD6472-8C51-0C49-AB36-CE5B79C5999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14</a:t>
              </a:r>
            </a:p>
          </p:txBody>
        </p:sp>
      </p:grpSp>
      <p:sp>
        <p:nvSpPr>
          <p:cNvPr id="15" name="Title 2">
            <a:extLst>
              <a:ext uri="{FF2B5EF4-FFF2-40B4-BE49-F238E27FC236}">
                <a16:creationId xmlns:a16="http://schemas.microsoft.com/office/drawing/2014/main" xmlns="" id="{A54D8AD8-4013-7646-B39C-AFB6E9D22DC1}"/>
              </a:ext>
            </a:extLst>
          </p:cNvPr>
          <p:cNvSpPr txBox="1">
            <a:spLocks/>
          </p:cNvSpPr>
          <p:nvPr/>
        </p:nvSpPr>
        <p:spPr>
          <a:xfrm>
            <a:off x="307428" y="1346123"/>
            <a:ext cx="3796352" cy="324011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Подготовлено: </a:t>
            </a:r>
            <a:r>
              <a:rPr lang="ru-RU" sz="1300" b="0" u="sng" dirty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НКО </a:t>
            </a:r>
            <a:r>
              <a:rPr lang="ru-RU" sz="1300" b="0" u="sng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«</a:t>
            </a:r>
            <a:r>
              <a:rPr lang="ru-RU" sz="1300" b="0" u="sng" cap="none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Поиск общих интересов</a:t>
            </a:r>
            <a:r>
              <a:rPr lang="ru-RU" sz="1300" b="0" u="sng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»</a:t>
            </a:r>
            <a:endParaRPr lang="en-US" sz="1100" b="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Исходная ссылка: </a:t>
            </a:r>
            <a:r>
              <a:rPr lang="en-US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https://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youtu.be/fVn7XhrlUeQ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endParaRPr lang="en-US" sz="110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2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В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идеоролик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можно скачать </a:t>
            </a: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по этой ссылке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. 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Русские субтитры: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Расширенные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версий, скачанных по ссылке)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7"/>
              </a:rPr>
              <a:t>Основные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просмотра видеоролика на </a:t>
            </a:r>
            <a:r>
              <a:rPr lang="en-US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YouTube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) 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r>
              <a:rPr lang="ru-RU" sz="1300" b="0" i="1" cap="none" dirty="0">
                <a:solidFill>
                  <a:srgbClr val="00475D"/>
                </a:solidFill>
                <a:latin typeface="Arial"/>
                <a:ea typeface="Open Sans"/>
              </a:rPr>
              <a:t>Инструкции по использованию субтитров доступны </a:t>
            </a:r>
            <a:r>
              <a:rPr lang="ru-RU" sz="1300" i="1" u="sng" cap="none" dirty="0">
                <a:solidFill>
                  <a:srgbClr val="00475D"/>
                </a:solidFill>
                <a:latin typeface="Arial"/>
                <a:ea typeface="Open Sans"/>
                <a:hlinkClick r:id="rId8"/>
              </a:rPr>
              <a:t>по этой ссылке</a:t>
            </a:r>
            <a:r>
              <a:rPr lang="ru-RU" sz="1300" i="1" cap="none" dirty="0">
                <a:solidFill>
                  <a:srgbClr val="00475D"/>
                </a:solidFill>
                <a:latin typeface="Arial"/>
                <a:ea typeface="Open Sans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Google Shape;662;p101">
            <a:hlinkClick r:id="rId4"/>
            <a:extLst>
              <a:ext uri="{FF2B5EF4-FFF2-40B4-BE49-F238E27FC236}">
                <a16:creationId xmlns:a16="http://schemas.microsoft.com/office/drawing/2014/main" xmlns="" id="{204FAC5B-6588-0D46-AC3B-33C8D33EEFC0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076" y="1432142"/>
            <a:ext cx="4602122" cy="3068081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7313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13</a:t>
            </a:r>
            <a:r>
              <a:rPr lang="en-US" sz="18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| </a:t>
            </a:r>
            <a:r>
              <a:rPr lang="ru-RU" sz="17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Познакомьтесь с жителями [улицы] Баб аль-Дахаб (Золотая дверь)</a:t>
            </a:r>
            <a:endParaRPr lang="en-US" sz="17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D561FD11-D3D2-A14A-B3B4-C8A0B64B6344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06 | </a:t>
            </a:r>
            <a:r>
              <a:rPr lang="ru-RU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молодежной специфики и привлечение молодежи к противодействию насильственному экстремизму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3788374F-BC69-9942-AA06-3F2716E0756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B274BCE1-7D06-F642-B0F0-DCDBB940AD9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B6AF6DF7-3AED-634C-900F-BFEDC7162DE6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15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8541892-1C29-6948-970C-EB30BEB43D0C}"/>
              </a:ext>
            </a:extLst>
          </p:cNvPr>
          <p:cNvSpPr txBox="1"/>
          <p:nvPr/>
        </p:nvSpPr>
        <p:spPr>
          <a:xfrm>
            <a:off x="1752600" y="-413657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35771B13-18A1-4049-83B8-47BFD33932D8}"/>
              </a:ext>
            </a:extLst>
          </p:cNvPr>
          <p:cNvSpPr txBox="1">
            <a:spLocks/>
          </p:cNvSpPr>
          <p:nvPr/>
        </p:nvSpPr>
        <p:spPr>
          <a:xfrm>
            <a:off x="307428" y="1138139"/>
            <a:ext cx="3772498" cy="35984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Подготовлено: </a:t>
            </a:r>
            <a:r>
              <a:rPr lang="en-US" sz="1300" b="0" u="sng" dirty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MARCH </a:t>
            </a:r>
            <a:r>
              <a:rPr lang="en-US" sz="1300" b="0" u="sng" cap="none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Lebanon</a:t>
            </a:r>
            <a:endParaRPr lang="en-US" sz="1100" b="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https://</a:t>
            </a:r>
            <a:r>
              <a:rPr lang="en-US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rebrand.ly/CVE_Video13</a:t>
            </a:r>
            <a:endParaRPr lang="en-US" sz="1300" cap="none" dirty="0" smtClean="0">
              <a:solidFill>
                <a:srgbClr val="00475D"/>
              </a:solidFill>
              <a:latin typeface="Arial"/>
              <a:ea typeface="Open Sans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Исходная 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ссылка: </a:t>
            </a:r>
            <a:r>
              <a:rPr lang="en-US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https://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youtu.be/4_xHIJ5DkT0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 </a:t>
            </a:r>
            <a:endParaRPr lang="en-US" sz="110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2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В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идеоролик можно скачать </a:t>
            </a:r>
            <a:r>
              <a:rPr lang="ru-RU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по этой ссылке</a:t>
            </a: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. </a:t>
            </a:r>
            <a:endParaRPr lang="en-US" sz="110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Русские 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субтитры: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7"/>
              </a:rPr>
              <a:t>Расширенные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версий, скачанных по ссылке)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8"/>
              </a:rPr>
              <a:t>Основные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просмотра видеоролика на </a:t>
            </a:r>
            <a:r>
              <a:rPr lang="en-US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YouTube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) 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r>
              <a:rPr lang="ru-RU" sz="1300" b="0" i="1" cap="none" dirty="0">
                <a:solidFill>
                  <a:srgbClr val="00475D"/>
                </a:solidFill>
                <a:latin typeface="Arial"/>
                <a:ea typeface="Open Sans"/>
              </a:rPr>
              <a:t>Инструкции по использованию субтитров доступны </a:t>
            </a:r>
            <a:r>
              <a:rPr lang="ru-RU" sz="1300" i="1" u="sng" cap="none" dirty="0">
                <a:solidFill>
                  <a:srgbClr val="00475D"/>
                </a:solidFill>
                <a:latin typeface="Arial"/>
                <a:ea typeface="Open Sans"/>
                <a:hlinkClick r:id="rId9"/>
              </a:rPr>
              <a:t>по этой ссылке</a:t>
            </a:r>
            <a:r>
              <a:rPr lang="ru-RU" sz="1300" i="1" cap="none" dirty="0">
                <a:solidFill>
                  <a:srgbClr val="00475D"/>
                </a:solidFill>
                <a:latin typeface="Arial"/>
                <a:ea typeface="Open Sans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0" name="Google Shape;669;p102">
            <a:hlinkClick r:id="rId4"/>
            <a:extLst>
              <a:ext uri="{FF2B5EF4-FFF2-40B4-BE49-F238E27FC236}">
                <a16:creationId xmlns:a16="http://schemas.microsoft.com/office/drawing/2014/main" xmlns="" id="{2313F2DB-ECDA-B04F-A32A-9E59136F5BAB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628" y="1217493"/>
            <a:ext cx="4587570" cy="3058380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995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68626" y="588150"/>
            <a:ext cx="7856522" cy="61555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20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Потенциальные риски, связанные с привлечением молодежи к программам противодействия насильственному экстремизму:</a:t>
            </a:r>
            <a:endParaRPr lang="en-US" sz="20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62000" y="1378037"/>
            <a:ext cx="7940784" cy="346248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Другие специалисты-практики, работающие в сфере противодействия насильственному экстремизму, могут не располагать необходимыми инструментами или гибкостью, достаточными для глубокого понимания молодежной динамики в их контексте, либо могут иметь негативные стереотипы о молодежи.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Будучи вовлеченными, молодые люди могут не иметь такого же права голоса или представления своих интересов, как другие.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Возможна ситуация, когда молодежь должным образом не подготовлена к участию или у молодых людей имеются опасения, что они будут восприниматься только как инструменты, используемые другими организациями или структурами.</a:t>
            </a:r>
          </a:p>
          <a:p>
            <a:pPr marL="182880" indent="-18288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Информация, собранная благодаря привлечению молодых людей, может быть использована таким образом, что это нанесет ущерб отношениям или представлениям о партнерстве.</a:t>
            </a:r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8701722" y="4744511"/>
            <a:ext cx="442278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02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765314" y="1347669"/>
            <a:ext cx="8385312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AD8ADD02-274D-2F4D-A580-7532BEE0B1DE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06 | </a:t>
            </a:r>
            <a:r>
              <a:rPr lang="ru-RU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молодежной специфики и привлечение молодежи к противодействию насильственному экстремизму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EE1D47D-BA1C-A94F-9168-45AD5D35ECE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265D111D-D6D3-DB43-B402-F95C12CA9456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xmlns="" id="{C571CDDA-6D01-7249-A848-375FD8BD79C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59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88504" y="1770133"/>
            <a:ext cx="7669695" cy="30008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ru-RU" sz="1600" b="0" cap="none" dirty="0">
                <a:latin typeface="Arial" charset="0"/>
                <a:ea typeface="Arial" charset="0"/>
                <a:cs typeface="Arial" charset="0"/>
              </a:rPr>
              <a:t>Мероприятия по противодействию насильственному экстремизму не будут в полной мере эффективны, если осуществлять их без учета потребностей молодых мужчин и женщин.</a:t>
            </a:r>
          </a:p>
          <a:p>
            <a:pPr marL="285750" indent="-285750" defTabSz="27432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ru-RU" sz="1600" b="0" cap="none" dirty="0">
                <a:latin typeface="Arial" charset="0"/>
                <a:ea typeface="Arial" charset="0"/>
                <a:cs typeface="Arial" charset="0"/>
              </a:rPr>
              <a:t>Для того, чтобы молодые люди и лидеры стали полноценными партнерами или руководителями в деле противодействия насильственному экстремизму, им необходимо обеспечить уважение, достоинство и свободу выбора.</a:t>
            </a:r>
          </a:p>
          <a:p>
            <a:pPr marL="285750" indent="-285750" defTabSz="27432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ru-RU" sz="1600" b="0" cap="none" dirty="0">
                <a:latin typeface="Arial" charset="0"/>
                <a:ea typeface="Arial" charset="0"/>
                <a:cs typeface="Arial" charset="0"/>
              </a:rPr>
              <a:t>Молодежь должна активно участвовать в работе по противодействию насильственному экстремизму на всех уровнях в качестве важнейших, доверенных партнеров и лидеров.</a:t>
            </a:r>
          </a:p>
          <a:p>
            <a:pPr marL="285750" indent="-285750" defTabSz="27432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ru-RU" sz="1600" b="0" cap="none">
                <a:latin typeface="Arial" charset="0"/>
                <a:ea typeface="Arial" charset="0"/>
                <a:cs typeface="Arial" charset="0"/>
              </a:rPr>
              <a:t>Молодые люди уже вовлечены в противодействие насильственному экстремизму, и их усилия должны быть отмечены, а их успешные усилия необходимо поддерживать.</a:t>
            </a:r>
            <a:endParaRPr lang="ru-RU" sz="1600" b="0" cap="none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A25E263-0586-204B-8C9F-A744E99183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98705E64-4A9E-1E45-992D-844514D97A75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2"/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Итоги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8ADB300D-0CD6-5E43-8C7F-2FC2541999F6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06 | </a:t>
            </a:r>
            <a:r>
              <a:rPr lang="ru-RU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молодежной специфики и привлечение молодежи к противодействию насильственному экстремизму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1ABDF7AD-2A74-854A-A9CA-1943FFF5E0BD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57CBF26C-4754-4A46-B67B-DB120257400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xmlns="" id="{9917F912-F9F6-6E45-9035-59064A610C76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856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88504" y="1798349"/>
            <a:ext cx="7669695" cy="244477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Молодежь часто организуется и действует по-своему, что может как создать трудности для сотрудничества, так и сделать программы более эффективными.</a:t>
            </a:r>
          </a:p>
          <a:p>
            <a:pPr marL="285750" indent="-285750" defTabSz="27432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Степень вовлеченности молодежи возрастает по мере того, как молодым людям дается больше полномочий в процессе разработки, реализации, мониторинга и оценки программ.</a:t>
            </a:r>
          </a:p>
          <a:p>
            <a:pPr marL="285750" indent="-285750" defTabSz="27432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az-Cyrl-AZ" sz="1600" b="0" cap="none" dirty="0">
                <a:latin typeface="Arial" charset="0"/>
                <a:ea typeface="Arial" charset="0"/>
                <a:cs typeface="Arial" charset="0"/>
              </a:rPr>
              <a:t>Возможно, возникнет необходимость устранить определенные препятствия и предоставить молодым людям дополнительные ресурсы, чтобы они могли активно участвовать в мероприятиях или руководить программами.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B54D90E-18B6-D24C-AE4C-68E5D1F677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B299589F-E279-8243-89AA-C370E08B40F4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2"/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Итоги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8FBB3473-395D-034A-B456-8DC4C4798DAE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06 | </a:t>
            </a:r>
            <a:r>
              <a:rPr lang="ru-RU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молодежной специфики и привлечение молодежи к противодействию насильственному экстремизму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75C96DFF-B73A-4643-BA84-1545F1A887AE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06E4B5C4-A66F-EA47-A9B5-067B6B87C26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xmlns="" id="{4EA5E7B6-69B3-C540-B34A-B1E0A5A92119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008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290638" y="1567804"/>
            <a:ext cx="6562725" cy="235449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ru-RU" sz="2550" b="0" cap="none" dirty="0">
                <a:latin typeface="Arial" charset="0"/>
                <a:ea typeface="Arial" charset="0"/>
                <a:cs typeface="Arial" charset="0"/>
              </a:rPr>
              <a:t>Во времена вашей юности (возможно, когда вам было от 18 до 21 года), приходилось ли вам по-настоящему чувствовать, что вас ценят, к вам прислушиваются и вы имеете значение для кого-либо?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7AA9A59-D2A4-1D49-A2F8-D0B3706A1A4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7EB64612-EDD5-3546-AAA3-42CBBF3556F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" name="Title 2">
              <a:extLst>
                <a:ext uri="{FF2B5EF4-FFF2-40B4-BE49-F238E27FC236}">
                  <a16:creationId xmlns:a16="http://schemas.microsoft.com/office/drawing/2014/main" xmlns="" id="{C258C928-CC60-2B4D-8ACA-0CDF31E156C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02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594C35D0-37A0-894F-87D2-13734DB29DD1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79FC87D8-AAA7-7549-AA47-8C738D04EC71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2BF8BDA-C206-494E-87FF-D2C6D790AE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06 | </a:t>
            </a:r>
            <a:r>
              <a:rPr lang="ru-RU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молодежной специфики и привлечение молодежи к противодействию насильственному экстремизму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564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" t="9593" r="497" b="12790"/>
          <a:stretch/>
        </p:blipFill>
        <p:spPr>
          <a:xfrm>
            <a:off x="0" y="0"/>
            <a:ext cx="9144000" cy="5086350"/>
          </a:xfrm>
          <a:prstGeom prst="rect">
            <a:avLst/>
          </a:prstGeom>
        </p:spPr>
      </p:pic>
      <p:cxnSp>
        <p:nvCxnSpPr>
          <p:cNvPr id="10" name="Straight Connector 9"/>
          <p:cNvCxnSpPr>
            <a:cxnSpLocks/>
          </p:cNvCxnSpPr>
          <p:nvPr/>
        </p:nvCxnSpPr>
        <p:spPr>
          <a:xfrm flipH="1">
            <a:off x="3829050" y="800100"/>
            <a:ext cx="532157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2"/>
          <p:cNvSpPr txBox="1">
            <a:spLocks/>
          </p:cNvSpPr>
          <p:nvPr/>
        </p:nvSpPr>
        <p:spPr>
          <a:xfrm>
            <a:off x="1062038" y="2345415"/>
            <a:ext cx="7019925" cy="156966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ru-RU" sz="2550" b="0" cap="none" dirty="0">
                <a:latin typeface="Arial" charset="0"/>
                <a:ea typeface="Arial" charset="0"/>
                <a:cs typeface="Arial" charset="0"/>
              </a:rPr>
              <a:t>Программы противодействия насильственному экстремизму наиболее эффективны тогда, когда в них вовлекается молодежь сообщества.</a:t>
            </a:r>
            <a:endParaRPr lang="en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45D72D82-C938-D041-8BFA-FED885A4E93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9C5CF05F-FD44-AA46-86CE-1264DFBDC99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33F2D1B4-0B58-FD43-8487-35F8B4713A77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03</a:t>
              </a: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FB6BBC8B-FD27-BD42-9011-179D3FB0B6E1}"/>
              </a:ext>
            </a:extLst>
          </p:cNvPr>
          <p:cNvCxnSpPr/>
          <p:nvPr/>
        </p:nvCxnSpPr>
        <p:spPr>
          <a:xfrm flipH="1">
            <a:off x="2955632" y="2061500"/>
            <a:ext cx="3232736" cy="0"/>
          </a:xfrm>
          <a:prstGeom prst="line">
            <a:avLst/>
          </a:prstGeom>
          <a:ln w="3492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97F8C7DB-12C2-0C4C-989D-A40BD7B68B0E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06 | </a:t>
            </a:r>
            <a:r>
              <a:rPr lang="ru-RU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молодежной специфики и привлечение молодежи к противодействию насильственному экстремизму</a:t>
            </a:r>
          </a:p>
        </p:txBody>
      </p:sp>
      <p:sp>
        <p:nvSpPr>
          <p:cNvPr id="14" name="Title 2"/>
          <p:cNvSpPr txBox="1">
            <a:spLocks/>
          </p:cNvSpPr>
          <p:nvPr/>
        </p:nvSpPr>
        <p:spPr>
          <a:xfrm>
            <a:off x="835819" y="1657350"/>
            <a:ext cx="7472362" cy="2462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ru-RU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СОГЛАСНЫ ЛИ ВЫ СО СЛЕДУЮЩИМ УТВЕРЖДЕНИЕМ?</a:t>
            </a:r>
          </a:p>
        </p:txBody>
      </p:sp>
    </p:spTree>
    <p:extLst>
      <p:ext uri="{BB962C8B-B14F-4D97-AF65-F5344CB8AC3E}">
        <p14:creationId xmlns:p14="http://schemas.microsoft.com/office/powerpoint/2010/main" val="64132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73824" y="721492"/>
            <a:ext cx="7578920" cy="67710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2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Почему так важно привлекать и поддерживать молодежь в деле противодействия насильственному экстремизму?</a:t>
            </a:r>
            <a:endParaRPr lang="en-US" sz="22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56808" y="1568413"/>
            <a:ext cx="7639479" cy="315983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Молодежь олицетворяет собой потенциал для позитивных изменений, а молодые активисты пользуются авторитетом среди своих сверстников.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Молодежь способна принести дополнительную пользу в деле противодействия насильственному экстремизму благодаря:</a:t>
            </a:r>
            <a:r>
              <a:rPr lang="en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особому пониманию проблем молодых людей из наиболее </a:t>
            </a:r>
            <a:r>
              <a:rPr lang="en-US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  </a:t>
            </a: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уязвимых групп</a:t>
            </a:r>
            <a:r>
              <a:rPr lang="en-US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выдвижению уникальных идей и решений проблемы </a:t>
            </a:r>
            <a:r>
              <a:rPr lang="en-US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  </a:t>
            </a: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насильственного экстремизма</a:t>
            </a:r>
            <a:r>
              <a:rPr lang="en-US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способности лучше находить контакт с молодыми людьми из </a:t>
            </a:r>
            <a:r>
              <a:rPr lang="en-US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  </a:t>
            </a: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уязвимых групп</a:t>
            </a:r>
            <a:endParaRPr lang="en" sz="16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Вовлечение молодых людей усиливает их собственную устойчивость, а также устойчивость их сверстников к экстремистским идеям.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755374" y="1556071"/>
            <a:ext cx="838862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7966F96C-BDBD-EF4F-ACC3-94F44D97B17A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06 | </a:t>
            </a:r>
            <a:r>
              <a:rPr lang="ru-RU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молодежной специфики и привлечение молодежи к противодействию насильственному экстремизму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B7ED7A2A-9A6D-E044-9179-15D57D3D912C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0940CEE4-901C-044A-9E0B-9BFFDC8AD35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:a16="http://schemas.microsoft.com/office/drawing/2014/main" xmlns="" id="{FA39CB19-BCA1-9346-9209-F22C41628F52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4963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6">
            <a:extLst>
              <a:ext uri="{FF2B5EF4-FFF2-40B4-BE49-F238E27FC236}">
                <a16:creationId xmlns:a16="http://schemas.microsoft.com/office/drawing/2014/main" xmlns="" id="{9E94A4E6-2554-6E47-9C21-5655B13EE6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7" t="3123" r="31092" b="3153"/>
          <a:stretch/>
        </p:blipFill>
        <p:spPr>
          <a:xfrm>
            <a:off x="6022428" y="0"/>
            <a:ext cx="3145385" cy="5143500"/>
          </a:xfrm>
          <a:prstGeom prst="rect">
            <a:avLst/>
          </a:prstGeom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762001" y="786408"/>
            <a:ext cx="5169717" cy="9233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2400"/>
              </a:lnSpc>
            </a:pPr>
            <a:r>
              <a:rPr lang="az-Cyrl-AZ" sz="22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Каким образом мы можем вовлечь молодежь в противодействие насильственному экстремизму?</a:t>
            </a:r>
            <a:endParaRPr lang="en-US" sz="22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762001" y="1792817"/>
            <a:ext cx="8405812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62001" y="1885898"/>
            <a:ext cx="4917374" cy="30008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192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Уделите особое внимание таким важным для молодых людей вещам, как </a:t>
            </a:r>
            <a:r>
              <a:rPr lang="az-Cyrl-AZ" sz="16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уважение, достоинство </a:t>
            </a: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и</a:t>
            </a:r>
            <a:r>
              <a:rPr lang="en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az-Cyrl-AZ" sz="16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свобода воли</a:t>
            </a:r>
            <a:r>
              <a:rPr lang="en-US" sz="16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,</a:t>
            </a:r>
            <a:r>
              <a:rPr lang="en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 противном случае будет очень трудно добиться их устойчивости к идеям насильственного экстремизма. </a:t>
            </a:r>
            <a:endParaRPr lang="en-US" sz="16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ts val="192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Помогите молодым людям </a:t>
            </a:r>
            <a:r>
              <a:rPr lang="az-Cyrl-AZ" sz="16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обрести уверенность в собственном будущем, </a:t>
            </a: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например, получить образование или начать карьеру, займитесь решением их проблем, особенно когда эти проблемы являются движущими силами насильственного экстремизма.</a:t>
            </a:r>
            <a:endParaRPr lang="en" sz="16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xmlns="" id="{E6D9B089-406F-424F-AB21-7FFE842EB6BF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06 | </a:t>
            </a:r>
            <a:r>
              <a:rPr lang="ru-RU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молодежной специфики и привлечение молодежи к противодействию насильственному экстремизму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E81EEB79-3BB2-F84B-8926-FE7F0145625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FF4DB5EA-6F6E-B04C-8818-D190B43FEB90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xmlns="" id="{BA56208F-17C2-BD43-B018-5C6F5A97FEED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8806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3421115" y="698072"/>
            <a:ext cx="5268694" cy="9233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2400"/>
              </a:lnSpc>
            </a:pPr>
            <a:r>
              <a:rPr lang="az-Cyrl-AZ" sz="22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На каких уровнях молодые люди могут участвовать в противодействии насильственному экстремизму?</a:t>
            </a:r>
            <a:endParaRPr lang="en-US" sz="22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3452394" y="1933754"/>
            <a:ext cx="5386805" cy="261610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Молодежь должна участвовать </a:t>
            </a:r>
            <a:r>
              <a:rPr lang="en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1) </a:t>
            </a:r>
            <a:r>
              <a:rPr lang="az-Cyrl-AZ" sz="16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на уровне разработки политики, </a:t>
            </a:r>
            <a:r>
              <a:rPr lang="en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2) </a:t>
            </a:r>
            <a:r>
              <a:rPr lang="az-Cyrl-AZ" sz="16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на уровне практических мероприятий </a:t>
            </a:r>
            <a:r>
              <a:rPr lang="az-Cyrl-AZ" sz="1600" b="0" cap="none" dirty="0">
                <a:solidFill>
                  <a:srgbClr val="0072B1"/>
                </a:solidFill>
                <a:latin typeface="Arial" panose="020B0604020202020204" pitchFamily="34" charset="0"/>
                <a:ea typeface="Arial Black" charset="0"/>
                <a:cs typeface="Arial" panose="020B0604020202020204" pitchFamily="34" charset="0"/>
              </a:rPr>
              <a:t>и</a:t>
            </a:r>
            <a:r>
              <a:rPr lang="az-Cyrl-AZ" sz="16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</a:t>
            </a:r>
            <a:r>
              <a:rPr lang="en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3) </a:t>
            </a: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на местном уровне </a:t>
            </a:r>
            <a:endParaRPr lang="en-US" sz="16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Резолюция Совета Безопасности ООН по вопросам молодежи, мира и безопасности (2250) рекомендует уделить внимание следующим пяти базовым элементам: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участие, защита, предотвращение, партнерство, выведение из конфликта и реинтеграция.</a:t>
            </a:r>
          </a:p>
        </p:txBody>
      </p:sp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0" r="37876"/>
          <a:stretch/>
        </p:blipFill>
        <p:spPr>
          <a:xfrm>
            <a:off x="0" y="0"/>
            <a:ext cx="3035300" cy="5145132"/>
          </a:xfrm>
          <a:prstGeom prst="rect">
            <a:avLst/>
          </a:prstGeom>
        </p:spPr>
      </p:pic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420125" y="1711566"/>
            <a:ext cx="557448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0F960FB5-568C-1042-9655-BAB3059E8A32}"/>
              </a:ext>
            </a:extLst>
          </p:cNvPr>
          <p:cNvSpPr txBox="1">
            <a:spLocks/>
          </p:cNvSpPr>
          <p:nvPr/>
        </p:nvSpPr>
        <p:spPr>
          <a:xfrm>
            <a:off x="2446527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06 | </a:t>
            </a:r>
            <a:r>
              <a:rPr lang="ru-RU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молодежной специфики и привлечение молодежи к противодействию насильственному экстремизму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F01ED889-0729-744D-9F9F-18944B5EC6EF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B9EEBAA-41E1-E54B-834A-CB0582AA6BC3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54202608-7A98-394A-9FD1-3A129B6ECE96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1772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7" y="839551"/>
            <a:ext cx="1951512" cy="3903024"/>
          </a:xfrm>
          <a:prstGeom prst="rect">
            <a:avLst/>
          </a:prstGeom>
        </p:spPr>
      </p:pic>
      <p:cxnSp>
        <p:nvCxnSpPr>
          <p:cNvPr id="5" name="Straight Arrow Connector 4"/>
          <p:cNvCxnSpPr>
            <a:cxnSpLocks/>
            <a:endCxn id="3" idx="0"/>
          </p:cNvCxnSpPr>
          <p:nvPr/>
        </p:nvCxnSpPr>
        <p:spPr>
          <a:xfrm flipV="1">
            <a:off x="1059393" y="839551"/>
            <a:ext cx="0" cy="3853471"/>
          </a:xfrm>
          <a:prstGeom prst="straightConnector1">
            <a:avLst/>
          </a:prstGeom>
          <a:ln w="41275">
            <a:solidFill>
              <a:srgbClr val="FCE12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/>
          <p:cNvSpPr txBox="1">
            <a:spLocks/>
          </p:cNvSpPr>
          <p:nvPr/>
        </p:nvSpPr>
        <p:spPr>
          <a:xfrm>
            <a:off x="2163402" y="1129166"/>
            <a:ext cx="6316783" cy="207236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200"/>
              </a:spcAft>
              <a:buClr>
                <a:srgbClr val="0072B1"/>
              </a:buClr>
              <a:buSzPts val="1100"/>
            </a:pPr>
            <a:r>
              <a:rPr lang="en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az-Cyrl-AZ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Решения инициируются молодыми людьми и принимаются </a:t>
            </a:r>
            <a:r>
              <a:rPr lang="en-US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   </a:t>
            </a:r>
            <a:r>
              <a:rPr lang="az-Cyrl-AZ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совместно с другими заинтересованными сторонами</a:t>
            </a:r>
            <a:endParaRPr lang="en" sz="1600" b="0" cap="none" dirty="0">
              <a:solidFill>
                <a:srgbClr val="0095C3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Bef>
                <a:spcPts val="0"/>
              </a:spcBef>
              <a:spcAft>
                <a:spcPts val="200"/>
              </a:spcAft>
              <a:buClr>
                <a:srgbClr val="0072B1"/>
              </a:buClr>
              <a:buSzPts val="1100"/>
            </a:pPr>
            <a:r>
              <a:rPr lang="en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az-Cyrl-AZ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Инициативы исходят от молодежи, и молодежь занимается </a:t>
            </a:r>
            <a:r>
              <a:rPr lang="en-US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   </a:t>
            </a:r>
            <a:r>
              <a:rPr lang="az-Cyrl-AZ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управлением</a:t>
            </a:r>
          </a:p>
          <a:p>
            <a:pPr>
              <a:spcBef>
                <a:spcPts val="0"/>
              </a:spcBef>
              <a:spcAft>
                <a:spcPts val="200"/>
              </a:spcAft>
              <a:buClr>
                <a:srgbClr val="0072B1"/>
              </a:buClr>
              <a:buSzPts val="1100"/>
            </a:pPr>
            <a:r>
              <a:rPr lang="en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az-Cyrl-AZ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Решения инициируются и принимаются заинтересованными </a:t>
            </a:r>
            <a:r>
              <a:rPr lang="en-US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   </a:t>
            </a:r>
            <a:r>
              <a:rPr lang="az-Cyrl-AZ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сторонами с участием молодежи</a:t>
            </a:r>
          </a:p>
          <a:p>
            <a:pPr>
              <a:spcBef>
                <a:spcPts val="0"/>
              </a:spcBef>
              <a:spcAft>
                <a:spcPts val="200"/>
              </a:spcAft>
              <a:buClr>
                <a:srgbClr val="0072B1"/>
              </a:buClr>
              <a:buSzPts val="1100"/>
            </a:pPr>
            <a:r>
              <a:rPr lang="en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az-Cyrl-AZ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Консультирование и информирование молодых участников</a:t>
            </a:r>
          </a:p>
          <a:p>
            <a:pPr>
              <a:spcBef>
                <a:spcPts val="0"/>
              </a:spcBef>
              <a:spcAft>
                <a:spcPts val="200"/>
              </a:spcAft>
              <a:buClr>
                <a:srgbClr val="0072B1"/>
              </a:buClr>
              <a:buSzPts val="1100"/>
            </a:pPr>
            <a:r>
              <a:rPr lang="en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az-Cyrl-AZ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Молодежь назначается и получает информацию</a:t>
            </a:r>
          </a:p>
        </p:txBody>
      </p:sp>
      <p:sp>
        <p:nvSpPr>
          <p:cNvPr id="7" name="Rectangle 6"/>
          <p:cNvSpPr/>
          <p:nvPr/>
        </p:nvSpPr>
        <p:spPr>
          <a:xfrm>
            <a:off x="2066561" y="830995"/>
            <a:ext cx="208018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1600"/>
              </a:spcBef>
              <a:buClr>
                <a:schemeClr val="dk1"/>
              </a:buClr>
              <a:buSzPts val="1100"/>
            </a:pPr>
            <a:r>
              <a:rPr lang="az-Cyrl-AZ" sz="1200" b="1" dirty="0">
                <a:solidFill>
                  <a:srgbClr val="00475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  <a:sym typeface="Open Sans"/>
              </a:rPr>
              <a:t>Степень вовлеченности: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45789" y="3455529"/>
            <a:ext cx="1791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1600"/>
              </a:spcBef>
              <a:buClr>
                <a:schemeClr val="dk1"/>
              </a:buClr>
              <a:buSzPts val="1100"/>
            </a:pPr>
            <a:r>
              <a:rPr lang="az-Cyrl-AZ" sz="1200" b="1" dirty="0">
                <a:solidFill>
                  <a:srgbClr val="00475D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Отсутствие участия :</a:t>
            </a:r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2163402" y="3760272"/>
            <a:ext cx="6212180" cy="106182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200"/>
              </a:spcAft>
              <a:buClr>
                <a:srgbClr val="0072B1"/>
              </a:buClr>
              <a:buSzPts val="1100"/>
            </a:pPr>
            <a:r>
              <a:rPr lang="en-US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az-Cyrl-AZ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Молодежь как «символ»</a:t>
            </a:r>
          </a:p>
          <a:p>
            <a:pPr>
              <a:spcBef>
                <a:spcPts val="0"/>
              </a:spcBef>
              <a:spcAft>
                <a:spcPts val="200"/>
              </a:spcAft>
              <a:buClr>
                <a:srgbClr val="0072B1"/>
              </a:buClr>
              <a:buSzPts val="1100"/>
            </a:pPr>
            <a:r>
              <a:rPr lang="en-US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az-Cyrl-AZ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Молодежь как «декорация»</a:t>
            </a:r>
          </a:p>
          <a:p>
            <a:pPr>
              <a:spcBef>
                <a:spcPts val="0"/>
              </a:spcBef>
              <a:spcAft>
                <a:spcPts val="200"/>
              </a:spcAft>
              <a:buClr>
                <a:srgbClr val="0072B1"/>
              </a:buClr>
              <a:buSzPts val="1100"/>
            </a:pPr>
            <a:r>
              <a:rPr lang="en-US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az-Cyrl-AZ" sz="1600" b="0" cap="none" dirty="0">
                <a:solidFill>
                  <a:srgbClr val="0095C3"/>
                </a:solidFill>
                <a:latin typeface="Arial" charset="0"/>
                <a:ea typeface="Arial" charset="0"/>
                <a:cs typeface="Arial" charset="0"/>
              </a:rPr>
              <a:t>Молодежь подвергается манипуляциям и не информируется</a:t>
            </a:r>
          </a:p>
          <a:p>
            <a:pPr>
              <a:spcBef>
                <a:spcPts val="0"/>
              </a:spcBef>
              <a:spcAft>
                <a:spcPts val="200"/>
              </a:spcAft>
              <a:buClr>
                <a:srgbClr val="0072B1"/>
              </a:buClr>
              <a:buSzPts val="1100"/>
            </a:pPr>
            <a:endParaRPr lang="en" sz="1600" b="0" cap="none" dirty="0">
              <a:solidFill>
                <a:srgbClr val="0095C3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A8807374-34B8-8340-829B-BF0FA29F3186}"/>
              </a:ext>
            </a:extLst>
          </p:cNvPr>
          <p:cNvCxnSpPr>
            <a:cxnSpLocks/>
          </p:cNvCxnSpPr>
          <p:nvPr/>
        </p:nvCxnSpPr>
        <p:spPr>
          <a:xfrm>
            <a:off x="1248939" y="814041"/>
            <a:ext cx="7126643" cy="2958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A8807374-34B8-8340-829B-BF0FA29F3186}"/>
              </a:ext>
            </a:extLst>
          </p:cNvPr>
          <p:cNvCxnSpPr>
            <a:cxnSpLocks/>
          </p:cNvCxnSpPr>
          <p:nvPr/>
        </p:nvCxnSpPr>
        <p:spPr>
          <a:xfrm>
            <a:off x="1248939" y="4726518"/>
            <a:ext cx="7126643" cy="2958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A8807374-34B8-8340-829B-BF0FA29F3186}"/>
              </a:ext>
            </a:extLst>
          </p:cNvPr>
          <p:cNvCxnSpPr>
            <a:cxnSpLocks/>
          </p:cNvCxnSpPr>
          <p:nvPr/>
        </p:nvCxnSpPr>
        <p:spPr>
          <a:xfrm>
            <a:off x="1248939" y="3395008"/>
            <a:ext cx="7126643" cy="2958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xmlns="" id="{98BD64B6-B4B6-7045-9061-646F68A127AA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 smtClean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 smtClean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06 | </a:t>
            </a:r>
            <a:r>
              <a:rPr lang="ru-RU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молодежной специфики и привлечение молодежи к противодействию насильственному экстремизму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6E154BF9-C787-7C4E-B3D7-07355E7CC803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CB68BDAA-286B-8243-A183-01B10BFDB62F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4" name="Title 2">
              <a:extLst>
                <a:ext uri="{FF2B5EF4-FFF2-40B4-BE49-F238E27FC236}">
                  <a16:creationId xmlns:a16="http://schemas.microsoft.com/office/drawing/2014/main" xmlns="" id="{BDF0F1B2-6BC5-424E-A0A9-2C9DA36B0DF9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430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9" y="505706"/>
            <a:ext cx="7038084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9</a:t>
            </a:r>
            <a:r>
              <a:rPr lang="en-US" sz="18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| </a:t>
            </a:r>
            <a:r>
              <a:rPr lang="ru-RU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Незаконные торговцы оружием в Ливане</a:t>
            </a:r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7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6ADBA01-1790-FA48-AF29-0BBF34FF603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BC97A3A7-9CFA-9345-BC25-E3C372C4139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Title 2">
              <a:extLst>
                <a:ext uri="{FF2B5EF4-FFF2-40B4-BE49-F238E27FC236}">
                  <a16:creationId xmlns:a16="http://schemas.microsoft.com/office/drawing/2014/main" xmlns="" id="{35D48BB8-6CFD-CA45-944F-C753B5AC75F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08</a:t>
              </a: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A688D6DE-EB09-E04A-8EC8-7FA571FD8729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06 | </a:t>
            </a:r>
            <a:r>
              <a:rPr lang="ru-RU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молодежной специфики и привлечение молодежи к противодействию насильственному экстремизму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xmlns="" id="{4ADDA6F7-BABB-184D-9027-DDA1064FAFB7}"/>
              </a:ext>
            </a:extLst>
          </p:cNvPr>
          <p:cNvSpPr txBox="1">
            <a:spLocks/>
          </p:cNvSpPr>
          <p:nvPr/>
        </p:nvSpPr>
        <p:spPr>
          <a:xfrm>
            <a:off x="307428" y="1109934"/>
            <a:ext cx="3836108" cy="382848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Подготовлено: </a:t>
            </a:r>
            <a:r>
              <a:rPr lang="en-US" sz="1300" b="0" u="sng" cap="none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VICE News</a:t>
            </a:r>
            <a:endParaRPr lang="en-US" sz="1100" b="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1-минутный ролик: </a:t>
            </a:r>
            <a:r>
              <a:rPr lang="en-US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https://</a:t>
            </a:r>
            <a:r>
              <a:rPr lang="en-US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youtu.be/QGSCZM6yz3M</a:t>
            </a:r>
            <a:endParaRPr lang="en-US" sz="1300" cap="none" dirty="0" smtClean="0">
              <a:solidFill>
                <a:srgbClr val="00475D"/>
              </a:solidFill>
              <a:latin typeface="Arial"/>
              <a:ea typeface="Open Sans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Исходная ссылка: </a:t>
            </a:r>
            <a:r>
              <a:rPr lang="en-US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https://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youtu.be/XxumsOQMxLE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endParaRPr lang="en-US" sz="110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2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Видеоролик можно скачать </a:t>
            </a:r>
            <a:r>
              <a:rPr lang="ru-RU" sz="12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здесь</a:t>
            </a:r>
            <a:r>
              <a:rPr lang="ru-RU" sz="12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.</a:t>
            </a:r>
            <a:endParaRPr lang="en-US" sz="1200" b="0" cap="none" dirty="0" smtClean="0">
              <a:solidFill>
                <a:srgbClr val="00475D"/>
              </a:solidFill>
              <a:latin typeface="Arial"/>
              <a:ea typeface="Open Sans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Русские 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субтитры: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7"/>
              </a:rPr>
              <a:t>Расширенные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версий, скачанных по ссылке)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8"/>
              </a:rPr>
              <a:t>Основные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просмотра видеоролика на </a:t>
            </a:r>
            <a:r>
              <a:rPr lang="en-US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YouTube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) 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r>
              <a:rPr lang="ru-RU" sz="1300" b="0" i="1" cap="none" dirty="0">
                <a:solidFill>
                  <a:srgbClr val="00475D"/>
                </a:solidFill>
                <a:latin typeface="Arial"/>
                <a:ea typeface="Open Sans"/>
              </a:rPr>
              <a:t>Инструкции по использованию субтитров доступны </a:t>
            </a:r>
            <a:r>
              <a:rPr lang="ru-RU" sz="1300" i="1" u="sng" cap="none" dirty="0">
                <a:solidFill>
                  <a:srgbClr val="00475D"/>
                </a:solidFill>
                <a:latin typeface="Arial"/>
                <a:ea typeface="Open Sans"/>
                <a:hlinkClick r:id="rId9"/>
              </a:rPr>
              <a:t>по этой ссылке</a:t>
            </a:r>
            <a:r>
              <a:rPr lang="ru-RU" sz="1300" i="1" cap="none" dirty="0">
                <a:solidFill>
                  <a:srgbClr val="00475D"/>
                </a:solidFill>
                <a:latin typeface="Arial"/>
                <a:ea typeface="Open Sans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Google Shape;614;p95">
            <a:hlinkClick r:id="rId4"/>
            <a:extLst>
              <a:ext uri="{FF2B5EF4-FFF2-40B4-BE49-F238E27FC236}">
                <a16:creationId xmlns:a16="http://schemas.microsoft.com/office/drawing/2014/main" xmlns="" id="{1E935E09-266F-5348-BBDB-3A7C63BE25EB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252" y="1216995"/>
            <a:ext cx="4590946" cy="3060630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65634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8" y="505706"/>
            <a:ext cx="8692129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10</a:t>
            </a:r>
            <a:r>
              <a:rPr lang="en-US" sz="18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| </a:t>
            </a:r>
            <a:r>
              <a:rPr lang="ru-RU" sz="17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«Любовь и война на крыше» — документальный фильм (трейлер)</a:t>
            </a:r>
            <a:endParaRPr lang="en-US" sz="17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7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D6D54485-3164-A04F-A12C-1AB341CB5C0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06 | </a:t>
            </a:r>
            <a:r>
              <a:rPr lang="ru-RU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молодежной специфики и привлечение молодежи к противодействию насильственному экстремизму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1F6EF1A7-9819-6849-AD6F-79D6755C0F3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F49B3C6B-9791-F34E-90A0-225F6BB4298E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AB317249-6CB9-7445-9376-A4A00CD27EE6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09</a:t>
              </a:r>
            </a:p>
          </p:txBody>
        </p:sp>
      </p:grp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3A1CE83D-2AC5-D446-A9D0-83C9525CA11A}"/>
              </a:ext>
            </a:extLst>
          </p:cNvPr>
          <p:cNvSpPr txBox="1">
            <a:spLocks/>
          </p:cNvSpPr>
          <p:nvPr/>
        </p:nvSpPr>
        <p:spPr>
          <a:xfrm>
            <a:off x="307428" y="1138139"/>
            <a:ext cx="3788401" cy="35984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Подготовлено: </a:t>
            </a:r>
            <a:r>
              <a:rPr lang="en-US" sz="1300" b="0" u="sng" dirty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MARCH </a:t>
            </a:r>
            <a:r>
              <a:rPr lang="en-US" sz="1300" b="0" u="sng" cap="none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Lebanon</a:t>
            </a:r>
            <a:endParaRPr lang="en-US" sz="1100" b="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https://</a:t>
            </a:r>
            <a:r>
              <a:rPr lang="en-US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rebrand.ly/CVE_Video10</a:t>
            </a:r>
            <a:endParaRPr lang="en-US" sz="1300" cap="none" dirty="0">
              <a:solidFill>
                <a:srgbClr val="00475D"/>
              </a:solidFill>
              <a:latin typeface="Arial"/>
              <a:ea typeface="Open Sans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Исходная </a:t>
            </a: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ссылка: </a:t>
            </a:r>
            <a:r>
              <a:rPr lang="en-US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https://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youtu.be/hZHz1NyuB1o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 </a:t>
            </a:r>
            <a:endParaRPr lang="en-US" sz="110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2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В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идеоролик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можно скачать </a:t>
            </a: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по этой ссылке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. 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Русские субтитры: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7"/>
              </a:rPr>
              <a:t>Расширенные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версий, скачанных по ссылке)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8"/>
              </a:rPr>
              <a:t>Основные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просмотра видеоролика на </a:t>
            </a:r>
            <a:r>
              <a:rPr lang="en-US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YouTube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) 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r>
              <a:rPr lang="ru-RU" sz="1300" b="0" i="1" cap="none" dirty="0">
                <a:solidFill>
                  <a:srgbClr val="00475D"/>
                </a:solidFill>
                <a:latin typeface="Arial"/>
                <a:ea typeface="Open Sans"/>
              </a:rPr>
              <a:t>Инструкции по использованию субтитров доступны </a:t>
            </a:r>
            <a:r>
              <a:rPr lang="ru-RU" sz="1300" i="1" u="sng" cap="none" dirty="0">
                <a:solidFill>
                  <a:srgbClr val="00475D"/>
                </a:solidFill>
                <a:latin typeface="Arial"/>
                <a:ea typeface="Open Sans"/>
                <a:hlinkClick r:id="rId9"/>
              </a:rPr>
              <a:t>по этой ссылке</a:t>
            </a:r>
            <a:r>
              <a:rPr lang="ru-RU" sz="1300" i="1" cap="none" dirty="0">
                <a:solidFill>
                  <a:srgbClr val="00475D"/>
                </a:solidFill>
                <a:latin typeface="Arial"/>
                <a:ea typeface="Open Sans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0" name="Google Shape;621;p96">
            <a:hlinkClick r:id="rId4"/>
            <a:extLst>
              <a:ext uri="{FF2B5EF4-FFF2-40B4-BE49-F238E27FC236}">
                <a16:creationId xmlns:a16="http://schemas.microsoft.com/office/drawing/2014/main" xmlns="" id="{4D389815-E5A1-184D-9339-EB313AEDEAC8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066" y="1217461"/>
            <a:ext cx="4602132" cy="3068088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349566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8451</TotalTime>
  <Words>1171</Words>
  <Application>Microsoft Office PowerPoint</Application>
  <PresentationFormat>On-screen Show (16:9)</PresentationFormat>
  <Paragraphs>136</Paragraphs>
  <Slides>18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0429_SFCG_Powerpoint</vt:lpstr>
      <vt:lpstr>Модуль 06 Понимание молодежной специфики и привлечение молодежи к противодействию насильственному экстремизму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2019-05-14T14:33:13Z</dcterms:modified>
</cp:coreProperties>
</file>