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19" r:id="rId2"/>
    <p:sldId id="320" r:id="rId3"/>
    <p:sldId id="440" r:id="rId4"/>
    <p:sldId id="321" r:id="rId5"/>
    <p:sldId id="322" r:id="rId6"/>
    <p:sldId id="323" r:id="rId7"/>
    <p:sldId id="324" r:id="rId8"/>
    <p:sldId id="326" r:id="rId9"/>
    <p:sldId id="327" r:id="rId10"/>
    <p:sldId id="450" r:id="rId11"/>
    <p:sldId id="329" r:id="rId12"/>
    <p:sldId id="451" r:id="rId13"/>
    <p:sldId id="452" r:id="rId14"/>
    <p:sldId id="332" r:id="rId15"/>
    <p:sldId id="333" r:id="rId16"/>
    <p:sldId id="334" r:id="rId17"/>
    <p:sldId id="335" r:id="rId18"/>
    <p:sldId id="441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752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22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04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67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89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038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vox.com/" TargetMode="External"/><Relationship Id="rId7" Type="http://schemas.openxmlformats.org/officeDocument/2006/relationships/hyperlink" Target="https://drive.google.com/a/sfcg.org/uc?id=1xa9ReoOHplwuJsc4IXv4v5wCwSWX83yd&amp;export=download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6unvvhIgsTa3j4HLpnAbRkJ1CKdwO9XS&amp;export=download" TargetMode="External"/><Relationship Id="rId5" Type="http://schemas.openxmlformats.org/officeDocument/2006/relationships/hyperlink" Target="https://drive.google.com/a/sfcg.org/uc?id=1hJq4yHRGYlcWDOt6WKullCIw1fmYntpx&amp;export=download" TargetMode="External"/><Relationship Id="rId4" Type="http://schemas.openxmlformats.org/officeDocument/2006/relationships/hyperlink" Target="https://youtu.be/18lf1kpBgRk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xa9ReoOHplwuJsc4IXv4v5wCwSWX83yd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4MJdKkZgF1ilF7QO2pjr42VrHcINTYFw&amp;export=download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OnZRoUzW6E_aJ9e6OEgRnqLAreTZju8f&amp;export=download" TargetMode="External"/><Relationship Id="rId5" Type="http://schemas.openxmlformats.org/officeDocument/2006/relationships/hyperlink" Target="https://drive.google.com/a/sfcg.org/uc?id=1Sg0F4rsnSMNFsCv7ld4xZXEkKW4Y7kXw&amp;export=download" TargetMode="External"/><Relationship Id="rId4" Type="http://schemas.openxmlformats.org/officeDocument/2006/relationships/hyperlink" Target="https://youtu.be/gdDv4BBj-1c" TargetMode="External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xa9ReoOHplwuJsc4IXv4v5wCwSWX83yd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q0BCef8-kJRPFTOIFdnTYqBm4x_ki4QM&amp;export=download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wQXCt7rX4CM4EfMbUirx-LmFz4pBV6nA&amp;export=download" TargetMode="External"/><Relationship Id="rId5" Type="http://schemas.openxmlformats.org/officeDocument/2006/relationships/hyperlink" Target="https://drive.google.com/a/sfcg.org/uc?id=1zE8nqmAckz0YMoLTHWbDgjfwBbavak6A&amp;export=download" TargetMode="External"/><Relationship Id="rId4" Type="http://schemas.openxmlformats.org/officeDocument/2006/relationships/hyperlink" Target="https://youtu.be/-lOHG37pe3w" TargetMode="External"/><Relationship Id="rId9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" t="2185" b="15282"/>
          <a:stretch/>
        </p:blipFill>
        <p:spPr>
          <a:xfrm>
            <a:off x="-13749" y="0"/>
            <a:ext cx="9157750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17117"/>
            <a:ext cx="5362575" cy="1384995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05</a:t>
            </a:r>
            <a:r>
              <a:rPr lang="en-US" dirty="0"/>
              <a:t/>
            </a:r>
            <a:br>
              <a:rPr lang="en-US" dirty="0"/>
            </a:b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="" xmlns:a16="http://schemas.microsoft.com/office/drawing/2014/main" id="{6886AC18-BBC0-1E48-87A7-6FBCC605A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25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594583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795463" algn="l"/>
              </a:tabLst>
            </a:pPr>
            <a:r>
              <a:rPr lang="az-Cyrl-AZ" sz="15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6</a:t>
            </a:r>
            <a:r>
              <a:rPr lang="en-US" sz="15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5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5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Видеоролики ИГИЛ вызывают отвращение. К тому же они очень эффективны</a:t>
            </a:r>
            <a:endParaRPr lang="en-US" sz="15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tabLst>
                <a:tab pos="1795463" algn="l"/>
              </a:tabLst>
            </a:pPr>
            <a:endParaRPr lang="en-US" sz="15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tabLst>
                <a:tab pos="1795463" algn="l"/>
              </a:tabLst>
            </a:pPr>
            <a:endParaRPr lang="en-US" sz="15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="" xmlns:a16="http://schemas.microsoft.com/office/drawing/2014/main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A205CADF-D3E7-0E4F-B25C-9A25A6C5C08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DCD80245-0288-604B-928B-E68C1DB596CA}"/>
              </a:ext>
            </a:extLst>
          </p:cNvPr>
          <p:cNvSpPr txBox="1">
            <a:spLocks/>
          </p:cNvSpPr>
          <p:nvPr/>
        </p:nvSpPr>
        <p:spPr>
          <a:xfrm>
            <a:off x="319356" y="1225745"/>
            <a:ext cx="3783517" cy="265175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Vox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youtu.be/18lf1kpBgRk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Расширенные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Основные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Инструкции </a:t>
            </a:r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7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Google Shape;496;p78">
            <a:hlinkClick r:id="rId4"/>
            <a:extLst>
              <a:ext uri="{FF2B5EF4-FFF2-40B4-BE49-F238E27FC236}">
                <a16:creationId xmlns="" xmlns:a16="http://schemas.microsoft.com/office/drawing/2014/main" id="{63201077-F0E9-C34C-97E6-864CF67E5F4B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004" y="1225745"/>
            <a:ext cx="4590937" cy="306062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33505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39654" y="718441"/>
            <a:ext cx="5399545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Стратегия ИГИЛ в отношении мужчин и мальчиков: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3" t="1762" r="39048" b="977"/>
          <a:stretch/>
        </p:blipFill>
        <p:spPr>
          <a:xfrm>
            <a:off x="-7883" y="-657"/>
            <a:ext cx="3048000" cy="5148098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438665" y="1632054"/>
            <a:ext cx="57119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/>
          <p:cNvSpPr txBox="1">
            <a:spLocks/>
          </p:cNvSpPr>
          <p:nvPr/>
        </p:nvSpPr>
        <p:spPr>
          <a:xfrm>
            <a:off x="3425149" y="1786215"/>
            <a:ext cx="5257799" cy="29238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lvl="0" indent="-18288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Группировка ИГИЛ призывала мужчин и мальчиков исполнять свои традиционные гендерные роли в качестве «защитников» женщин и детей, а также «хранителей веры и защитников родной земли».</a:t>
            </a:r>
          </a:p>
          <a:p>
            <a:pPr marL="182880" lvl="0" indent="-18288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Кроме того, группировка ИГИЛ использовала женщин в качестве инструмента вербовки мужчин, обещая отдать им в жены местных женщин, иностранок или пленных женщин в качестве сексуальных рабынь.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3D4EBEA-EB4D-0740-BD29-1C45448BC45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7CEE92E1-7EBA-C846-AB4A-4AEB10CD9C9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="" xmlns:a16="http://schemas.microsoft.com/office/drawing/2014/main" id="{9B546A7F-57B2-0846-9979-99C2F3AD3C7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76CB853F-2D01-0441-9CB0-5CAF1A4B9E50}"/>
              </a:ext>
            </a:extLst>
          </p:cNvPr>
          <p:cNvSpPr txBox="1">
            <a:spLocks/>
          </p:cNvSpPr>
          <p:nvPr/>
        </p:nvSpPr>
        <p:spPr>
          <a:xfrm>
            <a:off x="2454619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3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9" y="505706"/>
            <a:ext cx="8819178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7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Разрыв шаблона: женщина-миростроитель бросает вызов гендерным нормам в Йемене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="" xmlns:a16="http://schemas.microsoft.com/office/drawing/2014/main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1175884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87A99E72-B66D-464C-A1AB-1D609501F99F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="" xmlns:a16="http://schemas.microsoft.com/office/drawing/2014/main" id="{DADBDAC8-F7C0-4241-92C3-A14E306E6CA8}"/>
              </a:ext>
            </a:extLst>
          </p:cNvPr>
          <p:cNvSpPr txBox="1">
            <a:spLocks/>
          </p:cNvSpPr>
          <p:nvPr/>
        </p:nvSpPr>
        <p:spPr>
          <a:xfrm>
            <a:off x="307428" y="1375220"/>
            <a:ext cx="3758148" cy="324011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НКО «Поиск общих интересов»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/>
            </a:r>
            <a:b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</a:b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youtu.be/gdDv4BBj-1c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8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Google Shape;510;p80">
            <a:hlinkClick r:id="rId4"/>
            <a:extLst>
              <a:ext uri="{FF2B5EF4-FFF2-40B4-BE49-F238E27FC236}">
                <a16:creationId xmlns="" xmlns:a16="http://schemas.microsoft.com/office/drawing/2014/main" id="{C52C5947-6A9D-7F44-8C4E-9CB1EBD90307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69" y="1464970"/>
            <a:ext cx="4590929" cy="3060619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8791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814363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8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Девочки из Нигерии: прекращение насилия в Северной Нигерии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="" xmlns:a16="http://schemas.microsoft.com/office/drawing/2014/main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842591" y="-34787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="" xmlns:a16="http://schemas.microsoft.com/office/drawing/2014/main" id="{4B8B0B1C-55E8-0840-941A-1B61B5B9F385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="" xmlns:a16="http://schemas.microsoft.com/office/drawing/2014/main" id="{48EA887B-4C05-8146-9FF7-755B8EA62F45}"/>
              </a:ext>
            </a:extLst>
          </p:cNvPr>
          <p:cNvSpPr txBox="1">
            <a:spLocks/>
          </p:cNvSpPr>
          <p:nvPr/>
        </p:nvSpPr>
        <p:spPr>
          <a:xfrm>
            <a:off x="307428" y="1127288"/>
            <a:ext cx="3726268" cy="324011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НКО «Поиск общих интересов»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/>
            </a:r>
            <a:b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</a:b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://youtu.be/-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lOHG37pe3w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по этой ссылке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8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" name="Google Shape;517;p81">
            <a:hlinkClick r:id="rId4"/>
            <a:extLst>
              <a:ext uri="{FF2B5EF4-FFF2-40B4-BE49-F238E27FC236}">
                <a16:creationId xmlns="" xmlns:a16="http://schemas.microsoft.com/office/drawing/2014/main" id="{9F99D6FA-235F-2E4F-9FA7-EB016CBA894A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60" y="1217035"/>
            <a:ext cx="4590938" cy="3060625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65678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74" r="27459"/>
          <a:stretch/>
        </p:blipFill>
        <p:spPr>
          <a:xfrm>
            <a:off x="6027846" y="0"/>
            <a:ext cx="3138455" cy="5165598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73883" y="831218"/>
            <a:ext cx="5068117" cy="6924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700"/>
              </a:lnSpc>
            </a:pPr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Риски, связанные с привлечением женщин и девочек: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001" y="1605446"/>
            <a:ext cx="838862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801636"/>
            <a:ext cx="5163200" cy="295773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Женщины могут включаться в программы и мероприятия только как второстепенные участники, но не в качестве лидеров.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От женщин ожидается участие только в мероприятиях, ориентированных исключительно на женщин или связанных с «женскими проблемами» и не включающих все сферы деятельности.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Политика противодействия насильственному экстремизму может поставить под угрозу секьюритизацию или инструментализацию, направленные на решение проблем женщин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F0196A6-9339-F346-8665-C22A5DF7341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5796A48F-6011-D641-B66C-365B492F9934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="" xmlns:a16="http://schemas.microsoft.com/office/drawing/2014/main" id="{A5BB89C3-992B-6740-B7E4-10BDEAB50D5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B0024A19-07EB-AD4D-BD31-835F0AAC4B6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78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0" r="45436"/>
          <a:stretch/>
        </p:blipFill>
        <p:spPr>
          <a:xfrm>
            <a:off x="6027846" y="0"/>
            <a:ext cx="3116153" cy="514186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73883" y="886651"/>
            <a:ext cx="513585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Риски, связанные с привлечением женщин и девочек: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62001" y="1707046"/>
            <a:ext cx="838862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1" y="1949444"/>
            <a:ext cx="5230220" cy="251350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2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Женщины и девочки могут столкнуться со специфическими угрозами для собственной безопасности, поскольку расширение их возможностей представляется членам группировок воинствующих экстремистов и традиционным лидерам-мужчинам особенно опасным.</a:t>
            </a:r>
          </a:p>
          <a:p>
            <a:pPr marL="182880" indent="-182880">
              <a:lnSpc>
                <a:spcPts val="192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Родители женщин и девочек или их родственники мужского пола иногда могу препятствовать полноценному участию женщин и девочек в программах и мероприятиях.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50F11552-0095-9E49-B3FC-BD2041B1918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6E72ED42-53DF-194C-A7BB-7F0A6F4E140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="" xmlns:a16="http://schemas.microsoft.com/office/drawing/2014/main" id="{8A503ECB-11C7-9D49-A169-C3EC4CDB2B4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55ADE20E-CF85-8847-ABC9-B5D6738D581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990" y="685941"/>
            <a:ext cx="7633298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Передовые методы привлечения женщин и девочек: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2000" y="1160647"/>
            <a:ext cx="839893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/>
          <p:cNvSpPr txBox="1">
            <a:spLocks/>
          </p:cNvSpPr>
          <p:nvPr/>
        </p:nvSpPr>
        <p:spPr>
          <a:xfrm>
            <a:off x="773884" y="1319229"/>
            <a:ext cx="7570788" cy="34753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 полной мере учитывайте гендерную проблематику и включайте женщин и девочек во все аспекты работы программ, включая разработку, реализацию и оценку.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Привлекайте мужчин и мальчиков к гендерному мейнстриму (прим.: равноправное восприятие полов). 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Создайте для женщин и девочек условия, в которых они смогут участвовать в работе безопасно и продуктивно.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Предоставьте возглавляемым женщинами организациям доступ к ресурсам и возможностям для противодействия насильственной экстремистской деятельности.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Ваши усилия должны быть направлены на то, чтобы предотвратить вовлечение женщин и девочек в насильственный экстремизм, в том числе посредством выявления роли гендерной динамики в радикализации.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5CF57162-643D-F040-A61A-E120DD43FB2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37ED6861-7FFC-BF44-BE4E-A8A5D04F34D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="" xmlns:a16="http://schemas.microsoft.com/office/drawing/2014/main" id="{E4535896-3926-8445-99EE-056CCC18463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  <p:sp>
        <p:nvSpPr>
          <p:cNvPr id="12" name="Footer Placeholder 4">
            <a:extLst>
              <a:ext uri="{FF2B5EF4-FFF2-40B4-BE49-F238E27FC236}">
                <a16:creationId xmlns="" xmlns:a16="http://schemas.microsoft.com/office/drawing/2014/main" id="{51046435-99FF-8E49-9EE6-F4C30FB9B4A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9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E5903C2-B68C-A743-92AB-DA654218C4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788505" y="1746851"/>
            <a:ext cx="7086600" cy="23928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Гендер является важным фактором в понимании насильственного экстремизма и противодействии ему как для мужчин, так и для женщин.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Женщины и девочки, поддерживающие насильственную экстремистскую деятельность и участвующие в ней, руководствуются различными мотивирующими факторами.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В насильственных экстремистских группировках женщины и девушки исполняют самые разные роли.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1F30E6B5-39C6-0F4B-B3EA-E266B8186A3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565D6E24-4443-1A4B-8D6F-CD8B3C964C3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6BCADC01-507D-0747-A896-5FF95B4EB49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17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644DD3E5-F02F-EA44-94E6-D775E72696A3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01B0C655-D428-7146-B0D9-8C840EBA673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61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1746851"/>
            <a:ext cx="7086600" cy="21877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Женщины и девочки являются важными партнерами в деле противодействия радикализации как мужчин, так и женщин.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Женщины уже активно работают в сфере противодействия насильственному экстремизму.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Необходима более глубокая интеграция женщин и девочек на всех уровнях работы по предотвращению насильственного экстремизма и противодействию ему.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1F30E6B5-39C6-0F4B-B3EA-E266B8186A3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565D6E24-4443-1A4B-8D6F-CD8B3C964C3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6BCADC01-507D-0747-A896-5FF95B4EB49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18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EFFAF8D-B842-1844-AE2A-F51ABDD55C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E82D2436-DBF8-8E47-BFA2-06260E36B99F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="" xmlns:a16="http://schemas.microsoft.com/office/drawing/2014/main" id="{EAC8F168-EBDA-5F41-A7BE-4A504686D679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39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EEE7E6B1-323D-444C-8206-D75EB98FC67D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27AE51F2-C12C-9241-9EA6-DF3AAA238F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15E8C02F-0B2D-A248-A0C4-BD7CDD1DBC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-1" y="742951"/>
            <a:ext cx="6542117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/>
          <p:cNvSpPr txBox="1">
            <a:spLocks/>
          </p:cNvSpPr>
          <p:nvPr/>
        </p:nvSpPr>
        <p:spPr>
          <a:xfrm>
            <a:off x="800387" y="907018"/>
            <a:ext cx="565860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ВОПРОСЫ ДЛЯ РАЗМЫШЛЕНИЯ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767890" y="1857376"/>
            <a:ext cx="7326800" cy="23430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2400" b="0" cap="none" dirty="0">
                <a:latin typeface="Arial" charset="0"/>
                <a:ea typeface="Arial" charset="0"/>
                <a:cs typeface="Arial" charset="0"/>
              </a:rPr>
              <a:t>Каково чувствовать себя частью группы 1 или группы 2?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2400" b="0" cap="none" dirty="0">
                <a:latin typeface="Arial" charset="0"/>
                <a:ea typeface="Arial" charset="0"/>
                <a:cs typeface="Arial" charset="0"/>
              </a:rPr>
              <a:t>Как вы угадывали негласные правила?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2400" b="0" cap="none" dirty="0">
                <a:latin typeface="Arial" charset="0"/>
                <a:ea typeface="Arial" charset="0"/>
                <a:cs typeface="Arial" charset="0"/>
              </a:rPr>
              <a:t>Что вы чувствовали, когда вам не удавалось выполнить задачу?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ru-RU" sz="2400" b="0" cap="none" dirty="0">
                <a:latin typeface="Arial" charset="0"/>
                <a:ea typeface="Arial" charset="0"/>
                <a:cs typeface="Arial" charset="0"/>
              </a:rPr>
              <a:t>Какие чувства испытывали участники группы 1, зная правила и исключая участников из группы 2, когда те не понимали негласные правила? </a:t>
            </a:r>
            <a:endParaRPr lang="en-US" sz="240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2C611CB-03D1-F143-8B05-45A81E98D2C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33060064-68E5-E047-B477-0B024891FDB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B2952100-BC36-D54F-8FE0-80DBADA08D3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223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F6DCE864-B681-944A-87F3-7C5F32A2E491}"/>
              </a:ext>
            </a:extLst>
          </p:cNvPr>
          <p:cNvGrpSpPr/>
          <p:nvPr/>
        </p:nvGrpSpPr>
        <p:grpSpPr>
          <a:xfrm>
            <a:off x="4116596" y="-1"/>
            <a:ext cx="5019521" cy="2876713"/>
            <a:chOff x="4116596" y="-1"/>
            <a:chExt cx="5019521" cy="2876713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E8783050-DA46-7F45-B3C1-C8958882D4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7471"/>
            <a:stretch/>
          </p:blipFill>
          <p:spPr>
            <a:xfrm>
              <a:off x="4116596" y="-1"/>
              <a:ext cx="2832539" cy="28767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="" xmlns:a16="http://schemas.microsoft.com/office/drawing/2014/main" id="{F0FE0F4A-DD94-A642-BA36-F73B1710C4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8" r="18918"/>
            <a:stretch/>
          </p:blipFill>
          <p:spPr>
            <a:xfrm>
              <a:off x="6653997" y="0"/>
              <a:ext cx="2482120" cy="2876712"/>
            </a:xfrm>
            <a:prstGeom prst="rect">
              <a:avLst/>
            </a:prstGeom>
          </p:spPr>
        </p:pic>
      </p:grpSp>
      <p:sp>
        <p:nvSpPr>
          <p:cNvPr id="14" name="Title 2"/>
          <p:cNvSpPr txBox="1">
            <a:spLocks/>
          </p:cNvSpPr>
          <p:nvPr/>
        </p:nvSpPr>
        <p:spPr>
          <a:xfrm>
            <a:off x="762000" y="1859263"/>
            <a:ext cx="7212767" cy="232114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42900" lvl="0" indent="-34290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+mj-lt"/>
              <a:buAutoNum type="arabicPeriod" startAt="5"/>
            </a:pPr>
            <a:r>
              <a:rPr lang="ru-RU" sz="2400" b="0" cap="none" dirty="0">
                <a:latin typeface="Arial" charset="0"/>
                <a:ea typeface="Arial" charset="0"/>
                <a:cs typeface="Arial" charset="0"/>
              </a:rPr>
              <a:t>Пытались ли участники из группы 2 помочь другим участникам своей группы разобраться в правилах?</a:t>
            </a:r>
          </a:p>
          <a:p>
            <a:pPr marL="342900" lvl="0" indent="-342900">
              <a:lnSpc>
                <a:spcPts val="1900"/>
              </a:lnSpc>
              <a:spcBef>
                <a:spcPts val="0"/>
              </a:spcBef>
              <a:spcAft>
                <a:spcPts val="1000"/>
              </a:spcAft>
              <a:buClr>
                <a:schemeClr val="bg1"/>
              </a:buClr>
              <a:buSzPct val="100000"/>
              <a:buFont typeface="+mj-lt"/>
              <a:buAutoNum type="arabicPeriod" startAt="5"/>
            </a:pPr>
            <a:r>
              <a:rPr lang="ru-RU" sz="2400" b="0" cap="none" dirty="0">
                <a:latin typeface="Arial" charset="0"/>
                <a:ea typeface="Arial" charset="0"/>
                <a:cs typeface="Arial" charset="0"/>
              </a:rPr>
              <a:t>Случалось ли такое, когда вы оказывались в подобной ситуации, пытаясь понять правила общества, которые вы не знали, например, когда вы оказывались в совершенно новом месте? Что вы испытывали по возвращении домой?</a:t>
            </a:r>
            <a:endParaRPr lang="en" sz="240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72C611CB-03D1-F143-8B05-45A81E98D2C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33060064-68E5-E047-B477-0B024891FDB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B2952100-BC36-D54F-8FE0-80DBADA08D3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  <p:sp>
        <p:nvSpPr>
          <p:cNvPr id="22" name="Footer Placeholder 4">
            <a:extLst>
              <a:ext uri="{FF2B5EF4-FFF2-40B4-BE49-F238E27FC236}">
                <a16:creationId xmlns="" xmlns:a16="http://schemas.microsoft.com/office/drawing/2014/main" id="{61C04416-972E-0140-A63C-4B9EF8A0EFE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" y="742951"/>
            <a:ext cx="6542117" cy="665436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800387" y="907018"/>
            <a:ext cx="565860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cap="none" dirty="0">
                <a:solidFill>
                  <a:srgbClr val="133743"/>
                </a:solidFill>
                <a:latin typeface="Arial Black" charset="0"/>
                <a:ea typeface="Arial Black" charset="0"/>
                <a:cs typeface="Arial Black" charset="0"/>
              </a:rPr>
              <a:t>ВОПРОСЫ ДЛЯ РАЗМЫШЛЕНИЯ</a:t>
            </a:r>
          </a:p>
        </p:txBody>
      </p:sp>
    </p:spTree>
    <p:extLst>
      <p:ext uri="{BB962C8B-B14F-4D97-AF65-F5344CB8AC3E}">
        <p14:creationId xmlns:p14="http://schemas.microsoft.com/office/powerpoint/2010/main" val="394030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FFEC701-8D18-8E43-BDAD-BB29DE3A16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44" y="1223687"/>
            <a:ext cx="7886404" cy="1485900"/>
          </a:xfrm>
        </p:spPr>
        <p:txBody>
          <a:bodyPr>
            <a:normAutofit fontScale="90000"/>
          </a:bodyPr>
          <a:lstStyle/>
          <a:p>
            <a:pPr>
              <a:lnSpc>
                <a:spcPts val="2400"/>
              </a:lnSpc>
            </a:pPr>
            <a:r>
              <a:rPr lang="az-Cyrl-AZ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Гендер</a:t>
            </a:r>
            <a:r>
              <a:rPr lang="en" sz="24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представляет собой социально сконструированные характеристики женщин и мужчин, такие как нормы, роли и отношения между группами женщин и мужчин. Понятие «гендера» варьируется в разных обществах и может изменяться. Поскольку большинство людей рождаются либо мужчинами, либо женщинами, их учат соответствующим нормам поведения, в том числе тому, как они должны взаимодействовать с другими людьми того же или противоположного пола дома, в сообществах и на рабочих местах.</a:t>
            </a:r>
            <a:endParaRPr lang="en" sz="2400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722811" y="842342"/>
            <a:ext cx="842118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3BD45AE7-81A6-374D-A9F3-61408C2F4AC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D0BF4B71-49ED-7A4F-BB84-C0705A9F0CC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="" xmlns:a16="http://schemas.microsoft.com/office/drawing/2014/main" id="{0993D68D-DE17-094A-8018-13046C584D8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  <p:sp>
        <p:nvSpPr>
          <p:cNvPr id="15" name="Footer Placeholder 4">
            <a:extLst>
              <a:ext uri="{FF2B5EF4-FFF2-40B4-BE49-F238E27FC236}">
                <a16:creationId xmlns="" xmlns:a16="http://schemas.microsoft.com/office/drawing/2014/main" id="{7FEB9061-0F55-2D4C-8742-21AADA53DF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710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019175" y="1413563"/>
            <a:ext cx="7105650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lnSpc>
                <a:spcPts val="2800"/>
              </a:lnSpc>
              <a:spcAft>
                <a:spcPts val="800"/>
              </a:spcAft>
            </a:pPr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На ваш взгляд, насколько важна роль гендера в вопросах противодействия насильственному экстремизму? </a:t>
            </a:r>
            <a:r>
              <a:rPr lang="az-Cyrl-AZ" sz="2550" b="0" cap="none" dirty="0" smtClean="0">
                <a:latin typeface="Arial" charset="0"/>
                <a:ea typeface="Arial" charset="0"/>
                <a:cs typeface="Arial" charset="0"/>
              </a:rPr>
              <a:t>Почему?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  <a:p>
            <a:pPr algn="ctr">
              <a:lnSpc>
                <a:spcPts val="2800"/>
              </a:lnSpc>
              <a:spcAft>
                <a:spcPts val="800"/>
              </a:spcAft>
            </a:pPr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Насколько важно, по вашему мнению, вовлекать женщин и девочек в противодействие насильственному экстремизму?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9CC773C7-999F-8D47-883C-E00C2D37359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0B1D1428-7F97-3D46-AF2B-9A737F033BB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itle 2">
              <a:extLst>
                <a:ext uri="{FF2B5EF4-FFF2-40B4-BE49-F238E27FC236}">
                  <a16:creationId xmlns="" xmlns:a16="http://schemas.microsoft.com/office/drawing/2014/main" id="{458C83DC-A974-754D-BDD7-97E8FC75999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D55BB08-6D11-6240-A40A-36E663A4591F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56E4FF40-131C-4449-8AFC-4BB661FAEE96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71259022-6144-E244-8859-A99F2C0FC8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6820B7D2-F9B2-9E49-B9D2-B95C8DD145B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450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4" t="991" r="35031" b="1754"/>
          <a:stretch/>
        </p:blipFill>
        <p:spPr>
          <a:xfrm>
            <a:off x="6019800" y="-7938"/>
            <a:ext cx="3124200" cy="5178426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812800" y="707020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Проекты, которые включают гендерные аспекты: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89050" y="1555336"/>
            <a:ext cx="838476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762000" y="1668477"/>
            <a:ext cx="5251173" cy="31085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более эффективны, поскольку мы можем разрабатывать конкретные методы вмешательства для разных путей вовлечения людей в насильственный экстремизм;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 должны игнорировать риски, с которыми могут столкнуться женщины и девушки, привлеченные идеями насильственного экстремизма; </a:t>
            </a:r>
            <a:endParaRPr lang="az-Cyrl-AZ" sz="1600" b="0" cap="none" dirty="0" smtClean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должны развенчивать привлекательность насильственных форм мужественности и женственности, которые экстремистские группировки пропагандируют и пытаются навязать своим сторонникам и новобранцам.</a:t>
            </a:r>
            <a:endParaRPr lang="az-Cyrl-AZ" sz="1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FACDD7B5-9461-774F-AC35-92D9870779A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E83FBB2A-360B-7F4A-A131-65A3852E899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="" xmlns:a16="http://schemas.microsoft.com/office/drawing/2014/main" id="{2F8290EA-7DC1-5B46-A040-8A2716857EE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645EC94B-D553-7444-A446-1D850C1FC61E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0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3" t="-164" r="40096" b="1239"/>
          <a:stretch/>
        </p:blipFill>
        <p:spPr>
          <a:xfrm>
            <a:off x="6034790" y="-29980"/>
            <a:ext cx="3109210" cy="5186180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768555" y="699505"/>
            <a:ext cx="5410200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Общие гендерные стереотипы о насильственном экстремизме: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768556" y="1695443"/>
            <a:ext cx="5244618" cy="30346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Женщины не вербуются группировками воинствующих экстремистов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Женщины поддерживают насильственный экстремизм только по принуждению либо из-за связей с экстремистами-мужчинами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Мужчины вступают на путь насильственного радикализма в силу личного желания изменить общество, в то время как у женщин другие причины</a:t>
            </a:r>
          </a:p>
          <a:p>
            <a:pPr marL="182880" indent="-18288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Находясь в рядах группировок воинствующих экстремистов, женщины не совершают актов насилия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4D7741D6-687E-844F-AC8C-1EECC1709302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E114F983-90EA-C944-9BD3-DB3F77C0944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="" xmlns:a16="http://schemas.microsoft.com/office/drawing/2014/main" id="{141042B6-36F3-EC49-970A-CA3924E6A48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62E4DA48-4DED-9649-934C-1E7C31FBDB2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 flipH="1">
            <a:off x="789050" y="1555336"/>
            <a:ext cx="838476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800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" t="9524" r="2381" b="9822"/>
          <a:stretch/>
        </p:blipFill>
        <p:spPr>
          <a:xfrm>
            <a:off x="0" y="-19050"/>
            <a:ext cx="9144000" cy="516255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062038" y="2418678"/>
            <a:ext cx="7019925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Женщины и девочки не подвергаются риску радикализации.</a:t>
            </a:r>
            <a:endParaRPr lang="en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645B880C-3122-734F-B321-D8F5C690D85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7C4593E9-DE47-324A-9DA8-448EB96DF1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="" xmlns:a16="http://schemas.microsoft.com/office/drawing/2014/main" id="{05D167B6-69A0-064B-A32E-16EA807AF27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3E7E34CA-065C-744B-8B6D-3FD4639313D2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E0A26C6-A12E-C34F-8511-1BD2917B5224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0051237A-EA94-1E4C-947A-55B8F2D3BA28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/>
          <p:cNvSpPr txBox="1">
            <a:spLocks/>
          </p:cNvSpPr>
          <p:nvPr/>
        </p:nvSpPr>
        <p:spPr>
          <a:xfrm>
            <a:off x="835819" y="1657350"/>
            <a:ext cx="7472362" cy="2462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1600" cap="none" spc="5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СОГЛАСНЫ ЛИ ВЫ СО СЛЕДУЮЩИМ УТВЕРЖДЕНИЕМ?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1D5819C5-9407-E64D-86F5-0180BAF8031A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1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95453" y="718441"/>
            <a:ext cx="6801678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Стратегия ИГИЛ в отношении женщин и девушек: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9434" y="1632054"/>
            <a:ext cx="837456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/>
          <p:cNvSpPr txBox="1">
            <a:spLocks/>
          </p:cNvSpPr>
          <p:nvPr/>
        </p:nvSpPr>
        <p:spPr>
          <a:xfrm>
            <a:off x="795453" y="1782572"/>
            <a:ext cx="8077199" cy="29238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Особо подчеркиваются характерные для стран проживания женщин и девушек подталкивающие факторы, связанные с гендером, такие как политическое преследование и угнетение, бедность и угроза сексуального насилия.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Даются обещания обеспечить благосостояние, стабильный доход, романтику и возможность поддержать «проект создания нового государства – ИГИЛ». 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Предлагается возможность контролировать собственную жизнь, делать что-то запретное и захватывающее в надежде на изменение окружающего общества или создание нового.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F0B1549B-EA85-9D4E-A3E5-C4DCB4F3254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18D13F45-7BE4-C445-BEAD-197EBC56322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Title 2">
              <a:extLst>
                <a:ext uri="{FF2B5EF4-FFF2-40B4-BE49-F238E27FC236}">
                  <a16:creationId xmlns="" xmlns:a16="http://schemas.microsoft.com/office/drawing/2014/main" id="{FB579CE6-AFAC-BC40-9A46-51D97F15C65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B8C9AC42-A769-3345-AF20-76BE2DAA5B18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6478988" cy="1434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05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Понимание роли гендерной динамики в радикализации, насильственном экстремизме и вовлечении женщин и девочек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4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8402</TotalTime>
  <Words>1240</Words>
  <Application>Microsoft Office PowerPoint</Application>
  <PresentationFormat>On-screen Show (16:9)</PresentationFormat>
  <Paragraphs>113</Paragraphs>
  <Slides>18</Slides>
  <Notes>5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0429_SFCG_Powerpoint</vt:lpstr>
      <vt:lpstr>Модуль 05 Понимание роли гендерной динамики в радикализации, насильственном экстремизме и вовлечении женщин и девочек</vt:lpstr>
      <vt:lpstr>PowerPoint Presentation</vt:lpstr>
      <vt:lpstr>PowerPoint Presentation</vt:lpstr>
      <vt:lpstr>Гендер представляет собой социально сконструированные характеристики женщин и мужчин, такие как нормы, роли и отношения между группами женщин и мужчин. Понятие «гендера» варьируется в разных обществах и может изменяться. Поскольку большинство людей рождаются либо мужчинами, либо женщинами, их учат соответствующим нормам поведения, в том числе тому, как они должны взаимодействовать с другими людьми того же или противоположного пола дома, в сообществах и на рабочих местах.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2019-05-14T14:28:31Z</dcterms:modified>
</cp:coreProperties>
</file>