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10" r:id="rId2"/>
    <p:sldId id="411" r:id="rId3"/>
    <p:sldId id="412" r:id="rId4"/>
    <p:sldId id="413" r:id="rId5"/>
    <p:sldId id="414" r:id="rId6"/>
    <p:sldId id="415" r:id="rId7"/>
    <p:sldId id="416" r:id="rId8"/>
    <p:sldId id="417" r:id="rId9"/>
    <p:sldId id="418" r:id="rId10"/>
    <p:sldId id="420" r:id="rId11"/>
    <p:sldId id="419" r:id="rId12"/>
    <p:sldId id="439" r:id="rId13"/>
    <p:sldId id="421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5" pos="1920" userDrawn="1">
          <p15:clr>
            <a:srgbClr val="A4A3A4"/>
          </p15:clr>
        </p15:guide>
        <p15:guide id="7" pos="5568" userDrawn="1">
          <p15:clr>
            <a:srgbClr val="A4A3A4"/>
          </p15:clr>
        </p15:guide>
        <p15:guide id="8" pos="3850" userDrawn="1">
          <p15:clr>
            <a:srgbClr val="A4A3A4"/>
          </p15:clr>
        </p15:guide>
        <p15:guide id="9" orient="horz" pos="1092" userDrawn="1">
          <p15:clr>
            <a:srgbClr val="A4A3A4"/>
          </p15:clr>
        </p15:guide>
        <p15:guide id="10" orient="horz" pos="2162" userDrawn="1">
          <p15:clr>
            <a:srgbClr val="A4A3A4"/>
          </p15:clr>
        </p15:guide>
        <p15:guide id="11" pos="2880" userDrawn="1">
          <p15:clr>
            <a:srgbClr val="A4A3A4"/>
          </p15:clr>
        </p15:guide>
        <p15:guide id="12" orient="horz" pos="108" userDrawn="1">
          <p15:clr>
            <a:srgbClr val="A4A3A4"/>
          </p15:clr>
        </p15:guide>
        <p15:guide id="13" orient="horz" pos="3127" userDrawn="1">
          <p15:clr>
            <a:srgbClr val="A4A3A4"/>
          </p15:clr>
        </p15:guide>
        <p15:guide id="14" orient="horz" pos="2964" userDrawn="1">
          <p15:clr>
            <a:srgbClr val="A4A3A4"/>
          </p15:clr>
        </p15:guide>
        <p15:guide id="15" orient="horz" pos="372" userDrawn="1">
          <p15:clr>
            <a:srgbClr val="A4A3A4"/>
          </p15:clr>
        </p15:guide>
        <p15:guide id="16" pos="480" userDrawn="1">
          <p15:clr>
            <a:srgbClr val="A4A3A4"/>
          </p15:clr>
        </p15:guide>
        <p15:guide id="17" pos="5268" userDrawn="1">
          <p15:clr>
            <a:srgbClr val="A4A3A4"/>
          </p15:clr>
        </p15:guide>
        <p15:guide id="18" userDrawn="1">
          <p15:clr>
            <a:srgbClr val="A4A3A4"/>
          </p15:clr>
        </p15:guide>
        <p15:guide id="19" pos="5760" userDrawn="1">
          <p15:clr>
            <a:srgbClr val="A4A3A4"/>
          </p15:clr>
        </p15:guide>
        <p15:guide id="20" pos="192" userDrawn="1">
          <p15:clr>
            <a:srgbClr val="A4A3A4"/>
          </p15:clr>
        </p15:guide>
        <p15:guide id="21" pos="2160" userDrawn="1">
          <p15:clr>
            <a:srgbClr val="A4A3A4"/>
          </p15:clr>
        </p15:guide>
        <p15:guide id="22" orient="horz" pos="12" userDrawn="1">
          <p15:clr>
            <a:srgbClr val="A4A3A4"/>
          </p15:clr>
        </p15:guide>
        <p15:guide id="23" orient="horz" pos="3238" userDrawn="1">
          <p15:clr>
            <a:srgbClr val="A4A3A4"/>
          </p15:clr>
        </p15:guide>
        <p15:guide id="24" orient="horz" pos="732" userDrawn="1">
          <p15:clr>
            <a:srgbClr val="A4A3A4"/>
          </p15:clr>
        </p15:guide>
        <p15:guide id="25" pos="2688" userDrawn="1">
          <p15:clr>
            <a:srgbClr val="A4A3A4"/>
          </p15:clr>
        </p15:guide>
        <p15:guide id="26" pos="3264" userDrawn="1">
          <p15:clr>
            <a:srgbClr val="A4A3A4"/>
          </p15:clr>
        </p15:guide>
        <p15:guide id="27" pos="3600" userDrawn="1">
          <p15:clr>
            <a:srgbClr val="A4A3A4"/>
          </p15:clr>
        </p15:guide>
        <p15:guide id="28" orient="horz" pos="12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imberly Brody Hart" initials="KBH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E122"/>
    <a:srgbClr val="0072B1"/>
    <a:srgbClr val="00475D"/>
    <a:srgbClr val="133743"/>
    <a:srgbClr val="0095C3"/>
    <a:srgbClr val="000000"/>
    <a:srgbClr val="3DABCE"/>
    <a:srgbClr val="0AD092"/>
    <a:srgbClr val="5859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447" autoAdjust="0"/>
    <p:restoredTop sz="86757"/>
  </p:normalViewPr>
  <p:slideViewPr>
    <p:cSldViewPr snapToGrid="0">
      <p:cViewPr>
        <p:scale>
          <a:sx n="120" d="100"/>
          <a:sy n="120" d="100"/>
        </p:scale>
        <p:origin x="-726" y="-144"/>
      </p:cViewPr>
      <p:guideLst>
        <p:guide orient="horz" pos="1092"/>
        <p:guide orient="horz" pos="2162"/>
        <p:guide orient="horz" pos="108"/>
        <p:guide orient="horz" pos="3127"/>
        <p:guide orient="horz" pos="2964"/>
        <p:guide orient="horz" pos="372"/>
        <p:guide orient="horz" pos="12"/>
        <p:guide orient="horz" pos="3238"/>
        <p:guide orient="horz" pos="732"/>
        <p:guide orient="horz" pos="1260"/>
        <p:guide pos="1920"/>
        <p:guide pos="5568"/>
        <p:guide pos="3850"/>
        <p:guide pos="2880"/>
        <p:guide pos="480"/>
        <p:guide pos="5268"/>
        <p:guide/>
        <p:guide pos="5760"/>
        <p:guide pos="192"/>
        <p:guide pos="2160"/>
        <p:guide pos="2688"/>
        <p:guide pos="3264"/>
        <p:guide pos="36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349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5DB4-0533-4FC3-8E0C-E00573BD4EE9}" type="datetimeFigureOut">
              <a:rPr lang="en-US" smtClean="0"/>
              <a:pPr/>
              <a:t>5/14/2019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075DC-FC17-422D-900C-07167E9FCD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58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F075DC-FC17-422D-900C-07167E9FCD4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260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0072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9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971800"/>
            <a:ext cx="2592956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600450"/>
            <a:ext cx="2592956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766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76601" y="3600450"/>
            <a:ext cx="2593975" cy="1257301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baseline="0"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6096001" y="2971800"/>
            <a:ext cx="2593975" cy="685275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350" b="1">
                <a:solidFill>
                  <a:srgbClr val="0072B1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5"/>
          <p:cNvSpPr>
            <a:spLocks noGrp="1"/>
          </p:cNvSpPr>
          <p:nvPr>
            <p:ph sz="quarter" idx="15"/>
          </p:nvPr>
        </p:nvSpPr>
        <p:spPr>
          <a:xfrm>
            <a:off x="6096001" y="3600450"/>
            <a:ext cx="2593975" cy="125730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>
                <a:latin typeface="+mj-lt"/>
              </a:defRPr>
            </a:lvl1pPr>
            <a:lvl2pPr>
              <a:defRPr sz="1200">
                <a:latin typeface="+mj-lt"/>
              </a:defRPr>
            </a:lvl2pPr>
            <a:lvl3pPr>
              <a:defRPr sz="120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4572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7"/>
          </p:nvPr>
        </p:nvSpPr>
        <p:spPr>
          <a:xfrm>
            <a:off x="32766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8"/>
          </p:nvPr>
        </p:nvSpPr>
        <p:spPr>
          <a:xfrm>
            <a:off x="6096000" y="1371600"/>
            <a:ext cx="2590800" cy="15430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4999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15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+mj-lt"/>
              </a:defRPr>
            </a:lvl1pPr>
            <a:lvl2pPr>
              <a:defRPr sz="2100">
                <a:latin typeface="+mj-lt"/>
              </a:defRPr>
            </a:lvl2pPr>
            <a:lvl3pPr>
              <a:defRPr sz="1800">
                <a:latin typeface="+mj-lt"/>
              </a:defRPr>
            </a:lvl3pPr>
            <a:lvl4pPr>
              <a:defRPr sz="1500">
                <a:latin typeface="+mj-lt"/>
              </a:defRPr>
            </a:lvl4pPr>
            <a:lvl5pPr>
              <a:defRPr sz="1500">
                <a:latin typeface="+mj-lt"/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8263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+mj-lt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latin typeface="+mj-lt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465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1364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97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51435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1471"/>
            <a:ext cx="7772400" cy="415498"/>
          </a:xfrm>
        </p:spPr>
        <p:txBody>
          <a:bodyPr anchor="b">
            <a:spAutoFit/>
          </a:bodyPr>
          <a:lstStyle>
            <a:lvl1pPr algn="ctr">
              <a:defRPr sz="27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00350"/>
            <a:ext cx="6400800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35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038600" y="2543175"/>
            <a:ext cx="1066800" cy="57150"/>
          </a:xfrm>
          <a:prstGeom prst="rect">
            <a:avLst/>
          </a:prstGeom>
          <a:solidFill>
            <a:srgbClr val="FCE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2B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89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99399"/>
            <a:ext cx="7772400" cy="415498"/>
          </a:xfrm>
        </p:spPr>
        <p:txBody>
          <a:bodyPr anchor="b">
            <a:spAutoFit/>
          </a:bodyPr>
          <a:lstStyle>
            <a:lvl1pPr algn="l">
              <a:defRPr sz="2700" b="1" cap="all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14896"/>
            <a:ext cx="7772400" cy="210539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lnSpc>
                <a:spcPct val="114000"/>
              </a:lnSpc>
              <a:buNone/>
              <a:defRPr sz="1200" b="1">
                <a:solidFill>
                  <a:schemeClr val="bg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0697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1"/>
            <a:ext cx="8229600" cy="3223022"/>
          </a:xfrm>
          <a:prstGeom prst="rect">
            <a:avLst/>
          </a:prstGeom>
        </p:spPr>
        <p:txBody>
          <a:bodyPr/>
          <a:lstStyle>
            <a:lvl1pPr>
              <a:defRPr sz="1650">
                <a:latin typeface="+mj-lt"/>
              </a:defRPr>
            </a:lvl1pPr>
            <a:lvl2pPr>
              <a:defRPr sz="1650">
                <a:latin typeface="+mj-lt"/>
              </a:defRPr>
            </a:lvl2pPr>
            <a:lvl3pPr>
              <a:defRPr sz="1500"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12566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+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4"/>
          </p:nvPr>
        </p:nvSpPr>
        <p:spPr>
          <a:xfrm>
            <a:off x="2057400" y="1314450"/>
            <a:ext cx="6629400" cy="16573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 b="1" i="1">
                <a:latin typeface="+mj-lt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5"/>
          </p:nvPr>
        </p:nvSpPr>
        <p:spPr>
          <a:xfrm>
            <a:off x="533400" y="3200400"/>
            <a:ext cx="8153400" cy="16002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650">
                <a:latin typeface="+mj-lt"/>
              </a:defRPr>
            </a:lvl1pPr>
            <a:lvl2pPr>
              <a:lnSpc>
                <a:spcPct val="100000"/>
              </a:lnSpc>
              <a:defRPr sz="1650">
                <a:latin typeface="+mj-lt"/>
              </a:defRPr>
            </a:lvl2pPr>
            <a:lvl3pPr>
              <a:lnSpc>
                <a:spcPct val="100000"/>
              </a:lnSpc>
              <a:defRPr sz="1500">
                <a:latin typeface="+mj-lt"/>
              </a:defRPr>
            </a:lvl3pPr>
            <a:lvl4pPr>
              <a:lnSpc>
                <a:spcPct val="100000"/>
              </a:lnSpc>
              <a:defRPr>
                <a:latin typeface="+mj-lt"/>
              </a:defRPr>
            </a:lvl4pPr>
            <a:lvl5pPr>
              <a:lnSpc>
                <a:spcPct val="100000"/>
              </a:lnSpc>
              <a:defRPr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74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+Quo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5711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8229600" cy="188595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50"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71850"/>
            <a:ext cx="8229600" cy="14287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685800" y="2400300"/>
            <a:ext cx="7772400" cy="742950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1200" b="1" baseline="0">
                <a:solidFill>
                  <a:schemeClr val="bg1"/>
                </a:solidFill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 in this area</a:t>
            </a:r>
          </a:p>
        </p:txBody>
      </p:sp>
    </p:spTree>
    <p:extLst>
      <p:ext uri="{BB962C8B-B14F-4D97-AF65-F5344CB8AC3E}">
        <p14:creationId xmlns:p14="http://schemas.microsoft.com/office/powerpoint/2010/main" val="3811932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+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350">
                <a:latin typeface="+mj-lt"/>
              </a:defRPr>
            </a:lvl4pPr>
            <a:lvl5pPr>
              <a:defRPr sz="1350">
                <a:latin typeface="+mj-lt"/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0"/>
            <a:endParaRPr lang="en-US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57200" y="1371600"/>
            <a:ext cx="4038600" cy="3371850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146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08571"/>
            <a:ext cx="4040188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371600"/>
            <a:ext cx="4041775" cy="47982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>
              <a:buNone/>
              <a:defRPr sz="1650" b="1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908571"/>
            <a:ext cx="4041775" cy="2720579"/>
          </a:xfrm>
          <a:prstGeom prst="rect">
            <a:avLst/>
          </a:prstGeom>
        </p:spPr>
        <p:txBody>
          <a:bodyPr/>
          <a:lstStyle>
            <a:lvl1pPr>
              <a:defRPr sz="1500">
                <a:latin typeface="+mj-lt"/>
              </a:defRPr>
            </a:lvl1pPr>
            <a:lvl2pPr>
              <a:defRPr sz="1500">
                <a:latin typeface="+mj-lt"/>
              </a:defRPr>
            </a:lvl2pPr>
            <a:lvl3pPr>
              <a:defRPr sz="1350">
                <a:latin typeface="+mj-lt"/>
              </a:defRPr>
            </a:lvl3pPr>
            <a:lvl4pPr>
              <a:defRPr sz="1200">
                <a:latin typeface="+mj-lt"/>
              </a:defRPr>
            </a:lvl4pPr>
            <a:lvl5pPr>
              <a:defRPr sz="1200">
                <a:latin typeface="+mj-lt"/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DC10273-68C7-4538-8229-3F0A39744E0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628650"/>
            <a:ext cx="8229600" cy="28575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 baseline="0">
                <a:latin typeface="+mj-lt"/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34722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22672"/>
          </a:xfrm>
          <a:prstGeom prst="rect">
            <a:avLst/>
          </a:prstGeom>
        </p:spPr>
        <p:txBody>
          <a:bodyPr vert="horz" wrap="square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 userDrawn="1">
            <p:ph type="sldNum" sz="quarter" idx="4"/>
          </p:nvPr>
        </p:nvSpPr>
        <p:spPr>
          <a:xfrm>
            <a:off x="8382000" y="4686338"/>
            <a:ext cx="609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1"/>
                </a:solidFill>
                <a:latin typeface="arial" charset="0"/>
              </a:defRPr>
            </a:lvl1pPr>
          </a:lstStyle>
          <a:p>
            <a:fld id="{FD58B8A1-52F0-6149-BC12-C49132ADD2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418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50" r:id="rId4"/>
    <p:sldLayoutId id="2147483663" r:id="rId5"/>
    <p:sldLayoutId id="2147483666" r:id="rId6"/>
    <p:sldLayoutId id="2147483661" r:id="rId7"/>
    <p:sldLayoutId id="2147483652" r:id="rId8"/>
    <p:sldLayoutId id="2147483653" r:id="rId9"/>
    <p:sldLayoutId id="2147483660" r:id="rId10"/>
    <p:sldLayoutId id="2147483654" r:id="rId11"/>
    <p:sldLayoutId id="2147483662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685800" rtl="0" eaLnBrk="1" latinLnBrk="0" hangingPunct="1">
        <a:spcBef>
          <a:spcPct val="0"/>
        </a:spcBef>
        <a:buNone/>
        <a:defRPr sz="2700" kern="1000" baseline="0">
          <a:solidFill>
            <a:schemeClr val="tx1">
              <a:lumMod val="90000"/>
              <a:lumOff val="10000"/>
            </a:schemeClr>
          </a:solidFill>
          <a:latin typeface="Arial Black" panose="020B0A04020102020204" pitchFamily="34" charset="0"/>
          <a:ea typeface="Open Sans Extrabold" panose="020B0906030804020204" pitchFamily="34" charset="0"/>
          <a:cs typeface="Open Sans Extrabold" panose="020B0906030804020204" pitchFamily="34" charset="0"/>
        </a:defRPr>
      </a:lvl1pPr>
    </p:titleStyle>
    <p:bodyStyle>
      <a:lvl1pPr marL="0" indent="0" algn="l" defTabSz="685800" rtl="0" eaLnBrk="1" latinLnBrk="0" hangingPunct="1">
        <a:lnSpc>
          <a:spcPct val="100000"/>
        </a:lnSpc>
        <a:spcBef>
          <a:spcPct val="20000"/>
        </a:spcBef>
        <a:buFontTx/>
        <a:buNone/>
        <a:defRPr sz="24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1pPr>
      <a:lvl2pPr marL="557213" indent="-214313" algn="l" defTabSz="685800" rtl="0" eaLnBrk="1" latinLnBrk="0" hangingPunct="1">
        <a:lnSpc>
          <a:spcPct val="100000"/>
        </a:lnSpc>
        <a:spcBef>
          <a:spcPct val="20000"/>
        </a:spcBef>
        <a:buFont typeface="Wingdings" panose="05000000000000000000" pitchFamily="2" charset="2"/>
        <a:buChar char="§"/>
        <a:defRPr sz="21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100000"/>
        </a:lnSpc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>
              <a:lumMod val="90000"/>
              <a:lumOff val="10000"/>
            </a:schemeClr>
          </a:solidFill>
          <a:latin typeface="+mj-lt"/>
          <a:ea typeface="Open Sans" panose="020B0606030504020204" pitchFamily="34" charset="0"/>
          <a:cs typeface="Arial" panose="020B0604020202020204" pitchFamily="34" charset="0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8" b="2475"/>
          <a:stretch/>
        </p:blipFill>
        <p:spPr>
          <a:xfrm>
            <a:off x="1" y="0"/>
            <a:ext cx="9155664" cy="50863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3028950"/>
            <a:ext cx="9144000" cy="2114550"/>
          </a:xfrm>
          <a:prstGeom prst="rect">
            <a:avLst/>
          </a:prstGeom>
          <a:gradFill>
            <a:gsLst>
              <a:gs pos="0">
                <a:srgbClr val="006B96"/>
              </a:gs>
              <a:gs pos="100000">
                <a:srgbClr val="008BC5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extBox 1"/>
          <p:cNvSpPr txBox="1"/>
          <p:nvPr/>
        </p:nvSpPr>
        <p:spPr>
          <a:xfrm>
            <a:off x="8136835" y="-1192696"/>
            <a:ext cx="914400" cy="9144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endParaRPr lang="en-US" sz="9000" dirty="0">
              <a:solidFill>
                <a:srgbClr val="0095C3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370C9301-0122-C143-984C-80406B4DEDCB}"/>
              </a:ext>
            </a:extLst>
          </p:cNvPr>
          <p:cNvSpPr/>
          <p:nvPr/>
        </p:nvSpPr>
        <p:spPr>
          <a:xfrm>
            <a:off x="7677339" y="-1"/>
            <a:ext cx="1466661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</a:rPr>
              <a:t>NATO/CC BY-NC-ND 2.0</a:t>
            </a:r>
          </a:p>
        </p:txBody>
      </p:sp>
      <p:sp>
        <p:nvSpPr>
          <p:cNvPr id="21" name="Title 2"/>
          <p:cNvSpPr>
            <a:spLocks noGrp="1"/>
          </p:cNvSpPr>
          <p:nvPr>
            <p:ph type="title"/>
          </p:nvPr>
        </p:nvSpPr>
        <p:spPr>
          <a:xfrm>
            <a:off x="2910177" y="3028950"/>
            <a:ext cx="5566107" cy="2923877"/>
          </a:xfrm>
        </p:spPr>
        <p:txBody>
          <a:bodyPr/>
          <a:lstStyle/>
          <a:p>
            <a:pPr algn="r" rtl="1"/>
            <a:r>
              <a:rPr lang="ar-SA" sz="5000" b="0" dirty="0" smtClean="0">
                <a:latin typeface="Simplified Arabic" pitchFamily="18" charset="-78"/>
                <a:cs typeface="Simplified Arabic" pitchFamily="18" charset="-78"/>
              </a:rPr>
              <a:t>الوحدة الرابعة:</a:t>
            </a:r>
            <a: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/>
            </a:r>
            <a:br>
              <a:rPr lang="en-US" sz="1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</a:b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نهج متعدد القطاعات لمكافحة التطرف العنيف: فرص للتعاون بين </a:t>
            </a:r>
            <a:r>
              <a:rPr lang="ar-AE" sz="2800" b="0" dirty="0" smtClean="0">
                <a:latin typeface="Simplified Arabic" pitchFamily="18" charset="-78"/>
                <a:cs typeface="Simplified Arabic" pitchFamily="18" charset="-78"/>
              </a:rPr>
              <a:t>المؤسسات </a:t>
            </a:r>
            <a:r>
              <a:rPr lang="ar-SA" sz="2800" b="0" dirty="0" err="1" smtClean="0">
                <a:latin typeface="Simplified Arabic" pitchFamily="18" charset="-78"/>
                <a:cs typeface="Simplified Arabic" pitchFamily="18" charset="-78"/>
              </a:rPr>
              <a:t>الحكوم</a:t>
            </a:r>
            <a:r>
              <a:rPr lang="ar-AE" sz="2800" b="0" dirty="0" smtClean="0">
                <a:latin typeface="Simplified Arabic" pitchFamily="18" charset="-78"/>
                <a:cs typeface="Simplified Arabic" pitchFamily="18" charset="-78"/>
              </a:rPr>
              <a:t>ي</a:t>
            </a: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ة و</a:t>
            </a:r>
            <a:r>
              <a:rPr lang="ar-AE" sz="2800" b="0" dirty="0" smtClean="0">
                <a:latin typeface="Simplified Arabic" pitchFamily="18" charset="-78"/>
                <a:cs typeface="Simplified Arabic" pitchFamily="18" charset="-78"/>
              </a:rPr>
              <a:t>منظمات </a:t>
            </a: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>المجتمع المدني</a:t>
            </a:r>
            <a:b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</a:br>
            <a: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  <a:t/>
            </a:r>
            <a:br>
              <a:rPr lang="ar-SA" sz="2800" b="0" dirty="0" smtClean="0">
                <a:latin typeface="Simplified Arabic" pitchFamily="18" charset="-78"/>
                <a:cs typeface="Simplified Arabic" pitchFamily="18" charset="-78"/>
              </a:rPr>
            </a:b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BB1A1B9D-E9C6-534B-9458-FEE1F9D2E50D}"/>
              </a:ext>
            </a:extLst>
          </p:cNvPr>
          <p:cNvGrpSpPr/>
          <p:nvPr/>
        </p:nvGrpSpPr>
        <p:grpSpPr>
          <a:xfrm>
            <a:off x="566856" y="3432175"/>
            <a:ext cx="2022926" cy="1007470"/>
            <a:chOff x="566856" y="3432175"/>
            <a:chExt cx="2022926" cy="1007470"/>
          </a:xfrm>
        </p:grpSpPr>
        <p:pic>
          <p:nvPicPr>
            <p:cNvPr id="12" name="Picture 3" descr="C:\Users\Hannah Kim\Desktop\your sister file\sfcg_newlogo2.png">
              <a:extLst>
                <a:ext uri="{FF2B5EF4-FFF2-40B4-BE49-F238E27FC236}">
                  <a16:creationId xmlns:a16="http://schemas.microsoft.com/office/drawing/2014/main" xmlns="" id="{256F7FEF-99A6-4A47-9000-3CC6B0C216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4242" y="3432175"/>
              <a:ext cx="1867306" cy="329112"/>
            </a:xfrm>
            <a:prstGeom prst="rect">
              <a:avLst/>
            </a:prstGeom>
            <a:noFill/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56AE55F9-7765-6741-81A3-25B04A98BBD0}"/>
                </a:ext>
              </a:extLst>
            </p:cNvPr>
            <p:cNvGrpSpPr/>
            <p:nvPr/>
          </p:nvGrpSpPr>
          <p:grpSpPr>
            <a:xfrm>
              <a:off x="566856" y="3914958"/>
              <a:ext cx="2022926" cy="524687"/>
              <a:chOff x="566856" y="3914958"/>
              <a:chExt cx="2022926" cy="524687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xmlns="" id="{92922D08-4BA7-F242-B4F3-282B2E96357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390" t="5926" r="61042" b="87277"/>
              <a:stretch/>
            </p:blipFill>
            <p:spPr>
              <a:xfrm>
                <a:off x="566856" y="3955866"/>
                <a:ext cx="601866" cy="405525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xmlns="" id="{0924FEC9-D9FB-1045-B564-D871A844C1D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52744" y="3914958"/>
                <a:ext cx="1237038" cy="52468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62407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9" r="30570"/>
          <a:stretch/>
        </p:blipFill>
        <p:spPr>
          <a:xfrm>
            <a:off x="-18862" y="0"/>
            <a:ext cx="3124201" cy="5160475"/>
          </a:xfrm>
          <a:prstGeom prst="rect">
            <a:avLst/>
          </a:prstGeom>
        </p:spPr>
      </p:pic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3421277" y="2008539"/>
            <a:ext cx="4940299" cy="286232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إضفاء الطابع الرسمي على التعاون في ال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إ</a:t>
            </a:r>
            <a:r>
              <a:rPr lang="ar-AE" sz="2200" b="0" cap="none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استراتيجيات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 خطط العمل الإقليمية أو الوطنية متى كان ذلك 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ممكنًا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ومناسب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ك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ُ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ْ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حذر</a:t>
            </a:r>
            <a:r>
              <a:rPr lang="ar-EG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 عند استخدام قنوات لتنسيق العمل في مكافحة التطرف العنيف لأغراض مختلفة.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لا تستخدم البرامج الرامية إلى منع التطرف العنيف ومكافحته كغطاء للقيام بأنشطة واسعة في مجال إنفاذ القانون أو جمع المعلومات الاستخبارية.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E9C14C88-A145-0D45-A269-37FCAD6070A7}"/>
              </a:ext>
            </a:extLst>
          </p:cNvPr>
          <p:cNvSpPr/>
          <p:nvPr/>
        </p:nvSpPr>
        <p:spPr>
          <a:xfrm>
            <a:off x="1520982" y="-1"/>
            <a:ext cx="1584356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UN Photo/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Iason</a:t>
            </a:r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Foounten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9A0F709E-61AB-1542-962A-EAB6294486E3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77BD4183-4843-E14A-819D-7A04B275481D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6" name="Title 2">
              <a:extLst>
                <a:ext uri="{FF2B5EF4-FFF2-40B4-BE49-F238E27FC236}">
                  <a16:creationId xmlns:a16="http://schemas.microsoft.com/office/drawing/2014/main" xmlns="" id="{31F0ABBE-3802-C64A-8366-35D933530FF9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cap="none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10</a:t>
              </a:r>
            </a:p>
          </p:txBody>
        </p:sp>
      </p:grp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295EE14A-C6E3-9843-AB40-6CF69A436BD3}"/>
              </a:ext>
            </a:extLst>
          </p:cNvPr>
          <p:cNvSpPr txBox="1">
            <a:spLocks/>
          </p:cNvSpPr>
          <p:nvPr/>
        </p:nvSpPr>
        <p:spPr>
          <a:xfrm>
            <a:off x="3360057" y="1000292"/>
            <a:ext cx="5001519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الممارسات الجيدة للتعاون الفعال: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xmlns="" id="{00F94583-5092-1E49-8022-84FC7F3D2ECC}"/>
              </a:ext>
            </a:extLst>
          </p:cNvPr>
          <p:cNvSpPr txBox="1">
            <a:spLocks/>
          </p:cNvSpPr>
          <p:nvPr/>
        </p:nvSpPr>
        <p:spPr>
          <a:xfrm>
            <a:off x="3524977" y="171450"/>
            <a:ext cx="5398653" cy="2892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53732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70" r="29336"/>
          <a:stretch/>
        </p:blipFill>
        <p:spPr>
          <a:xfrm>
            <a:off x="-18863" y="0"/>
            <a:ext cx="3124201" cy="5143500"/>
          </a:xfrm>
          <a:prstGeom prst="rect">
            <a:avLst/>
          </a:prstGeom>
        </p:spPr>
      </p:pic>
      <p:sp>
        <p:nvSpPr>
          <p:cNvPr id="21" name="Title 2"/>
          <p:cNvSpPr txBox="1">
            <a:spLocks/>
          </p:cNvSpPr>
          <p:nvPr/>
        </p:nvSpPr>
        <p:spPr>
          <a:xfrm>
            <a:off x="3421566" y="1984288"/>
            <a:ext cx="4940299" cy="226215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استخدم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نمطًا موسعًا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لتقليل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المخاوف 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المبدئية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المشاركة.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احترم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المخاوف بشأن السرية.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حدّد الأدوار والمسؤوليات بشكل جماعي وناقش القيود.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أَدْرِكْ أن التعاون الشخصي والتعاون المؤسسي هما أمران مختلفان يتطلبان 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جهود</a:t>
            </a:r>
            <a:r>
              <a:rPr lang="ar-EG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2200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محددة.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463248A-A696-8D46-99E0-DDCEA5F904CF}"/>
              </a:ext>
            </a:extLst>
          </p:cNvPr>
          <p:cNvSpPr/>
          <p:nvPr/>
        </p:nvSpPr>
        <p:spPr>
          <a:xfrm>
            <a:off x="1530034" y="-1"/>
            <a:ext cx="1575303" cy="217489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en-US" sz="1000" dirty="0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UN Photo/Shareef </a:t>
            </a:r>
            <a:r>
              <a:rPr lang="en-US" sz="1000" dirty="0" err="1">
                <a:solidFill>
                  <a:schemeClr val="tx1">
                    <a:lumMod val="90000"/>
                    <a:lumOff val="10000"/>
                    <a:alpha val="75000"/>
                  </a:schemeClr>
                </a:solidFill>
                <a:latin typeface="Simplified Arabic" pitchFamily="18" charset="-78"/>
                <a:cs typeface="Simplified Arabic" pitchFamily="18" charset="-78"/>
              </a:rPr>
              <a:t>Sarhan</a:t>
            </a:r>
            <a:endParaRPr lang="en-US" sz="1000" dirty="0">
              <a:solidFill>
                <a:schemeClr val="tx1">
                  <a:lumMod val="90000"/>
                  <a:lumOff val="10000"/>
                  <a:alpha val="75000"/>
                </a:schemeClr>
              </a:solidFill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/>
          <p:cNvSpPr txBox="1">
            <a:spLocks/>
          </p:cNvSpPr>
          <p:nvPr/>
        </p:nvSpPr>
        <p:spPr>
          <a:xfrm>
            <a:off x="3360057" y="1000292"/>
            <a:ext cx="5001519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الممارسات الجيدة للتعاون الفعال: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 flipH="1">
            <a:off x="0" y="1706276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15957A4-FB13-1D46-8CE7-D00EAD27AE29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E3804055-DAD7-EA45-B7BD-DAF8E99A7E51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5" name="Title 2">
              <a:extLst>
                <a:ext uri="{FF2B5EF4-FFF2-40B4-BE49-F238E27FC236}">
                  <a16:creationId xmlns:a16="http://schemas.microsoft.com/office/drawing/2014/main" xmlns="" id="{A7F3C196-B947-594E-B99C-7BCAC6EE2C7B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11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00F94583-5092-1E49-8022-84FC7F3D2ECC}"/>
              </a:ext>
            </a:extLst>
          </p:cNvPr>
          <p:cNvSpPr txBox="1">
            <a:spLocks/>
          </p:cNvSpPr>
          <p:nvPr/>
        </p:nvSpPr>
        <p:spPr>
          <a:xfrm>
            <a:off x="3524977" y="171450"/>
            <a:ext cx="5398653" cy="2892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4413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745524" y="1734769"/>
            <a:ext cx="7644661" cy="3129062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توفر المؤسسات الحكومية ومنظمات المجتمع المدني مجموعات وموارد مهارات فريدة لمنع التطرف العنيف ومكافحته.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قد لا يحدث التعاون بسبب عدم توفُّر الثقة الكافية أو وجود توافر المعارف أو المهارات الدقيقة.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تحد المستويات المرتفعة من انعدام الثقة من عدد الأدوات والفرص المتاحة لمكافحة التطرف العنيف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وقد تشجع الحكومات على تفضيل النُ</a:t>
            </a:r>
            <a:r>
              <a:rPr lang="ar-SA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ّهُ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ج القائمة على الأمن.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5476BD8-29C1-1849-835A-F17A67CE7D0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xmlns="" id="{8B4083E2-E3F9-1D41-B024-CC6150363532}"/>
              </a:ext>
            </a:extLst>
          </p:cNvPr>
          <p:cNvSpPr txBox="1">
            <a:spLocks/>
          </p:cNvSpPr>
          <p:nvPr/>
        </p:nvSpPr>
        <p:spPr>
          <a:xfrm>
            <a:off x="3429000" y="771607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5F7DD934-B0D3-7B48-9855-084933CB8393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1F67FC8F-A530-6548-8B87-64D08DBD425D}"/>
              </a:ext>
            </a:extLst>
          </p:cNvPr>
          <p:cNvSpPr txBox="1">
            <a:spLocks/>
          </p:cNvSpPr>
          <p:nvPr/>
        </p:nvSpPr>
        <p:spPr>
          <a:xfrm>
            <a:off x="54071" y="171450"/>
            <a:ext cx="5537031" cy="17755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</a:t>
            </a:r>
            <a:r>
              <a:rPr lang="ar-AE" sz="800" dirty="0" smtClean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المدني</a:t>
            </a: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D02751F0-29D6-DF46-8023-8506EC359448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0EBAAF3D-66A6-CD40-A12C-CB71B087556F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1" name="Title 2">
              <a:extLst>
                <a:ext uri="{FF2B5EF4-FFF2-40B4-BE49-F238E27FC236}">
                  <a16:creationId xmlns:a16="http://schemas.microsoft.com/office/drawing/2014/main" xmlns="" id="{4FB9AE6A-E4C2-D940-9F04-1B0E2EB0C45A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cap="none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12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42762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8595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>
            <a:extLst>
              <a:ext uri="{FF2B5EF4-FFF2-40B4-BE49-F238E27FC236}">
                <a16:creationId xmlns:a16="http://schemas.microsoft.com/office/drawing/2014/main" xmlns="" id="{0F75393B-12A3-E84C-AC00-809EA5C1033D}"/>
              </a:ext>
            </a:extLst>
          </p:cNvPr>
          <p:cNvSpPr txBox="1">
            <a:spLocks/>
          </p:cNvSpPr>
          <p:nvPr/>
        </p:nvSpPr>
        <p:spPr>
          <a:xfrm>
            <a:off x="761132" y="1736024"/>
            <a:ext cx="7621588" cy="25904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SA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تؤدي </a:t>
            </a:r>
            <a:r>
              <a:rPr lang="ar-AE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بعض الن</a:t>
            </a:r>
            <a:r>
              <a:rPr lang="ar-SA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ُّ</a:t>
            </a:r>
            <a:r>
              <a:rPr lang="ar-AE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هُج غير </a:t>
            </a:r>
            <a:r>
              <a:rPr lang="ar-EG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ال</a:t>
            </a:r>
            <a:r>
              <a:rPr lang="ar-AE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صحية للمؤسسات الحكومية أو منظمات المجتمع المدني إلى خطر تفاقم التوترات أو القضايا التي تدفع </a:t>
            </a:r>
            <a:r>
              <a:rPr lang="ar-SA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إلى ا</a:t>
            </a:r>
            <a:r>
              <a:rPr lang="ar-AE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لتطرف العنيف. </a:t>
            </a:r>
          </a:p>
          <a:p>
            <a:pPr marL="274320" indent="-274320" algn="r" defTabSz="274320" rtl="1">
              <a:lnSpc>
                <a:spcPts val="3200"/>
              </a:lnSpc>
              <a:spcBef>
                <a:spcPts val="0"/>
              </a:spcBef>
              <a:spcAft>
                <a:spcPts val="1000"/>
              </a:spcAft>
              <a:buSzPct val="115000"/>
              <a:buBlip>
                <a:blip r:embed="rId2"/>
              </a:buBlip>
            </a:pPr>
            <a:r>
              <a:rPr lang="ar-AE" sz="2800" b="0" cap="none" dirty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يتطلب التعاون في مجال مكافحة التطرف العنيف تقديم التزامات طويلة الأجل مبنية على الاحترام المتبادل والتفاهم المشترك للمشكلة. </a:t>
            </a:r>
            <a:r>
              <a:rPr lang="en-US" sz="2800" b="0" cap="none" dirty="0" smtClean="0">
                <a:latin typeface="Simplified Arabic" panose="02020603050405020304" pitchFamily="18" charset="-78"/>
                <a:ea typeface="Arial" charset="0"/>
                <a:cs typeface="Simplified Arabic" panose="02020603050405020304" pitchFamily="18" charset="-78"/>
              </a:rPr>
              <a:t> </a:t>
            </a:r>
            <a:endParaRPr lang="ar-AE" sz="2800" b="0" cap="none" dirty="0">
              <a:latin typeface="Simplified Arabic" panose="02020603050405020304" pitchFamily="18" charset="-78"/>
              <a:ea typeface="Arial" charset="0"/>
              <a:cs typeface="Simplified Arabic" panose="02020603050405020304" pitchFamily="18" charset="-78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D3EE2F6E-6DF8-B742-B4B9-F7E2E2820EE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61" r="24798"/>
          <a:stretch/>
        </p:blipFill>
        <p:spPr>
          <a:xfrm flipH="1">
            <a:off x="-91620" y="0"/>
            <a:ext cx="3733800" cy="4043476"/>
          </a:xfrm>
          <a:prstGeom prst="rect">
            <a:avLst/>
          </a:prstGeom>
        </p:spPr>
      </p:pic>
      <p:sp>
        <p:nvSpPr>
          <p:cNvPr id="17" name="Title 2">
            <a:extLst>
              <a:ext uri="{FF2B5EF4-FFF2-40B4-BE49-F238E27FC236}">
                <a16:creationId xmlns:a16="http://schemas.microsoft.com/office/drawing/2014/main" xmlns="" id="{0E4A5525-2973-7145-A5BD-5A54E5C3B8FE}"/>
              </a:ext>
            </a:extLst>
          </p:cNvPr>
          <p:cNvSpPr txBox="1">
            <a:spLocks/>
          </p:cNvSpPr>
          <p:nvPr/>
        </p:nvSpPr>
        <p:spPr>
          <a:xfrm>
            <a:off x="3429000" y="747754"/>
            <a:ext cx="4977661" cy="615553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SA" sz="4000" dirty="0">
                <a:solidFill>
                  <a:srgbClr val="FCE122"/>
                </a:solidFill>
                <a:latin typeface="SimHei" panose="02010609060101010101" pitchFamily="49" charset="-122"/>
                <a:ea typeface="SimHei" panose="02010609060101010101" pitchFamily="49" charset="-122"/>
                <a:cs typeface="Simplified Arabic" panose="02020603050405020304" pitchFamily="18" charset="-78"/>
              </a:rPr>
              <a:t>النقاط المستفادة </a:t>
            </a:r>
            <a:r>
              <a:rPr lang="ar-SA" sz="4000" dirty="0" smtClean="0">
                <a:solidFill>
                  <a:srgbClr val="FCE122"/>
                </a:solidFill>
                <a:latin typeface="SimHei" panose="02010609060101010101" pitchFamily="49" charset="-122"/>
                <a:ea typeface="SimHei" panose="02010609060101010101" pitchFamily="49" charset="-122"/>
                <a:cs typeface="Simplified Arabic" panose="02020603050405020304" pitchFamily="18" charset="-78"/>
              </a:rPr>
              <a:t>الرئيسية</a:t>
            </a:r>
            <a:r>
              <a:rPr lang="ar-EG" sz="4000" dirty="0" smtClean="0">
                <a:solidFill>
                  <a:srgbClr val="FCE122"/>
                </a:solidFill>
                <a:latin typeface="SimHei" panose="02010609060101010101" pitchFamily="49" charset="-122"/>
                <a:ea typeface="SimHei" panose="02010609060101010101" pitchFamily="49" charset="-122"/>
                <a:cs typeface="Simplified Arabic" panose="02020603050405020304" pitchFamily="18" charset="-78"/>
              </a:rPr>
              <a:t>:</a:t>
            </a:r>
            <a:endParaRPr lang="en-US" sz="4000" b="0" cap="none" dirty="0">
              <a:solidFill>
                <a:srgbClr val="FCE122"/>
              </a:solidFill>
              <a:latin typeface="SimHei" panose="02010609060101010101" pitchFamily="49" charset="-122"/>
              <a:ea typeface="SimHei" panose="02010609060101010101" pitchFamily="49" charset="-122"/>
              <a:cs typeface="Simplified Arabic" panose="02020603050405020304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DC3BABCC-89C5-1847-AD09-1D0396A0555F}"/>
              </a:ext>
            </a:extLst>
          </p:cNvPr>
          <p:cNvCxnSpPr>
            <a:cxnSpLocks/>
          </p:cNvCxnSpPr>
          <p:nvPr/>
        </p:nvCxnSpPr>
        <p:spPr>
          <a:xfrm flipH="1">
            <a:off x="0" y="1483434"/>
            <a:ext cx="8406661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xmlns="" id="{6A9FAB02-E796-974B-AFA5-86F357822E99}"/>
              </a:ext>
            </a:extLst>
          </p:cNvPr>
          <p:cNvSpPr txBox="1">
            <a:spLocks/>
          </p:cNvSpPr>
          <p:nvPr/>
        </p:nvSpPr>
        <p:spPr>
          <a:xfrm>
            <a:off x="54071" y="171450"/>
            <a:ext cx="4399266" cy="198498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8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8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8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0EBAAF3D-66A6-CD40-A12C-CB71B087556F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xmlns="" id="{4FB9AE6A-E4C2-D940-9F04-1B0E2EB0C45A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13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169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17" b="13165"/>
          <a:stretch/>
        </p:blipFill>
        <p:spPr>
          <a:xfrm>
            <a:off x="0" y="1"/>
            <a:ext cx="9155315" cy="5143500"/>
          </a:xfrm>
          <a:prstGeom prst="rect">
            <a:avLst/>
          </a:prstGeom>
        </p:spPr>
      </p:pic>
      <p:sp>
        <p:nvSpPr>
          <p:cNvPr id="5" name="Title 2"/>
          <p:cNvSpPr txBox="1">
            <a:spLocks/>
          </p:cNvSpPr>
          <p:nvPr/>
        </p:nvSpPr>
        <p:spPr>
          <a:xfrm>
            <a:off x="1062038" y="2514692"/>
            <a:ext cx="7019925" cy="123110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يمكن للجهات الحكومية بمفردها حل مشكلة تعاطي المخدرات. </a:t>
            </a:r>
            <a:endParaRPr lang="en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E568FE7D-B195-874B-B63E-35575FE6F364}"/>
              </a:ext>
            </a:extLst>
          </p:cNvPr>
          <p:cNvCxnSpPr/>
          <p:nvPr/>
        </p:nvCxnSpPr>
        <p:spPr>
          <a:xfrm flipH="1">
            <a:off x="2955632" y="2061500"/>
            <a:ext cx="3232736" cy="0"/>
          </a:xfrm>
          <a:prstGeom prst="line">
            <a:avLst/>
          </a:prstGeom>
          <a:ln w="34925">
            <a:solidFill>
              <a:schemeClr val="accent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2">
            <a:extLst>
              <a:ext uri="{FF2B5EF4-FFF2-40B4-BE49-F238E27FC236}">
                <a16:creationId xmlns:a16="http://schemas.microsoft.com/office/drawing/2014/main" xmlns="" id="{980EB654-C9EC-444D-AD78-86C778B35C4E}"/>
              </a:ext>
            </a:extLst>
          </p:cNvPr>
          <p:cNvSpPr txBox="1">
            <a:spLocks/>
          </p:cNvSpPr>
          <p:nvPr/>
        </p:nvSpPr>
        <p:spPr>
          <a:xfrm>
            <a:off x="835819" y="1472684"/>
            <a:ext cx="7472362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2800" cap="none" spc="50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هل تتفق مع العبارة التالية؟ 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412682F-B1B8-EE4B-A6CC-BEC41104C2A4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xmlns="" id="{9F19BCB4-DE1A-364E-B296-433893A5D1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xmlns="" id="{F6B41B95-10F3-1C48-B04B-BB6F00D66F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Footer Placeholder 4">
            <a:extLst>
              <a:ext uri="{FF2B5EF4-FFF2-40B4-BE49-F238E27FC236}">
                <a16:creationId xmlns:a16="http://schemas.microsoft.com/office/drawing/2014/main" xmlns="" id="{D30E9B27-92D1-B94F-A4E7-D4C3C89688F1}"/>
              </a:ext>
            </a:extLst>
          </p:cNvPr>
          <p:cNvSpPr txBox="1">
            <a:spLocks/>
          </p:cNvSpPr>
          <p:nvPr/>
        </p:nvSpPr>
        <p:spPr>
          <a:xfrm>
            <a:off x="3148049" y="171450"/>
            <a:ext cx="5775581" cy="31018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B77526AE-E09B-F34D-B979-20C35BDD795D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xmlns="" id="{7A35F71A-AC43-B046-A3A6-C78DCF181E7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02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7091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75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9D79395A-D167-0F4D-BD20-B04AD15E8C8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 amt="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3" b="12173"/>
          <a:stretch/>
        </p:blipFill>
        <p:spPr>
          <a:xfrm flipH="1">
            <a:off x="4850297" y="2887731"/>
            <a:ext cx="4293703" cy="2255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476" y="1721280"/>
            <a:ext cx="7514112" cy="1859538"/>
          </a:xfrm>
        </p:spPr>
        <p:txBody>
          <a:bodyPr>
            <a:noAutofit/>
          </a:bodyPr>
          <a:lstStyle/>
          <a:p>
            <a:pPr algn="r" rtl="1"/>
            <a:r>
              <a:rPr lang="ar-AE" sz="2800" b="1" dirty="0">
                <a:solidFill>
                  <a:srgbClr val="FCE122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المجتمع المدني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هو مصطلح واسع للمنظمات والمؤسسات التي تعمل لصالح المواطنين</a:t>
            </a:r>
            <a:r>
              <a:rPr lang="en-US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- بما في ذلك التجمعات غير الرسمية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والنقابات العمالية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والناشط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والجمعيات الخيرية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والمؤسسات الدينية</a:t>
            </a:r>
            <a:r>
              <a:rPr lang="ar-EG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،</a:t>
            </a:r>
            <a:r>
              <a:rPr lang="ar-AE" sz="2800" dirty="0">
                <a:solidFill>
                  <a:schemeClr val="bg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 وغيرها.</a:t>
            </a:r>
          </a:p>
        </p:txBody>
      </p:sp>
      <p:cxnSp>
        <p:nvCxnSpPr>
          <p:cNvPr id="13" name="Straight Connector 12"/>
          <p:cNvCxnSpPr>
            <a:cxnSpLocks/>
          </p:cNvCxnSpPr>
          <p:nvPr/>
        </p:nvCxnSpPr>
        <p:spPr>
          <a:xfrm flipH="1">
            <a:off x="0" y="842342"/>
            <a:ext cx="8383588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E6B387CD-2A26-3C45-9C35-0CF08FCAAFBF}"/>
              </a:ext>
            </a:extLst>
          </p:cNvPr>
          <p:cNvSpPr txBox="1">
            <a:spLocks/>
          </p:cNvSpPr>
          <p:nvPr/>
        </p:nvSpPr>
        <p:spPr>
          <a:xfrm>
            <a:off x="-170832" y="164470"/>
            <a:ext cx="5475748" cy="29622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DF153BA-99AF-EE44-A767-1E7FDDFB6DA8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xmlns="" id="{637B1C32-F1A6-7448-84DB-62DFC950FA9B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03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357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3890887" y="1624013"/>
            <a:ext cx="4505400" cy="785812"/>
          </a:xfrm>
          <a:prstGeom prst="rect">
            <a:avLst/>
          </a:prstGeom>
          <a:solidFill>
            <a:srgbClr val="0047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2800" dirty="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1195056" y="807392"/>
            <a:ext cx="5516639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cap="none" dirty="0">
                <a:solidFill>
                  <a:srgbClr val="00475D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أدوار مكافحة التطرف العنيف؟ </a:t>
            </a:r>
            <a:endParaRPr lang="en-US" cap="none" dirty="0">
              <a:solidFill>
                <a:srgbClr val="00475D"/>
              </a:solidFill>
              <a:latin typeface="Simplified Arabic" pitchFamily="18" charset="-78"/>
              <a:ea typeface="Arial Black" charset="0"/>
              <a:cs typeface="Simplified Arabic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0" y="1624014"/>
            <a:ext cx="7634288" cy="3005136"/>
          </a:xfrm>
          <a:prstGeom prst="rect">
            <a:avLst/>
          </a:prstGeom>
          <a:noFill/>
          <a:ln>
            <a:solidFill>
              <a:srgbClr val="0072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dirty="0">
              <a:latin typeface="Simplified Arabic" pitchFamily="18" charset="-78"/>
              <a:cs typeface="Simplified Arabic" pitchFamily="18" charset="-78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762000" y="2409825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043613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890887" y="1624013"/>
            <a:ext cx="0" cy="3005137"/>
          </a:xfrm>
          <a:prstGeom prst="line">
            <a:avLst/>
          </a:prstGeom>
          <a:ln w="25400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62000" y="3490480"/>
            <a:ext cx="7634288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2"/>
          <p:cNvSpPr txBox="1">
            <a:spLocks/>
          </p:cNvSpPr>
          <p:nvPr/>
        </p:nvSpPr>
        <p:spPr>
          <a:xfrm>
            <a:off x="6186311" y="1777155"/>
            <a:ext cx="1939453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2800" b="0" cap="none" spc="100" dirty="0">
                <a:latin typeface="Simplified Arabic" pitchFamily="18" charset="-78"/>
                <a:ea typeface="Arial Black" charset="0"/>
                <a:cs typeface="Simplified Arabic" pitchFamily="18" charset="-78"/>
              </a:rPr>
              <a:t>نقاط القوة</a:t>
            </a:r>
          </a:p>
        </p:txBody>
      </p:sp>
      <p:sp>
        <p:nvSpPr>
          <p:cNvPr id="20" name="Title 2"/>
          <p:cNvSpPr txBox="1">
            <a:spLocks/>
          </p:cNvSpPr>
          <p:nvPr/>
        </p:nvSpPr>
        <p:spPr>
          <a:xfrm>
            <a:off x="3786485" y="1777155"/>
            <a:ext cx="1981200" cy="430887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2800" b="0" cap="none" spc="100" dirty="0">
                <a:latin typeface="Simplified Arabic" pitchFamily="18" charset="-78"/>
                <a:ea typeface="Arial Black" charset="0"/>
                <a:cs typeface="Simplified Arabic" pitchFamily="18" charset="-78"/>
              </a:rPr>
              <a:t>التحديات</a:t>
            </a:r>
          </a:p>
        </p:txBody>
      </p:sp>
      <p:sp>
        <p:nvSpPr>
          <p:cNvPr id="25" name="Title 2"/>
          <p:cNvSpPr txBox="1">
            <a:spLocks/>
          </p:cNvSpPr>
          <p:nvPr/>
        </p:nvSpPr>
        <p:spPr>
          <a:xfrm>
            <a:off x="890207" y="2546699"/>
            <a:ext cx="2872474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20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المؤسسات الحكومية: 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(مثل الوزارات،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الشرطة،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السجون،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البرلمان)</a:t>
            </a:r>
          </a:p>
        </p:txBody>
      </p:sp>
      <p:sp>
        <p:nvSpPr>
          <p:cNvPr id="28" name="Title 2"/>
          <p:cNvSpPr txBox="1">
            <a:spLocks/>
          </p:cNvSpPr>
          <p:nvPr/>
        </p:nvSpPr>
        <p:spPr>
          <a:xfrm>
            <a:off x="920209" y="3601341"/>
            <a:ext cx="2872474" cy="9233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sz="200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منظمات المجتمع المدني: 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(مثل المنظمات،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الناشط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الجمعيات الخيرية، </a:t>
            </a:r>
            <a:r>
              <a:rPr lang="ar-EG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</a:t>
            </a:r>
            <a:r>
              <a:rPr lang="ar-AE" sz="2000" b="0" cap="none" dirty="0">
                <a:solidFill>
                  <a:srgbClr val="00475D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المؤسسات الدينية) </a:t>
            </a:r>
          </a:p>
        </p:txBody>
      </p: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B5D19392-102A-DD48-BB4A-86B57204EEC8}"/>
              </a:ext>
            </a:extLst>
          </p:cNvPr>
          <p:cNvSpPr txBox="1">
            <a:spLocks/>
          </p:cNvSpPr>
          <p:nvPr/>
        </p:nvSpPr>
        <p:spPr>
          <a:xfrm>
            <a:off x="3462156" y="171450"/>
            <a:ext cx="5461475" cy="31389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18F7CC34-86EC-9F47-A802-EFAE35F23C29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xmlns="" id="{CDE2BAC0-A182-D04A-8707-6F20F09C10E7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04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71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952500" y="927141"/>
            <a:ext cx="7239000" cy="301621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هل اكتشفت أمثلة 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تتضارب فيها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نقاط القوة لدى المؤسسات الحكومية 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مع ال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تحديات 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لدى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منظمات المجتمع المدني أو العكس؟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وكيف يمكن للتعاون بين الحكومات والمجتمع المدني أن يعالج هذه التحديات؟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</a:t>
            </a:r>
          </a:p>
          <a:p>
            <a:pPr algn="ctr" rtl="1"/>
            <a:endParaRPr lang="ar-AE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  <a:p>
            <a:pPr algn="ctr" rtl="1"/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من خلال هذا التمرين،</a:t>
            </a:r>
            <a:r>
              <a:rPr lang="ar-EG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في رأيك،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ما هي الفوائد المحتملة </a:t>
            </a:r>
            <a:r>
              <a:rPr lang="ar-AE" sz="2800" b="0" cap="none" dirty="0" smtClean="0">
                <a:latin typeface="Simplified Arabic" pitchFamily="18" charset="-78"/>
                <a:ea typeface="Arial" charset="0"/>
                <a:cs typeface="Simplified Arabic" pitchFamily="18" charset="-78"/>
              </a:rPr>
              <a:t>للتعاون فيما بينهما </a:t>
            </a:r>
            <a:r>
              <a:rPr lang="ar-AE" sz="28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في مجال مكافحة التطرف العنيف؟ </a:t>
            </a:r>
            <a:endParaRPr lang="en-US" sz="28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C780B51-7132-4B4E-B4CC-E82E3BD148A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4E764886-643C-514B-9B91-1D37AB256DDC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EFBDDC9A-FF4C-8D42-820D-58413DEF62A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FFE4523-E036-2E41-B92C-49684FD089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BC94C2CF-9811-5C49-A6E3-FF4B2A32E2B8}"/>
              </a:ext>
            </a:extLst>
          </p:cNvPr>
          <p:cNvSpPr txBox="1">
            <a:spLocks/>
          </p:cNvSpPr>
          <p:nvPr/>
        </p:nvSpPr>
        <p:spPr>
          <a:xfrm>
            <a:off x="3504037" y="171450"/>
            <a:ext cx="5419594" cy="31716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E1CDA78D-17A4-F547-9619-675A79B6493A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xmlns="" id="{89E93C8B-5B47-BC44-BD2C-02832B62FD5E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05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508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r="3966"/>
          <a:stretch/>
        </p:blipFill>
        <p:spPr>
          <a:xfrm>
            <a:off x="-17558" y="-15838"/>
            <a:ext cx="3140467" cy="5167088"/>
          </a:xfrm>
          <a:prstGeom prst="rect">
            <a:avLst/>
          </a:prstGeom>
        </p:spPr>
      </p:pic>
      <p:sp>
        <p:nvSpPr>
          <p:cNvPr id="11" name="Title 2"/>
          <p:cNvSpPr txBox="1">
            <a:spLocks/>
          </p:cNvSpPr>
          <p:nvPr/>
        </p:nvSpPr>
        <p:spPr>
          <a:xfrm>
            <a:off x="3436419" y="863084"/>
            <a:ext cx="4940299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الفوائد المحتملة للتعاون: 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1" y="1556368"/>
            <a:ext cx="8401615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itle 2"/>
          <p:cNvSpPr txBox="1">
            <a:spLocks/>
          </p:cNvSpPr>
          <p:nvPr/>
        </p:nvSpPr>
        <p:spPr>
          <a:xfrm>
            <a:off x="3331675" y="1870231"/>
            <a:ext cx="5069941" cy="267765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مضاعفة فعالية الأنشطة وتأثيرها.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توسيع نطاق الشركاء الذين يشاركون بنشاط في مكافحة التطرف العنيف وتوسيع نطاق الأدوات المتاحة.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تسليط الضوء على الأهداف المشتركة والسماح للشركاء بتقاسم العبء.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بناء فهم مشترك للمشكلة وزيادة التواصل.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2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زيادة التعاون على نطاق المنظومة وبناء الثقة المتبادلة. </a:t>
            </a:r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15F9B11A-E8C1-BF48-BEC8-373549BE3C23}"/>
              </a:ext>
            </a:extLst>
          </p:cNvPr>
          <p:cNvSpPr txBox="1">
            <a:spLocks/>
          </p:cNvSpPr>
          <p:nvPr/>
        </p:nvSpPr>
        <p:spPr>
          <a:xfrm>
            <a:off x="3436419" y="171450"/>
            <a:ext cx="5487212" cy="2683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789A1367-1107-044A-9BAE-BE17A4D6A581}"/>
              </a:ext>
            </a:extLst>
          </p:cNvPr>
          <p:cNvSpPr/>
          <p:nvPr/>
        </p:nvSpPr>
        <p:spPr>
          <a:xfrm>
            <a:off x="-3301" y="4705350"/>
            <a:ext cx="525478" cy="24897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 sz="1350"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xmlns="" id="{95479A2A-4639-6448-99A6-C3BA80C565D6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06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2144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2"/>
          <p:cNvSpPr txBox="1">
            <a:spLocks/>
          </p:cNvSpPr>
          <p:nvPr/>
        </p:nvSpPr>
        <p:spPr>
          <a:xfrm>
            <a:off x="728765" y="1449537"/>
            <a:ext cx="7686471" cy="1846659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ctr" rtl="1"/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لماذا لا يمكن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للمؤسسات الحكومية ومنظمات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 المجتمع المدني أن 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ي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تعاون</a:t>
            </a:r>
            <a:r>
              <a:rPr lang="ar-SA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ا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، 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ولماذا قد يكون التعاون محدود</a:t>
            </a:r>
            <a:r>
              <a:rPr lang="ar-EG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ًا</a:t>
            </a:r>
            <a:r>
              <a:rPr lang="ar-AE" sz="4000" b="0" cap="none" dirty="0">
                <a:latin typeface="Simplified Arabic" pitchFamily="18" charset="-78"/>
                <a:ea typeface="Arial" charset="0"/>
                <a:cs typeface="Simplified Arabic" pitchFamily="18" charset="-78"/>
              </a:rPr>
              <a:t>؟ </a:t>
            </a:r>
            <a:endParaRPr lang="en-US" sz="4000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833C05AD-FF8E-934A-BF7B-0DD5EB236E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6028" r="20268"/>
          <a:stretch/>
        </p:blipFill>
        <p:spPr>
          <a:xfrm flipH="1">
            <a:off x="0" y="-13960"/>
            <a:ext cx="2688878" cy="343711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CBD285DF-2AD0-F448-876A-FED57B6AC797}"/>
              </a:ext>
            </a:extLst>
          </p:cNvPr>
          <p:cNvGrpSpPr/>
          <p:nvPr/>
        </p:nvGrpSpPr>
        <p:grpSpPr>
          <a:xfrm flipH="1">
            <a:off x="0" y="800100"/>
            <a:ext cx="9144000" cy="3714750"/>
            <a:chOff x="0" y="800100"/>
            <a:chExt cx="9144000" cy="3714750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xmlns="" id="{E533792A-3B39-6543-97E7-D65BE17B904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29050" y="800100"/>
              <a:ext cx="53149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xmlns="" id="{431BE6D5-DA70-3544-BEA6-5B5A89EC8C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0" y="4514850"/>
              <a:ext cx="5200650" cy="0"/>
            </a:xfrm>
            <a:prstGeom prst="line">
              <a:avLst/>
            </a:prstGeom>
            <a:ln w="158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Footer Placeholder 4">
            <a:extLst>
              <a:ext uri="{FF2B5EF4-FFF2-40B4-BE49-F238E27FC236}">
                <a16:creationId xmlns:a16="http://schemas.microsoft.com/office/drawing/2014/main" xmlns="" id="{B5ACCA75-764A-3C48-A9A2-BADB4559A51F}"/>
              </a:ext>
            </a:extLst>
          </p:cNvPr>
          <p:cNvSpPr txBox="1">
            <a:spLocks/>
          </p:cNvSpPr>
          <p:nvPr/>
        </p:nvSpPr>
        <p:spPr>
          <a:xfrm>
            <a:off x="30823" y="171450"/>
            <a:ext cx="5623101" cy="24037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chemeClr val="bg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chemeClr val="bg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15E8452-B709-BC4D-B4DC-FE36910514E3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2C214C11-4F27-F941-8B9A-1459136D6033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4" name="Title 2">
              <a:extLst>
                <a:ext uri="{FF2B5EF4-FFF2-40B4-BE49-F238E27FC236}">
                  <a16:creationId xmlns:a16="http://schemas.microsoft.com/office/drawing/2014/main" xmlns="" id="{8161E8B9-2AA3-6648-8D11-73AEB22EFB50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07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74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 txBox="1">
            <a:spLocks/>
          </p:cNvSpPr>
          <p:nvPr/>
        </p:nvSpPr>
        <p:spPr>
          <a:xfrm>
            <a:off x="443434" y="1074379"/>
            <a:ext cx="5257799" cy="1107996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الأسباب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المحتملة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وراء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عدم التعاون </a:t>
            </a:r>
            <a:r>
              <a:rPr lang="ar-EG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بشأن </a:t>
            </a:r>
            <a:r>
              <a:rPr lang="ar-AE" b="0" cap="none" dirty="0" smtClean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مكافحة </a:t>
            </a:r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التطرف العنيف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618522" y="4705350"/>
            <a:ext cx="525478" cy="248970"/>
            <a:chOff x="7559644" y="4723080"/>
            <a:chExt cx="441356" cy="248970"/>
          </a:xfrm>
        </p:grpSpPr>
        <p:sp>
          <p:nvSpPr>
            <p:cNvPr id="13" name="Rectangle 12"/>
            <p:cNvSpPr/>
            <p:nvPr/>
          </p:nvSpPr>
          <p:spPr>
            <a:xfrm>
              <a:off x="7559644" y="4723080"/>
              <a:ext cx="441356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8" name="Title 2"/>
            <p:cNvSpPr txBox="1">
              <a:spLocks/>
            </p:cNvSpPr>
            <p:nvPr/>
          </p:nvSpPr>
          <p:spPr>
            <a:xfrm>
              <a:off x="7629525" y="4762241"/>
              <a:ext cx="371475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46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  <p:cxnSp>
        <p:nvCxnSpPr>
          <p:cNvPr id="19" name="Straight Connector 18"/>
          <p:cNvCxnSpPr>
            <a:cxnSpLocks/>
          </p:cNvCxnSpPr>
          <p:nvPr/>
        </p:nvCxnSpPr>
        <p:spPr>
          <a:xfrm flipH="1">
            <a:off x="0" y="2343150"/>
            <a:ext cx="5701233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2"/>
          <p:cNvSpPr txBox="1">
            <a:spLocks/>
          </p:cNvSpPr>
          <p:nvPr/>
        </p:nvSpPr>
        <p:spPr>
          <a:xfrm>
            <a:off x="443434" y="2663226"/>
            <a:ext cx="5257799" cy="170816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معلومات غير </a:t>
            </a:r>
            <a:r>
              <a:rPr lang="ar-EG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دقيقة.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المواقف غير المتوافقة.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EG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اهتمامات أو </a:t>
            </a:r>
            <a:r>
              <a:rPr lang="ar-EG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أولويات </a:t>
            </a:r>
            <a:r>
              <a:rPr lang="ar-EG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ال</a:t>
            </a: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مختلفة.  </a:t>
            </a:r>
          </a:p>
          <a:p>
            <a:pPr marL="228600" indent="-228600" algn="r" rtl="1">
              <a:spcBef>
                <a:spcPts val="0"/>
              </a:spcBef>
              <a:spcAft>
                <a:spcPts val="600"/>
              </a:spcAft>
              <a:buClr>
                <a:srgbClr val="0072B1"/>
              </a:buClr>
              <a:buSzPct val="100000"/>
              <a:buFont typeface="Arial" charset="0"/>
              <a:buChar char="•"/>
            </a:pPr>
            <a:r>
              <a:rPr lang="ar-AE" sz="2400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نقص المهارات أو الموارد للتعاون. 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9CDC726E-9AB3-C945-92CB-77C5BA6755D3}"/>
              </a:ext>
            </a:extLst>
          </p:cNvPr>
          <p:cNvGrpSpPr/>
          <p:nvPr/>
        </p:nvGrpSpPr>
        <p:grpSpPr>
          <a:xfrm>
            <a:off x="6120142" y="-1"/>
            <a:ext cx="3035301" cy="5140326"/>
            <a:chOff x="-1" y="-1"/>
            <a:chExt cx="3035301" cy="5140326"/>
          </a:xfrm>
        </p:grpSpPr>
        <p:pic>
          <p:nvPicPr>
            <p:cNvPr id="9" name="Picture Placeholder 6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059" t="-62" r="51771" b="62"/>
            <a:stretch/>
          </p:blipFill>
          <p:spPr>
            <a:xfrm>
              <a:off x="-1" y="0"/>
              <a:ext cx="3035301" cy="5140325"/>
            </a:xfrm>
            <a:prstGeom prst="rect">
              <a:avLst/>
            </a:prstGeom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03B09828-6F33-8245-B5BA-6503221BF2FC}"/>
                </a:ext>
              </a:extLst>
            </p:cNvPr>
            <p:cNvSpPr/>
            <p:nvPr/>
          </p:nvSpPr>
          <p:spPr>
            <a:xfrm>
              <a:off x="0" y="-1"/>
              <a:ext cx="1795549" cy="217489"/>
            </a:xfrm>
            <a:prstGeom prst="rect">
              <a:avLst/>
            </a:prstGeom>
            <a:solidFill>
              <a:schemeClr val="bg1">
                <a:alpha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r>
                <a:rPr lang="en-US" sz="1000" dirty="0">
                  <a:solidFill>
                    <a:schemeClr val="tx1">
                      <a:lumMod val="90000"/>
                      <a:lumOff val="10000"/>
                      <a:alpha val="75000"/>
                    </a:schemeClr>
                  </a:solidFill>
                  <a:latin typeface="Simplified Arabic" pitchFamily="18" charset="-78"/>
                  <a:cs typeface="Simplified Arabic" pitchFamily="18" charset="-78"/>
                </a:rPr>
                <a:t>Amine </a:t>
              </a:r>
              <a:r>
                <a:rPr lang="en-US" sz="1000" dirty="0" err="1">
                  <a:solidFill>
                    <a:schemeClr val="tx1">
                      <a:lumMod val="90000"/>
                      <a:lumOff val="10000"/>
                      <a:alpha val="75000"/>
                    </a:schemeClr>
                  </a:solidFill>
                  <a:latin typeface="Simplified Arabic" pitchFamily="18" charset="-78"/>
                  <a:cs typeface="Simplified Arabic" pitchFamily="18" charset="-78"/>
                </a:rPr>
                <a:t>Ghrabi</a:t>
              </a:r>
              <a:r>
                <a:rPr lang="en-US" sz="1000" dirty="0">
                  <a:solidFill>
                    <a:schemeClr val="tx1">
                      <a:lumMod val="90000"/>
                      <a:lumOff val="10000"/>
                      <a:alpha val="75000"/>
                    </a:schemeClr>
                  </a:solidFill>
                  <a:latin typeface="Simplified Arabic" pitchFamily="18" charset="-78"/>
                  <a:cs typeface="Simplified Arabic" pitchFamily="18" charset="-78"/>
                </a:rPr>
                <a:t>/CC BY-NC 2.0</a:t>
              </a:r>
            </a:p>
          </p:txBody>
        </p:sp>
      </p:grp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xmlns="" id="{FD4EC7BD-0128-D940-9E07-48C56FCC8D6D}"/>
              </a:ext>
            </a:extLst>
          </p:cNvPr>
          <p:cNvSpPr txBox="1">
            <a:spLocks/>
          </p:cNvSpPr>
          <p:nvPr/>
        </p:nvSpPr>
        <p:spPr>
          <a:xfrm>
            <a:off x="46322" y="171450"/>
            <a:ext cx="5495919" cy="254339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xmlns="" id="{3DCAF0F6-64A0-7B44-B149-4E39B8855692}"/>
              </a:ext>
            </a:extLst>
          </p:cNvPr>
          <p:cNvSpPr txBox="1">
            <a:spLocks/>
          </p:cNvSpPr>
          <p:nvPr/>
        </p:nvSpPr>
        <p:spPr>
          <a:xfrm>
            <a:off x="161888" y="4744511"/>
            <a:ext cx="360289" cy="17312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en-US" sz="1125" b="0" dirty="0">
                <a:latin typeface="Simplified Arabic" pitchFamily="18" charset="-78"/>
                <a:ea typeface="Arial" charset="0"/>
                <a:cs typeface="Simplified Arabic" pitchFamily="18" charset="-78"/>
              </a:rPr>
              <a:t>47</a:t>
            </a:r>
            <a:endParaRPr lang="en-US" sz="1125" b="0" cap="none" dirty="0"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07C61138-2D45-3E49-B3B0-8C24F91EB740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2CFADE14-5ABE-C546-845E-5785ECE1BC2C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22" name="Title 2">
              <a:extLst>
                <a:ext uri="{FF2B5EF4-FFF2-40B4-BE49-F238E27FC236}">
                  <a16:creationId xmlns:a16="http://schemas.microsoft.com/office/drawing/2014/main" xmlns="" id="{A7314014-A8D2-9647-B2A8-33755B613342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08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77654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2"/>
          <p:cNvSpPr txBox="1">
            <a:spLocks/>
          </p:cNvSpPr>
          <p:nvPr/>
        </p:nvSpPr>
        <p:spPr>
          <a:xfrm>
            <a:off x="5060887" y="863084"/>
            <a:ext cx="3296844" cy="553998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000" cap="all" baseline="0">
                <a:solidFill>
                  <a:schemeClr val="bg1"/>
                </a:solidFill>
                <a:latin typeface="Arial Black" panose="020B0A04020102020204" pitchFamily="34" charset="0"/>
                <a:ea typeface="Open Sans Extrabold" panose="020B0906030804020204" pitchFamily="34" charset="0"/>
                <a:cs typeface="Open Sans Extrabold" panose="020B0906030804020204" pitchFamily="34" charset="0"/>
              </a:defRPr>
            </a:lvl1pPr>
          </a:lstStyle>
          <a:p>
            <a:pPr algn="r" rtl="1"/>
            <a:r>
              <a:rPr lang="ar-AE" b="0" cap="none" dirty="0">
                <a:solidFill>
                  <a:srgbClr val="0072B1"/>
                </a:solidFill>
                <a:latin typeface="Simplified Arabic" pitchFamily="18" charset="-78"/>
                <a:ea typeface="Arial" charset="0"/>
                <a:cs typeface="Simplified Arabic" pitchFamily="18" charset="-78"/>
              </a:rPr>
              <a:t>خطة التعاون</a:t>
            </a:r>
            <a:endParaRPr lang="en-US" b="0" cap="none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cxnSp>
        <p:nvCxnSpPr>
          <p:cNvPr id="12" name="Straight Connector 11"/>
          <p:cNvCxnSpPr>
            <a:cxnSpLocks/>
          </p:cNvCxnSpPr>
          <p:nvPr/>
        </p:nvCxnSpPr>
        <p:spPr>
          <a:xfrm flipH="1">
            <a:off x="0" y="1556368"/>
            <a:ext cx="8361576" cy="0"/>
          </a:xfrm>
          <a:prstGeom prst="line">
            <a:avLst/>
          </a:prstGeom>
          <a:ln w="158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00F94583-5092-1E49-8022-84FC7F3D2ECC}"/>
              </a:ext>
            </a:extLst>
          </p:cNvPr>
          <p:cNvSpPr txBox="1">
            <a:spLocks/>
          </p:cNvSpPr>
          <p:nvPr/>
        </p:nvSpPr>
        <p:spPr>
          <a:xfrm>
            <a:off x="3524977" y="171450"/>
            <a:ext cx="5398653" cy="28924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الوحدة الرابعة: </a:t>
            </a:r>
            <a:r>
              <a:rPr lang="ar-AE" sz="1000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>نهج متعدد القطاعات لمكافحة التطرف العنيف: فرص للتعاون بين المؤسسات الحكومية ومنظمات المجتمع المدني</a:t>
            </a: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  <a:t/>
            </a:r>
            <a:br>
              <a:rPr lang="ar-AE" sz="1000" b="1" dirty="0">
                <a:solidFill>
                  <a:srgbClr val="0072B1"/>
                </a:solidFill>
                <a:latin typeface="Simplified Arabic" pitchFamily="18" charset="-78"/>
                <a:ea typeface="Arial Black" charset="0"/>
                <a:cs typeface="Simplified Arabic" pitchFamily="18" charset="-78"/>
              </a:rPr>
            </a:br>
            <a:endParaRPr lang="en-US" sz="1000" dirty="0">
              <a:solidFill>
                <a:srgbClr val="0072B1"/>
              </a:solidFill>
              <a:latin typeface="Simplified Arabic" pitchFamily="18" charset="-78"/>
              <a:ea typeface="Arial" charset="0"/>
              <a:cs typeface="Simplified Arabic" pitchFamily="18" charset="-78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7EAE8562-B8E7-484C-8163-770F8EC0ACE4}"/>
              </a:ext>
            </a:extLst>
          </p:cNvPr>
          <p:cNvGrpSpPr/>
          <p:nvPr/>
        </p:nvGrpSpPr>
        <p:grpSpPr>
          <a:xfrm>
            <a:off x="-3301" y="4705350"/>
            <a:ext cx="525478" cy="248970"/>
            <a:chOff x="-3301" y="4705350"/>
            <a:chExt cx="525478" cy="24897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906BB096-D579-3445-9650-D72A78B00A23}"/>
                </a:ext>
              </a:extLst>
            </p:cNvPr>
            <p:cNvSpPr/>
            <p:nvPr/>
          </p:nvSpPr>
          <p:spPr>
            <a:xfrm>
              <a:off x="-3301" y="4705350"/>
              <a:ext cx="525478" cy="24897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1"/>
              <a:endParaRPr lang="en-US" sz="1350">
                <a:latin typeface="Simplified Arabic" pitchFamily="18" charset="-78"/>
                <a:cs typeface="Simplified Arabic" pitchFamily="18" charset="-78"/>
              </a:endParaRPr>
            </a:p>
          </p:txBody>
        </p:sp>
        <p:sp>
          <p:nvSpPr>
            <p:cNvPr id="10" name="Title 2">
              <a:extLst>
                <a:ext uri="{FF2B5EF4-FFF2-40B4-BE49-F238E27FC236}">
                  <a16:creationId xmlns:a16="http://schemas.microsoft.com/office/drawing/2014/main" xmlns="" id="{29275885-E62B-A147-B600-9C8E070F1841}"/>
                </a:ext>
              </a:extLst>
            </p:cNvPr>
            <p:cNvSpPr txBox="1">
              <a:spLocks/>
            </p:cNvSpPr>
            <p:nvPr/>
          </p:nvSpPr>
          <p:spPr>
            <a:xfrm>
              <a:off x="161888" y="4744511"/>
              <a:ext cx="360289" cy="173124"/>
            </a:xfrm>
            <a:prstGeom prst="rect">
              <a:avLst/>
            </a:prstGeom>
          </p:spPr>
          <p:txBody>
            <a:bodyPr vert="horz" wrap="square" lIns="0" tIns="0" rIns="0" bIns="0" rtlCol="0" anchor="b">
              <a:spAutoFit/>
            </a:bodyPr>
            <a:lstStyle>
              <a:lvl1pPr algn="l" defTabSz="914400" rtl="0" eaLnBrk="1" latinLnBrk="0" hangingPunct="1">
                <a:spcBef>
                  <a:spcPct val="0"/>
                </a:spcBef>
                <a:buNone/>
                <a:defRPr sz="3600" b="1" kern="1000" cap="all" baseline="0">
                  <a:solidFill>
                    <a:schemeClr val="bg1"/>
                  </a:solidFill>
                  <a:latin typeface="Arial Black" panose="020B0A04020102020204" pitchFamily="34" charset="0"/>
                  <a:ea typeface="Open Sans Extrabold" panose="020B0906030804020204" pitchFamily="34" charset="0"/>
                  <a:cs typeface="Open Sans Extrabold" panose="020B0906030804020204" pitchFamily="34" charset="0"/>
                </a:defRPr>
              </a:lvl1pPr>
            </a:lstStyle>
            <a:p>
              <a:pPr algn="ctr" rtl="1"/>
              <a:r>
                <a:rPr lang="en-US" sz="1125" b="0" dirty="0">
                  <a:latin typeface="Simplified Arabic" pitchFamily="18" charset="-78"/>
                  <a:ea typeface="Arial" charset="0"/>
                  <a:cs typeface="Simplified Arabic" pitchFamily="18" charset="-78"/>
                </a:rPr>
                <a:t>09</a:t>
              </a:r>
              <a:endParaRPr lang="en-US" sz="1125" b="0" cap="none" dirty="0">
                <a:latin typeface="Simplified Arabic" pitchFamily="18" charset="-78"/>
                <a:ea typeface="Arial" charset="0"/>
                <a:cs typeface="Simplified Arabic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7295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0429_SFCG_Powerpoint">
  <a:themeElements>
    <a:clrScheme name="Custom 8">
      <a:dk1>
        <a:srgbClr val="2C2C2D"/>
      </a:dk1>
      <a:lt1>
        <a:srgbClr val="FFFFFF"/>
      </a:lt1>
      <a:dk2>
        <a:srgbClr val="193875"/>
      </a:dk2>
      <a:lt2>
        <a:srgbClr val="EEECE1"/>
      </a:lt2>
      <a:accent1>
        <a:srgbClr val="008FBE"/>
      </a:accent1>
      <a:accent2>
        <a:srgbClr val="0069A6"/>
      </a:accent2>
      <a:accent3>
        <a:srgbClr val="FFE01E"/>
      </a:accent3>
      <a:accent4>
        <a:srgbClr val="58595B"/>
      </a:accent4>
      <a:accent5>
        <a:srgbClr val="133743"/>
      </a:accent5>
      <a:accent6>
        <a:srgbClr val="0AD092"/>
      </a:accent6>
      <a:hlink>
        <a:srgbClr val="00465C"/>
      </a:hlink>
      <a:folHlink>
        <a:srgbClr val="00465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noAutofit/>
      </a:bodyPr>
      <a:lstStyle>
        <a:defPPr>
          <a:defRPr sz="9000" dirty="0" smtClean="0">
            <a:solidFill>
              <a:srgbClr val="0095C3"/>
            </a:solidFill>
            <a:latin typeface="Arial Black" panose="020B0A04020102020204" pitchFamily="34" charset="0"/>
            <a:ea typeface="Open Sans" panose="020B0606030504020204" pitchFamily="34" charset="0"/>
            <a:cs typeface="Open Sans" panose="020B0606030504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6830</TotalTime>
  <Words>723</Words>
  <Application>Microsoft Office PowerPoint</Application>
  <PresentationFormat>On-screen Show (16:9)</PresentationFormat>
  <Paragraphs>72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0429_SFCG_Powerpoint</vt:lpstr>
      <vt:lpstr>الوحدة الرابعة: نهج متعدد القطاعات لمكافحة التطرف العنيف: فرص للتعاون بين المؤسسات الحكومية ومنظمات المجتمع المدني  </vt:lpstr>
      <vt:lpstr>PowerPoint Presentation</vt:lpstr>
      <vt:lpstr>المجتمع المدني هو مصطلح واسع للمنظمات والمؤسسات التي تعمل لصالح المواطنين - بما في ذلك التجمعات غير الرسمية، والنقابات العمالية، والناشطون، والجمعيات الخيرية، والمؤسسات الدينية، وغيرها.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Search for Common Ground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2014-05-01T14:47:26Z</dcterms:created>
  <dcterms:modified xsi:type="dcterms:W3CDTF">2019-05-14T11:10:54Z</dcterms:modified>
</cp:coreProperties>
</file>