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20" r:id="rId11"/>
    <p:sldId id="419" r:id="rId12"/>
    <p:sldId id="439" r:id="rId13"/>
    <p:sldId id="42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012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60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17399" r="1177" b="6913"/>
          <a:stretch/>
        </p:blipFill>
        <p:spPr>
          <a:xfrm>
            <a:off x="0" y="-19050"/>
            <a:ext cx="9144000" cy="5105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2837" y="3569325"/>
            <a:ext cx="5574205" cy="1282402"/>
          </a:xfrm>
        </p:spPr>
        <p:txBody>
          <a:bodyPr/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04</a:t>
            </a:r>
            <a:r>
              <a:rPr lang="en-US" dirty="0"/>
              <a:t/>
            </a:r>
            <a:br>
              <a:rPr lang="en-US" dirty="0"/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7F52EA98-C358-544F-976A-4A7E0514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7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3" r="36154"/>
          <a:stretch/>
        </p:blipFill>
        <p:spPr>
          <a:xfrm>
            <a:off x="6794896" y="0"/>
            <a:ext cx="2349104" cy="5145088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Передовые методы эффективного сотрудничества: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700" y="1809092"/>
            <a:ext cx="5846233" cy="31085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Там, где это возможно и оправданно, придайте официальный статус сотрудничеству в рамках региональных или национальных стратегий или планов действий.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Проявляйте осмотрительность при использовании в различных целях каналов для координации действий в рамках противодействия насильственному экстремизму.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 используйте программы предотвращения насильственного экстремизма или противодействия ему в качестве прикрытия для правоохранительных или разведывательных мероприятий, имеющих общий характер.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C408455-D0B9-2044-AB40-84031F3197B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4D7BD26-86FF-4244-B595-97A507911C3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C7683507-4661-404D-9AFC-DD2E4AD964D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E99ADB19-09D6-A846-B92C-4DDED8D10CE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32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6" t="3167" r="13647" b="1868"/>
          <a:stretch/>
        </p:blipFill>
        <p:spPr>
          <a:xfrm>
            <a:off x="6019800" y="7938"/>
            <a:ext cx="3124200" cy="5138737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>
          <a:xfrm>
            <a:off x="774700" y="1809092"/>
            <a:ext cx="4940299" cy="26930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Используйте широкомасштабное сотрудничество, чтобы уменьшить первоначальные опасения участников.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Внимательно относитесь к вопросам конфиденциальности.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Коллективно определяйте роли и обязанности, обсуждайте ограничения.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 должны осознавать, что сотрудничество с отдельными лицами и с объединениями — это разные вещи, требующие особого подхода.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B6FE031-DAD9-5D4F-9B10-3F6713499DC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C98E808A-18CE-824F-8F34-461681D9FB2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B2E3C2FE-1301-3A4E-8A3B-504C151E625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463248A-A696-8D46-99E0-DDCEA5F904CF}"/>
              </a:ext>
            </a:extLst>
          </p:cNvPr>
          <p:cNvSpPr/>
          <p:nvPr/>
        </p:nvSpPr>
        <p:spPr>
          <a:xfrm>
            <a:off x="7348451" y="-1"/>
            <a:ext cx="179554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Evgeni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Zotov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BY-NC-ND 2.0</a:t>
            </a: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Передовые методы эффективного сотрудничества: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E9A9802A-F9D4-AD4C-8E3F-6B521F83415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1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50405" y="1769924"/>
            <a:ext cx="7086600" cy="29367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Правительственные организации и институты гражданского общества предоставляют уникальные навыки и ресурсы для предотвращения насильственного экстремизма и противодействия ему.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az-Cyrl-AZ" sz="1800" b="0" cap="none" dirty="0" smtClean="0">
                <a:latin typeface="Arial" charset="0"/>
                <a:ea typeface="Arial" charset="0"/>
                <a:cs typeface="Arial" charset="0"/>
              </a:rPr>
              <a:t>Отсутствие </a:t>
            </a: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сотрудничества может быть вызвано дефицитом доверия или недостатком точной информации или навыков.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Высокая степень недоверия уменьшает спектр доступных инструментов и возможностей для противодействия насильственному экстремизму и может побуждать правительственные организации отдавать предпочтение силовым методам.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B239DBB-7965-1345-91E3-CE36E661190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747FF0D-9D05-4543-81A8-296ABE333CC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A5CC0004-FE8F-494E-84EB-F9E25F119E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453587F-12C2-4C44-B1D9-69327A28A9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6063D35-417C-D140-BD7E-8E47DA14218B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A2D604DE-26D6-704E-AD93-6720D1B7DE7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6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B239DBB-7965-1345-91E3-CE36E661190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747FF0D-9D05-4543-81A8-296ABE333CC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A5CC0004-FE8F-494E-84EB-F9E25F119E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1" name="Title 2">
            <a:extLst>
              <a:ext uri="{FF2B5EF4-FFF2-40B4-BE49-F238E27FC236}">
                <a16:creationId xmlns:a16="http://schemas.microsoft.com/office/drawing/2014/main" xmlns="" id="{0F75393B-12A3-E84C-AC00-809EA5C1033D}"/>
              </a:ext>
            </a:extLst>
          </p:cNvPr>
          <p:cNvSpPr txBox="1">
            <a:spLocks/>
          </p:cNvSpPr>
          <p:nvPr/>
        </p:nvSpPr>
        <p:spPr>
          <a:xfrm>
            <a:off x="750405" y="1777875"/>
            <a:ext cx="7086600" cy="183383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Неразумный подход со стороны правительственных организаций и институтов гражданского общества рискует усугубить напряженность или проблемы, приводящие к насильственному экстремизму.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Сотрудничество в сфере противодействия насильственному экстремизму требует долгосрочных обязательств, основанных на взаимном уважении и комплексном понимании проблемы.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92E0E7D-E4BC-8B4E-A098-DB0C3F3F04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3F29504-D385-294B-8AF5-E8C9DF026F1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1057E497-480A-3A45-9086-BE8F79D79B3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9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6"/>
          <a:stretch/>
        </p:blipFill>
        <p:spPr>
          <a:xfrm>
            <a:off x="0" y="-1"/>
            <a:ext cx="9151240" cy="5122719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414864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Решить проблему злоупотребления наркотиками могут только государственные органы.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CB3178C-A198-2047-8B49-1B5DADEA797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2C56324-F0FD-2E43-B391-6FD46680F1A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74C952B6-943E-E445-88E8-2784BD251D9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568FE7D-B195-874B-B63E-35575FE6F364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75A7E2E-083B-BB4B-982E-6E13E84EABEB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460B89D-114F-3742-A530-B7EBA16DF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</p:spTree>
    <p:extLst>
      <p:ext uri="{BB962C8B-B14F-4D97-AF65-F5344CB8AC3E}">
        <p14:creationId xmlns:p14="http://schemas.microsoft.com/office/powerpoint/2010/main" val="47091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21280"/>
            <a:ext cx="7634288" cy="1485900"/>
          </a:xfrm>
        </p:spPr>
        <p:txBody>
          <a:bodyPr>
            <a:normAutofit fontScale="90000"/>
          </a:bodyPr>
          <a:lstStyle/>
          <a:p>
            <a:r>
              <a:rPr lang="az-Cyrl-AZ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Гражданское общество </a:t>
            </a:r>
            <a: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это широкий термин, применяющийся в отношении организаций и объединений, которые действуют в интересах граждан, включая неофициальные коллективы, профсоюзы, активистов, благотворительные учреждения, религиозные организации и многое другое.</a:t>
            </a:r>
            <a:endParaRPr lang="en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685800" y="842342"/>
            <a:ext cx="84582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2DF9EB3-DEA8-2A47-9D0C-E4982D5E661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EC671D5-36D7-AC43-BC64-BE98F05165C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xmlns="" id="{41F10035-41F8-7842-9A6B-2DD37F9D54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EF7E77-A50C-4C46-AD2B-1AF19F52F9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ABE89AB3-817F-D943-AAC1-A3FE8721C5F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7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890887" y="1624013"/>
            <a:ext cx="4505400" cy="785812"/>
          </a:xfrm>
          <a:prstGeom prst="rect">
            <a:avLst/>
          </a:prstGeom>
          <a:solidFill>
            <a:srgbClr val="004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762001" y="710274"/>
            <a:ext cx="7634286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00475D"/>
                </a:solidFill>
                <a:latin typeface="Arial Black" charset="0"/>
                <a:ea typeface="Arial Black" charset="0"/>
                <a:cs typeface="Arial Black" charset="0"/>
              </a:rPr>
              <a:t>РОЛИ В ПРОТИВОДЕЙСТВИИ НАСИЛЬСТВЕННОМУ ЭКСТРЕМИЗМУ</a:t>
            </a:r>
            <a:endParaRPr lang="en-US" sz="2400" cap="none" dirty="0">
              <a:solidFill>
                <a:srgbClr val="00475D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624014"/>
            <a:ext cx="7634288" cy="3081336"/>
          </a:xfrm>
          <a:prstGeom prst="rect">
            <a:avLst/>
          </a:prstGeom>
          <a:noFill/>
          <a:ln>
            <a:solidFill>
              <a:srgbClr val="007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2409825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6043613" y="1624013"/>
            <a:ext cx="0" cy="30813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3890887" y="1624013"/>
            <a:ext cx="0" cy="30813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62000" y="3490480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/>
          <p:cNvSpPr txBox="1">
            <a:spLocks/>
          </p:cNvSpPr>
          <p:nvPr/>
        </p:nvSpPr>
        <p:spPr>
          <a:xfrm>
            <a:off x="4114800" y="1724531"/>
            <a:ext cx="1939453" cy="58477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1900" cap="none" spc="100" dirty="0">
                <a:latin typeface="Arial Black" charset="0"/>
                <a:ea typeface="Arial Black" charset="0"/>
                <a:cs typeface="Arial Black" charset="0"/>
              </a:rPr>
              <a:t>СИЛЬНЫЕ СТОРОНЫ</a:t>
            </a:r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6269182" y="1724531"/>
            <a:ext cx="1981200" cy="58477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1900" cap="none" spc="100" dirty="0">
                <a:latin typeface="Arial Black" charset="0"/>
                <a:ea typeface="Arial Black" charset="0"/>
                <a:cs typeface="Arial Black" charset="0"/>
              </a:rPr>
              <a:t>СЛАБЫЕ СТОРОНЫ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920208" y="2513251"/>
            <a:ext cx="2960040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14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Правительство </a:t>
            </a:r>
            <a:r>
              <a:rPr lang="az-Cyrl-AZ" sz="14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(например, министерства, органы правопорядка, места лишения свободы, парламент)</a:t>
            </a:r>
            <a:endParaRPr lang="en-US" sz="14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Title 2"/>
          <p:cNvSpPr txBox="1">
            <a:spLocks/>
          </p:cNvSpPr>
          <p:nvPr/>
        </p:nvSpPr>
        <p:spPr>
          <a:xfrm>
            <a:off x="920208" y="3562401"/>
            <a:ext cx="2960039" cy="10772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14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Гражданское </a:t>
            </a:r>
            <a:r>
              <a:rPr lang="az-Cyrl-AZ" sz="14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общество </a:t>
            </a:r>
            <a:r>
              <a:rPr lang="az-Cyrl-AZ" sz="14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(например, организации, активисты, благотворительные общества, религиозные объединения)</a:t>
            </a:r>
            <a:endParaRPr lang="en-US" sz="14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27FD2EC2-CE9B-CA43-8EA4-BC7E1FF5F82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BC715522-C1C0-4B41-8094-27E2B5707D7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Title 2">
              <a:extLst>
                <a:ext uri="{FF2B5EF4-FFF2-40B4-BE49-F238E27FC236}">
                  <a16:creationId xmlns:a16="http://schemas.microsoft.com/office/drawing/2014/main" xmlns="" id="{8DF3823A-0EE6-F348-940B-3397C949131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FC558AB5-FE0F-5440-A9B6-7AE0781863E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1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CC48EE5-ADF7-5841-8A14-7C3C119A82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952500" y="1080120"/>
            <a:ext cx="7239000" cy="31547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400"/>
              </a:lnSpc>
              <a:spcAft>
                <a:spcPts val="600"/>
              </a:spcAft>
            </a:pPr>
            <a:r>
              <a:rPr lang="az-Cyrl-AZ" sz="2200" b="0" cap="none" dirty="0">
                <a:latin typeface="Arial" charset="0"/>
                <a:ea typeface="Arial" charset="0"/>
                <a:cs typeface="Arial" charset="0"/>
              </a:rPr>
              <a:t>Удалось ли вам найти примеры, где сильные стороны правительства противопоставляются слабым сторонам гражданского </a:t>
            </a:r>
            <a:r>
              <a:rPr lang="az-Cyrl-AZ" sz="2200" b="0" cap="none" dirty="0" smtClean="0">
                <a:latin typeface="Arial" charset="0"/>
                <a:ea typeface="Arial" charset="0"/>
                <a:cs typeface="Arial" charset="0"/>
              </a:rPr>
              <a:t>общества, </a:t>
            </a:r>
            <a:r>
              <a:rPr lang="az-Cyrl-AZ" sz="2200" b="0" cap="none" dirty="0">
                <a:latin typeface="Arial" charset="0"/>
                <a:ea typeface="Arial" charset="0"/>
                <a:cs typeface="Arial" charset="0"/>
              </a:rPr>
              <a:t>и наоборот? Каким образом сотрудничество между правительством и гражданским обществом могло бы устранить эти недостатки?</a:t>
            </a:r>
            <a:endParaRPr lang="en" sz="2200" b="0" cap="none" dirty="0">
              <a:latin typeface="Arial" charset="0"/>
              <a:ea typeface="Arial" charset="0"/>
              <a:cs typeface="Arial" charset="0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</a:pPr>
            <a:r>
              <a:rPr lang="az-Cyrl-AZ" sz="2200" b="0" cap="none" dirty="0">
                <a:latin typeface="Arial" charset="0"/>
                <a:ea typeface="Arial" charset="0"/>
                <a:cs typeface="Arial" charset="0"/>
              </a:rPr>
              <a:t>Исходя из этого задания, каковы, на ваш взгляд, потенциальные преимущества сотрудничества в области противодействия насильственному экстремизму?</a:t>
            </a:r>
            <a:endParaRPr lang="en-US" sz="220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F03E47F-1750-3C45-900C-0ECEE24CF0D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8A5E9EC-88C6-2F42-B914-1C676B7E9CF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9C55B995-D477-FA4C-80A1-EF7B47F3D4E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1ACE7BF-9E3B-4847-8F29-B20A86494A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98A220D-21A7-DB48-BED0-D62A3A2DFB6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BBF4B95B-6705-3C41-B1C1-9ED038E5BBD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8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4" r="44395" b="170"/>
          <a:stretch/>
        </p:blipFill>
        <p:spPr>
          <a:xfrm>
            <a:off x="6726046" y="-1588"/>
            <a:ext cx="2417954" cy="5172076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700" y="678418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Потенциальные преимущества сотрудничества: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1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699" y="1703558"/>
            <a:ext cx="5795433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Многократно повышает эффективность и степень воздействия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Расширяет круг заинтересованных сторон, активно участвующих в противодействии насильственному экстремизму, а также набор доступных инструментов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Выделяет общие цели и позволяет заинтересованным сторонам разделять обязанности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Создает общее понимание проблемы и улучшает информационное взаимодействие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Повышает эффективность сотрудничества в масштабах всей системы и укрепляет взаимное доверие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06C183E-4AAA-A249-BFB9-0A4378FB92E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11409C3-EED4-6B4B-80D7-52F6BC52A0A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DE0EC4DB-8E29-A14D-8639-1E78DB161E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37E3201-26F5-C54F-8BC8-A9533606BE25}"/>
              </a:ext>
            </a:extLst>
          </p:cNvPr>
          <p:cNvSpPr/>
          <p:nvPr/>
        </p:nvSpPr>
        <p:spPr>
          <a:xfrm>
            <a:off x="7685148" y="-1"/>
            <a:ext cx="1458852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Photo/Rick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Bajornas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8F419C0A-ADC5-EF4C-B316-AE890DC68C9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49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872645"/>
            <a:ext cx="6115050" cy="15696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Почему правительство и гражданское общество не могут сотрудничать и почему сотрудничество может быть ограничено?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61D5A18-8CC1-5941-AFE7-B449E457307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1050E466-1744-BD43-9715-C5660AC5800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xmlns="" id="{387615E4-93E7-E747-BC55-FA8392E2D9D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14C36C1-571F-E243-A45B-45D56439EB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E0CFFB9-4E01-1B4F-9C10-734E61AFB2D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1C98547-94C1-1F4D-BF79-AAD4E7B0A0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681921E-9449-8B44-9BC7-8EDFA46940E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3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33029" y="848678"/>
            <a:ext cx="4887694" cy="13336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6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Возможные причины отсутствия сотрудничества в деле противодействия насильственному экстремизму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1" t="13928" r="51443" b="2476"/>
          <a:stretch/>
        </p:blipFill>
        <p:spPr>
          <a:xfrm>
            <a:off x="0" y="0"/>
            <a:ext cx="3035300" cy="514513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618522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08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32039" y="2343150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3443923" y="2568823"/>
            <a:ext cx="5395277" cy="161582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неточная информация;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противоположные точки зрения;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различия в интересах или приоритетах; 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отсутствие навыков или ресурсов для сотрудничества.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25D68245-EE2B-6142-962C-A4F9DD833610}"/>
              </a:ext>
            </a:extLst>
          </p:cNvPr>
          <p:cNvSpPr txBox="1">
            <a:spLocks/>
          </p:cNvSpPr>
          <p:nvPr/>
        </p:nvSpPr>
        <p:spPr>
          <a:xfrm>
            <a:off x="2665012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5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/>
          <p:cNvSpPr txBox="1">
            <a:spLocks/>
          </p:cNvSpPr>
          <p:nvPr/>
        </p:nvSpPr>
        <p:spPr>
          <a:xfrm>
            <a:off x="774700" y="1047750"/>
            <a:ext cx="541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Координационный план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4A2A917-023B-2D4B-BD1C-4ADEBA5D059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E79CC30-4477-C14C-A9E8-C97155944DE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FB47368-7C99-974A-9204-D1785A5FE3F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8AC1F90F-FA41-AD45-908C-49187ED4306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04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Многосекторный подход к противодействию насильственному экстремизму: Возможности сотрудничества между правительством и гражданским обществом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954887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8367</TotalTime>
  <Words>686</Words>
  <Application>Microsoft Office PowerPoint</Application>
  <PresentationFormat>On-screen Show (16:9)</PresentationFormat>
  <Paragraphs>67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Модуль 04 Многосекторный подход к противодействию насильственному экстремизму: Возможности сотрудничества между правительством и гражданским обществом</vt:lpstr>
      <vt:lpstr>PowerPoint Presentation</vt:lpstr>
      <vt:lpstr>Гражданское общество это широкий термин, применяющийся в отношении организаций и объединений, которые действуют в интересах граждан, включая неофициальные коллективы, профсоюзы, активистов, благотворительные учреждения, религиозные организации и многое другое.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2019-05-14T14:26:14Z</dcterms:modified>
</cp:coreProperties>
</file>