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4" r:id="rId2"/>
    <p:sldId id="305" r:id="rId3"/>
    <p:sldId id="306" r:id="rId4"/>
    <p:sldId id="307" r:id="rId5"/>
    <p:sldId id="308" r:id="rId6"/>
    <p:sldId id="309" r:id="rId7"/>
    <p:sldId id="310" r:id="rId8"/>
    <p:sldId id="311" r:id="rId9"/>
    <p:sldId id="448" r:id="rId10"/>
    <p:sldId id="449" r:id="rId11"/>
    <p:sldId id="315" r:id="rId12"/>
    <p:sldId id="316" r:id="rId13"/>
    <p:sldId id="317" r:id="rId14"/>
    <p:sldId id="318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12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792" userDrawn="1">
          <p15:clr>
            <a:srgbClr val="A4A3A4"/>
          </p15:clr>
        </p15:guide>
        <p15:guide id="9" orient="horz" pos="1077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32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70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89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20" pos="194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743"/>
    <a:srgbClr val="000000"/>
    <a:srgbClr val="00475D"/>
    <a:srgbClr val="0072B1"/>
    <a:srgbClr val="0095C3"/>
    <a:srgbClr val="3DABCE"/>
    <a:srgbClr val="0AD092"/>
    <a:srgbClr val="FCE12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9474" autoAdjust="0"/>
    <p:restoredTop sz="86705"/>
  </p:normalViewPr>
  <p:slideViewPr>
    <p:cSldViewPr snapToGrid="0">
      <p:cViewPr>
        <p:scale>
          <a:sx n="120" d="100"/>
          <a:sy n="120" d="100"/>
        </p:scale>
        <p:origin x="-402" y="-144"/>
      </p:cViewPr>
      <p:guideLst>
        <p:guide orient="horz" pos="1077"/>
        <p:guide orient="horz" pos="2162"/>
        <p:guide orient="horz" pos="132"/>
        <p:guide orient="horz" pos="3127"/>
        <p:guide orient="horz" pos="2970"/>
        <p:guide orient="horz" pos="372"/>
        <p:guide orient="horz"/>
        <p:guide orient="horz" pos="3238"/>
        <p:guide orient="horz" pos="732"/>
        <p:guide pos="1912"/>
        <p:guide pos="5568"/>
        <p:guide pos="3792"/>
        <p:guide pos="2880"/>
        <p:guide pos="480"/>
        <p:guide pos="5289"/>
        <p:guide/>
        <p:guide pos="194"/>
        <p:guide pos="2160"/>
      </p:guideLst>
    </p:cSldViewPr>
  </p:slideViewPr>
  <p:outlineViewPr>
    <p:cViewPr>
      <p:scale>
        <a:sx n="33" d="100"/>
        <a:sy n="33" d="100"/>
      </p:scale>
      <p:origin x="0" y="-1071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iRDSiiIZPdhE1UYBNKGDAuDcoMMV4nFj&amp;export=download" TargetMode="External"/><Relationship Id="rId3" Type="http://schemas.openxmlformats.org/officeDocument/2006/relationships/hyperlink" Target="https://rebrand.ly/Video05" TargetMode="External"/><Relationship Id="rId7" Type="http://schemas.openxmlformats.org/officeDocument/2006/relationships/hyperlink" Target="https://drive.google.com/a/sfcg.org/uc?id=1nG_kpL-Sr-F218azurpBcIITWz-MdjN0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youtu.be/hi6M5UGS7gA" TargetMode="External"/><Relationship Id="rId5" Type="http://schemas.openxmlformats.org/officeDocument/2006/relationships/hyperlink" Target="http://www.women-without-borders.org/" TargetMode="External"/><Relationship Id="rId4" Type="http://schemas.openxmlformats.org/officeDocument/2006/relationships/image" Target="../media/image11.jpeg"/><Relationship Id="rId9" Type="http://schemas.openxmlformats.org/officeDocument/2006/relationships/hyperlink" Target="https://drive.google.com/a/sfcg.org/uc?id=1xa9ReoOHplwuJsc4IXv4v5wCwSWX83yd&amp;export=download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a/sfcg.org/uc?id=17PWLOIChOMRoudt-j8H9VY4NyvzOyVfR&amp;export=download" TargetMode="External"/><Relationship Id="rId3" Type="http://schemas.openxmlformats.org/officeDocument/2006/relationships/hyperlink" Target="https://www.sfcg.org/" TargetMode="External"/><Relationship Id="rId7" Type="http://schemas.openxmlformats.org/officeDocument/2006/relationships/hyperlink" Target="https://drive.google.com/a/sfcg.org/uc?id=1lM1Fr7ZpCO5iklf0F3Jt5sztKnsQ1t0v&amp;export=download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drive.google.com/a/sfcg.org/uc?id=1DD1nBGq5mLfXnKbA41KvCb4A1J3vPz4l&amp;export=download" TargetMode="External"/><Relationship Id="rId5" Type="http://schemas.openxmlformats.org/officeDocument/2006/relationships/hyperlink" Target="https://vimeo.com/105565369" TargetMode="External"/><Relationship Id="rId10" Type="http://schemas.openxmlformats.org/officeDocument/2006/relationships/image" Target="../media/image10.jpeg"/><Relationship Id="rId4" Type="http://schemas.openxmlformats.org/officeDocument/2006/relationships/hyperlink" Target="https://youtu.be/StMWYkepds4" TargetMode="External"/><Relationship Id="rId9" Type="http://schemas.openxmlformats.org/officeDocument/2006/relationships/hyperlink" Target="https://drive.google.com/a/sfcg.org/uc?id=1xa9ReoOHplwuJsc4IXv4v5wCwSWX83yd&amp;export=downloa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" t="16461" r="144" b="44131"/>
          <a:stretch/>
        </p:blipFill>
        <p:spPr>
          <a:xfrm>
            <a:off x="0" y="0"/>
            <a:ext cx="9144000" cy="483704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CDFD959-7BE9-A244-AE25-A4E1DBEF7200}"/>
              </a:ext>
            </a:extLst>
          </p:cNvPr>
          <p:cNvSpPr/>
          <p:nvPr/>
        </p:nvSpPr>
        <p:spPr>
          <a:xfrm>
            <a:off x="0" y="-1"/>
            <a:ext cx="1795549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Evgeni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Zotov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/CC BY-NC-ND 2.0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7073" y="3336238"/>
            <a:ext cx="5546357" cy="1107996"/>
          </a:xfrm>
        </p:spPr>
        <p:txBody>
          <a:bodyPr/>
          <a:lstStyle/>
          <a:p>
            <a:r>
              <a:rPr lang="ru-RU" sz="3600" b="0" dirty="0">
                <a:latin typeface="Arial" charset="0"/>
                <a:ea typeface="Arial" charset="0"/>
                <a:cs typeface="Arial" charset="0"/>
              </a:rPr>
              <a:t>Модуль</a:t>
            </a:r>
            <a:r>
              <a:rPr lang="en-US" sz="3600" dirty="0"/>
              <a:t> </a:t>
            </a:r>
            <a:r>
              <a:rPr lang="en-US" sz="3600" dirty="0">
                <a:latin typeface="Arial" charset="0"/>
                <a:ea typeface="Arial" charset="0"/>
                <a:cs typeface="Arial" charset="0"/>
              </a:rPr>
              <a:t>03</a:t>
            </a:r>
            <a:r>
              <a:rPr lang="en-US" dirty="0"/>
              <a:t/>
            </a:r>
            <a:br>
              <a:rPr lang="en-US" dirty="0"/>
            </a:b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Привлечение лидеров сообществ и членов семьи </a:t>
            </a:r>
            <a:r>
              <a:rPr lang="en-US" sz="1800" b="0" cap="none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en-US" sz="1800" b="0" cap="none" dirty="0">
                <a:latin typeface="Arial" charset="0"/>
                <a:ea typeface="Arial" charset="0"/>
                <a:cs typeface="Arial" charset="0"/>
              </a:rPr>
            </a:b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к противодействию насильственному экстремизму</a:t>
            </a:r>
            <a:endParaRPr lang="en-US" sz="1800" b="0" cap="none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Picture 3" descr="C:\Users\Hannah Kim\Desktop\your sister file\sfcg_newlogo2.png">
            <a:extLst>
              <a:ext uri="{FF2B5EF4-FFF2-40B4-BE49-F238E27FC236}">
                <a16:creationId xmlns:a16="http://schemas.microsoft.com/office/drawing/2014/main" xmlns="" id="{B51D414E-9F8B-EF4A-A6FE-D683E75E9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92162" y="3432175"/>
            <a:ext cx="1867306" cy="329112"/>
          </a:xfrm>
          <a:prstGeom prst="rect">
            <a:avLst/>
          </a:prstGeom>
          <a:noFill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521C90A-C419-DA44-BB07-B653519DE77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0" t="5926" r="61042" b="87277"/>
          <a:stretch/>
        </p:blipFill>
        <p:spPr>
          <a:xfrm>
            <a:off x="8053403" y="3955866"/>
            <a:ext cx="601866" cy="4055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680C7C35-4A5F-F544-A8E2-F66C839DEF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91" y="3914958"/>
            <a:ext cx="1237038" cy="52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86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7314325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5 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«Материнская школа»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:a16="http://schemas.microsoft.com/office/drawing/2014/main" xmlns="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12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xmlns="" id="{2A99B1E8-AFF8-0943-AAC8-825F7D5F2F41}"/>
              </a:ext>
            </a:extLst>
          </p:cNvPr>
          <p:cNvSpPr txBox="1">
            <a:spLocks/>
          </p:cNvSpPr>
          <p:nvPr/>
        </p:nvSpPr>
        <p:spPr>
          <a:xfrm>
            <a:off x="232708" y="171451"/>
            <a:ext cx="4097890" cy="17236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03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Привлечение лидеров сообществ и членов семьи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5" name="Google Shape;314;p51">
            <a:hlinkClick r:id="rId3"/>
            <a:extLst>
              <a:ext uri="{FF2B5EF4-FFF2-40B4-BE49-F238E27FC236}">
                <a16:creationId xmlns:a16="http://schemas.microsoft.com/office/drawing/2014/main" xmlns="" id="{6DF29046-D67B-2945-8F47-BFCC25BB172D}"/>
              </a:ext>
            </a:extLst>
          </p:cNvPr>
          <p:cNvPicPr preferRelativeResize="0"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087" y="1228336"/>
            <a:ext cx="4580679" cy="3053785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  <p:sp>
        <p:nvSpPr>
          <p:cNvPr id="16" name="Title 2">
            <a:extLst>
              <a:ext uri="{FF2B5EF4-FFF2-40B4-BE49-F238E27FC236}">
                <a16:creationId xmlns:a16="http://schemas.microsoft.com/office/drawing/2014/main" xmlns="" id="{4681869C-4295-894E-8F48-142E61DC7D7D}"/>
              </a:ext>
            </a:extLst>
          </p:cNvPr>
          <p:cNvSpPr txBox="1">
            <a:spLocks/>
          </p:cNvSpPr>
          <p:nvPr/>
        </p:nvSpPr>
        <p:spPr>
          <a:xfrm>
            <a:off x="311590" y="1228336"/>
            <a:ext cx="3829090" cy="288181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az-Cyrl-AZ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Женщины без границ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ссылка: </a:t>
            </a:r>
            <a:r>
              <a:rPr lang="en-US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/>
            </a:r>
            <a:br>
              <a:rPr lang="en-US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</a:b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3"/>
              </a:rPr>
              <a:t>https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3"/>
              </a:rPr>
              <a:t>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3"/>
              </a:rPr>
              <a:t>rebrand.ly/Video05   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https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youtu.be/hi6M5UGS7gA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 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субтитры: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Расширенные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8"/>
              </a:rPr>
              <a:t>Основные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9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44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90E559A-2929-9E4E-84CC-0B706CF92F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1138237" y="1562666"/>
            <a:ext cx="6867526" cy="21159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>
              <a:spcAft>
                <a:spcPts val="1200"/>
              </a:spcAft>
            </a:pPr>
            <a:r>
              <a:rPr lang="az-Cyrl-AZ" sz="2550" b="0" cap="none" dirty="0">
                <a:latin typeface="Arial" charset="0"/>
                <a:ea typeface="Arial" charset="0"/>
                <a:cs typeface="Arial" charset="0"/>
              </a:rPr>
              <a:t>Назовите потенциальные риски, связанные с привлечением лидеров сообществ и членов семей к противодействию насильственному экстремизму?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  <a:p>
            <a:pPr algn="ctr">
              <a:spcAft>
                <a:spcPts val="1200"/>
              </a:spcAft>
            </a:pPr>
            <a:r>
              <a:rPr lang="ru-RU" sz="2550" b="0" cap="none" dirty="0">
                <a:latin typeface="Arial" charset="0"/>
                <a:ea typeface="Arial" charset="0"/>
                <a:cs typeface="Arial" charset="0"/>
              </a:rPr>
              <a:t>Как мы можем их преодолеть?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B4D9624-69D8-5F4E-8046-CE48A1C3B9AF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F97D5847-2AA5-3B41-BF51-7D7CFA576781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D77BB30C-A378-8944-B94B-4201DA8679A3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13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1D22DD52-9CB5-8C40-964C-25A0644EF167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46B1F817-8C28-C445-9C2E-D37E7565970C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A9384FD-268C-9D4A-8458-016BE136E9A0}"/>
              </a:ext>
            </a:extLst>
          </p:cNvPr>
          <p:cNvSpPr txBox="1">
            <a:spLocks/>
          </p:cNvSpPr>
          <p:nvPr/>
        </p:nvSpPr>
        <p:spPr>
          <a:xfrm>
            <a:off x="232708" y="171451"/>
            <a:ext cx="4097890" cy="17236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03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Привлечение лидеров сообществ и членов семьи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 противодействию насильственному экстремизму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77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801757" y="1756514"/>
            <a:ext cx="7351644" cy="298799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cap="none" dirty="0">
                <a:solidFill>
                  <a:srgbClr val="0072B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Неспособность следовать принципу «Не навреди»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может привести к дальнейшей маргинализации или дискриминации внутри сообществ.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cap="none" dirty="0">
                <a:solidFill>
                  <a:srgbClr val="0072B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Неспособность надлежащим образом наращивать потенциал местных организаций </a:t>
            </a:r>
            <a:r>
              <a:rPr lang="ru-RU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может лишить их возможности эффективно реализовывать проекты, контролировать финансовую сторону вопроса или оценивать результаты деятельности.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cap="none" dirty="0" smtClean="0">
                <a:solidFill>
                  <a:srgbClr val="0072B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Самоназванные </a:t>
            </a:r>
            <a:r>
              <a:rPr lang="az-Cyrl-AZ" sz="1600" cap="none" dirty="0">
                <a:solidFill>
                  <a:srgbClr val="0072B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посредники в сообществах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могут потребовать, чтобы программы осуществлялись исключительно при их участии.</a:t>
            </a:r>
          </a:p>
          <a:p>
            <a:pPr marL="182880" indent="-182880">
              <a:lnSpc>
                <a:spcPts val="1900"/>
              </a:lnSpc>
              <a:spcBef>
                <a:spcPts val="0"/>
              </a:spcBef>
              <a:spcAft>
                <a:spcPts val="8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z-Cyrl-AZ" sz="1600" cap="none" dirty="0">
                <a:solidFill>
                  <a:srgbClr val="0072B1"/>
                </a:solidFill>
                <a:latin typeface="Arial" panose="020B0604020202020204" pitchFamily="34" charset="0"/>
                <a:ea typeface="Arial Black" charset="0"/>
                <a:cs typeface="Arial" panose="020B0604020202020204" pitchFamily="34" charset="0"/>
              </a:rPr>
              <a:t>Неспособность осознать ограничения, присущие деятельности членов семей, религиозных лидеров и других лидеров общин, </a:t>
            </a:r>
            <a:r>
              <a:rPr lang="az-Cyrl-AZ" sz="16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может привести к их маргинализации или дискриминации.</a:t>
            </a:r>
            <a:endParaRPr lang="en" sz="16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801756" y="575122"/>
            <a:ext cx="6818244" cy="9233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400"/>
              </a:lnSpc>
            </a:pPr>
            <a:r>
              <a:rPr lang="az-Cyrl-AZ" sz="22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Риски, связанные с вовлечением сообществ и членов семей в программы противодействия насильственному экстремизму:</a:t>
            </a:r>
            <a:endParaRPr lang="en-US" sz="22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5" name="Straight Connector 14"/>
          <p:cNvCxnSpPr>
            <a:cxnSpLocks/>
          </p:cNvCxnSpPr>
          <p:nvPr/>
        </p:nvCxnSpPr>
        <p:spPr>
          <a:xfrm flipH="1">
            <a:off x="801758" y="1622665"/>
            <a:ext cx="8348868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F5B9A102-329A-6F40-9C7B-2C2C7708CB8B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90FAD9F5-7FA4-204A-86CF-CCC803692FE0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BCF9CFF7-D160-2A42-8E7D-596CD347C4A6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14</a:t>
              </a:r>
            </a:p>
          </p:txBody>
        </p:sp>
      </p:grp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3319C1EE-C787-B743-815B-EA2FE1F8C79B}"/>
              </a:ext>
            </a:extLst>
          </p:cNvPr>
          <p:cNvSpPr txBox="1">
            <a:spLocks/>
          </p:cNvSpPr>
          <p:nvPr/>
        </p:nvSpPr>
        <p:spPr>
          <a:xfrm>
            <a:off x="232708" y="171451"/>
            <a:ext cx="4097890" cy="17236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03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Привлечение лидеров сообществ и членов семьи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84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5" y="1801402"/>
            <a:ext cx="7460550" cy="249549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Устойчивые сообщества обладают набором защитных факторов, которые помогают оградить их от роста и распространения насильственного экстремизма.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Противодействие насильственному экстремизму наиболее эффективно на локальном уровне.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SzPct val="175000"/>
              <a:buBlip>
                <a:blip r:embed="rId2"/>
              </a:buBlip>
            </a:pPr>
            <a:r>
              <a:rPr lang="ru-RU" sz="1800" b="0" cap="none" dirty="0">
                <a:latin typeface="Arial" charset="0"/>
                <a:ea typeface="Arial" charset="0"/>
                <a:cs typeface="Arial" charset="0"/>
              </a:rPr>
              <a:t>Способность государственных субъектов сотрудничать с местными сообществами и прислушиваться к их нуждам в силах помочь восстановить испорченные отношения.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9ECD77AB-129C-0C4E-9F3B-5E2472E99E6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B67AE316-B10E-D34A-886E-64024F4F9B2E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28B999FC-46AF-214F-84F7-295A103E17EA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15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11E7290-DE4D-A046-BB59-F1AC0FE973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EA1D0A2E-7044-EE4B-9D29-937AFD880917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2"/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Итоги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4F91C87A-DAC4-C040-92DD-065C309C7430}"/>
              </a:ext>
            </a:extLst>
          </p:cNvPr>
          <p:cNvSpPr txBox="1">
            <a:spLocks/>
          </p:cNvSpPr>
          <p:nvPr/>
        </p:nvSpPr>
        <p:spPr>
          <a:xfrm>
            <a:off x="232708" y="171451"/>
            <a:ext cx="4097890" cy="17236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03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Привлечение лидеров сообществ и членов семьи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 противодействию насильственному экстремизму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28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88505" y="1801402"/>
            <a:ext cx="7086600" cy="295715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Религиозные лидеры как мужского, так и женского пола являются важными партнерами при противодействии насильственному экстремизму, но их следует вовлечь в более широкую сеть лидеров сообществ.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Устойчивость к идеям насильственного экстремизма на уровне семьи является важным компонентом устойчивости сообщества в целом.</a:t>
            </a:r>
          </a:p>
          <a:p>
            <a:pPr marL="285750" indent="-285750" defTabSz="274320">
              <a:lnSpc>
                <a:spcPts val="2200"/>
              </a:lnSpc>
              <a:spcBef>
                <a:spcPts val="0"/>
              </a:spcBef>
              <a:spcAft>
                <a:spcPts val="600"/>
              </a:spcAft>
              <a:buSzPct val="175000"/>
              <a:buBlip>
                <a:blip r:embed="rId2"/>
              </a:buBlip>
            </a:pPr>
            <a:r>
              <a:rPr lang="az-Cyrl-AZ" sz="1800" b="0" cap="none" dirty="0">
                <a:latin typeface="Arial" charset="0"/>
                <a:ea typeface="Arial" charset="0"/>
                <a:cs typeface="Arial" charset="0"/>
              </a:rPr>
              <a:t>Местные и народные (низовые) организации сталкиваются с препятствиями, не позволяющими им полноценно участвовать в противодействии насильственному экстремизму.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3A441A00-E0C8-274D-8D79-DE40F4AE2C84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45A34022-EC0A-F84C-B99F-EFE3E03AD8E7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998610FE-0F75-4B48-8FE9-A83608DA0D70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16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F3752F2-D11D-C443-86EA-231E6A2296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>
            <a:off x="5410200" y="0"/>
            <a:ext cx="3733800" cy="404347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B3A0E0EF-2A59-3644-AA2E-0DE4AA616B74}"/>
              </a:ext>
            </a:extLst>
          </p:cNvPr>
          <p:cNvCxnSpPr>
            <a:cxnSpLocks/>
          </p:cNvCxnSpPr>
          <p:nvPr/>
        </p:nvCxnSpPr>
        <p:spPr>
          <a:xfrm flipH="1">
            <a:off x="764756" y="1483434"/>
            <a:ext cx="8379244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2"/>
          <p:cNvSpPr txBox="1">
            <a:spLocks/>
          </p:cNvSpPr>
          <p:nvPr/>
        </p:nvSpPr>
        <p:spPr>
          <a:xfrm>
            <a:off x="788505" y="925495"/>
            <a:ext cx="3714750" cy="46166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3000" dirty="0">
                <a:solidFill>
                  <a:srgbClr val="FCE122"/>
                </a:solidFill>
                <a:latin typeface="Arial" charset="0"/>
                <a:ea typeface="Arial" charset="0"/>
                <a:cs typeface="Arial" charset="0"/>
              </a:rPr>
              <a:t>Итоги</a:t>
            </a:r>
            <a:endParaRPr lang="en-US" sz="3000" b="0" cap="none" dirty="0">
              <a:solidFill>
                <a:srgbClr val="FCE12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ECD4C9C3-577B-E744-9311-13796CB61899}"/>
              </a:ext>
            </a:extLst>
          </p:cNvPr>
          <p:cNvSpPr txBox="1">
            <a:spLocks/>
          </p:cNvSpPr>
          <p:nvPr/>
        </p:nvSpPr>
        <p:spPr>
          <a:xfrm>
            <a:off x="232708" y="171451"/>
            <a:ext cx="4097890" cy="17236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03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Привлечение лидеров сообществ и членов семьи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 противодействию насильственному экстремизму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51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1514475" y="2461268"/>
            <a:ext cx="6115050" cy="39241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ru-RU" sz="2550" b="0" cap="none" dirty="0">
                <a:latin typeface="Arial" charset="0"/>
                <a:ea typeface="Arial" charset="0"/>
                <a:cs typeface="Arial" charset="0"/>
              </a:rPr>
              <a:t>Когда вы чувствовали себя уязвимыми?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91030E70-7B5D-D943-AFA1-55067706400D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F549B47A-31D9-6A4A-A110-DB942808F3A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bg1"/>
                </a:solidFill>
              </a:endParaRPr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85EECDE7-CAD0-D140-A438-F8A0A569539A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02</a:t>
              </a: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A331E74C-75BC-4B41-A310-3ECF43DA610D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BA4B531B-2D0E-1348-86FA-0E69716B9411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8D69478-EC9A-2349-990A-A08A0CA246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450CF3BD-5F45-5741-BA4D-A51CA269A5D1}"/>
              </a:ext>
            </a:extLst>
          </p:cNvPr>
          <p:cNvSpPr txBox="1">
            <a:spLocks/>
          </p:cNvSpPr>
          <p:nvPr/>
        </p:nvSpPr>
        <p:spPr>
          <a:xfrm>
            <a:off x="232708" y="171451"/>
            <a:ext cx="4097890" cy="17236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03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Привлечение лидеров сообществ и членов семьи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 противодействию насильственному экстремизму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34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610FB8F0-81AB-5446-A45D-C33C9C98DA2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3E5C9A80-18BB-C040-98AF-C73985BCBB38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AFD44B46-9443-0E47-BCA4-D4E47917C614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05</a:t>
              </a:r>
            </a:p>
          </p:txBody>
        </p:sp>
      </p:grpSp>
      <p:sp>
        <p:nvSpPr>
          <p:cNvPr id="4" name="Title 2"/>
          <p:cNvSpPr txBox="1">
            <a:spLocks/>
          </p:cNvSpPr>
          <p:nvPr/>
        </p:nvSpPr>
        <p:spPr>
          <a:xfrm>
            <a:off x="1514475" y="1983127"/>
            <a:ext cx="6115050" cy="117724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ru-RU" sz="2550" b="0" cap="none" dirty="0">
                <a:latin typeface="Arial" charset="0"/>
                <a:ea typeface="Arial" charset="0"/>
                <a:cs typeface="Arial" charset="0"/>
              </a:rPr>
              <a:t>Что вам было необходимо или что вы могли бы сделать, чтобы не чувствовать себя уязвимым?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7FDC18D6-91F5-DC44-84AB-66F8EB542C77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C45D0B3A-0DF6-E049-8378-C1567AF93859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8475583-DF49-9743-B0F4-043E82A5F4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7A2BB2DE-AF8D-B34A-9485-3E6B9FC4FA74}"/>
              </a:ext>
            </a:extLst>
          </p:cNvPr>
          <p:cNvSpPr txBox="1">
            <a:spLocks/>
          </p:cNvSpPr>
          <p:nvPr/>
        </p:nvSpPr>
        <p:spPr>
          <a:xfrm>
            <a:off x="232708" y="171451"/>
            <a:ext cx="4097890" cy="17236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03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Привлечение лидеров сообществ и членов семьи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 противодействию насильственному экстремизму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24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324680" y="1520717"/>
            <a:ext cx="880938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/>
          <p:cNvSpPr txBox="1">
            <a:spLocks/>
          </p:cNvSpPr>
          <p:nvPr/>
        </p:nvSpPr>
        <p:spPr>
          <a:xfrm>
            <a:off x="324678" y="633239"/>
            <a:ext cx="8071610" cy="67710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2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Каковы различия между индивидуальной устойчивостью и устойчивостью сообщества? Как связаны эти два явления?</a:t>
            </a:r>
            <a:endParaRPr lang="en-US" sz="22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332423" y="1816873"/>
            <a:ext cx="3928151" cy="235449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ts val="1100"/>
            </a:pPr>
            <a:r>
              <a:rPr lang="ru-RU" sz="17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Индивидуальная устойчивость: </a:t>
            </a:r>
            <a:r>
              <a:rPr lang="ru-RU" sz="17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Способность отвергнуть идею насилия или насильственного экстремизма, даже когда она выглядит привлекательно, посредством использования личных защитных факторов и уменьшения или устранения личных факторов риска.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4981919" y="1816873"/>
            <a:ext cx="3857281" cy="287771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ts val="1100"/>
            </a:pPr>
            <a:r>
              <a:rPr lang="ru-RU" sz="170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Устойчивость сообщества: </a:t>
            </a:r>
            <a:r>
              <a:rPr lang="ru-RU" sz="17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Способность сообщества отказаться от идеи насильственного экстремизма и наличие эффективных механизмов для предотвращения, выявления и воспрепятствования экстремистской деятельности, а также для содействия в отказе от идей насильственного экстремизма тем, кто его уже поддерживает или участвует в нем.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4572000" y="1860333"/>
            <a:ext cx="0" cy="2884178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1A51B96F-89D7-4A47-A964-40AAE675FA90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2A69446D-92E4-4840-AEEE-587FD3D54FC6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7A9F7E21-AE27-8540-9B67-702AD33AE1AF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06</a:t>
              </a:r>
            </a:p>
          </p:txBody>
        </p:sp>
      </p:grp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xmlns="" id="{78863D6F-65DD-554A-9F5C-494300183252}"/>
              </a:ext>
            </a:extLst>
          </p:cNvPr>
          <p:cNvSpPr txBox="1">
            <a:spLocks/>
          </p:cNvSpPr>
          <p:nvPr/>
        </p:nvSpPr>
        <p:spPr>
          <a:xfrm>
            <a:off x="232708" y="171451"/>
            <a:ext cx="4097890" cy="17236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03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Привлечение лидеров сообществ и членов семьи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2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871538" y="1643198"/>
            <a:ext cx="7400925" cy="196207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/>
            <a:r>
              <a:rPr lang="ru-RU" sz="2550" b="0" cap="none" dirty="0">
                <a:latin typeface="Arial" charset="0"/>
                <a:ea typeface="Arial" charset="0"/>
                <a:cs typeface="Arial" charset="0"/>
              </a:rPr>
              <a:t>Каковы преимущества подхода к противодействию насильственному экстремизму, основанного на местных условиях, по сравнению с подходом, осуществляемым в национальном или международном масштабе?</a:t>
            </a:r>
            <a:endParaRPr lang="en-US" sz="2550" b="0" cap="none" dirty="0"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F20657C9-B6A8-6641-A9EA-5A6A80D45CC1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5C5CAEC2-BEB7-5D4C-A4EA-1CCA0750B42B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Title 2">
              <a:extLst>
                <a:ext uri="{FF2B5EF4-FFF2-40B4-BE49-F238E27FC236}">
                  <a16:creationId xmlns:a16="http://schemas.microsoft.com/office/drawing/2014/main" xmlns="" id="{5DF00E9E-11F2-564D-9BC0-B7EECD99D7D2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07</a:t>
              </a:r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159E7816-52AF-3843-BBFF-85BE0D486CF2}"/>
              </a:ext>
            </a:extLst>
          </p:cNvPr>
          <p:cNvCxnSpPr>
            <a:cxnSpLocks/>
          </p:cNvCxnSpPr>
          <p:nvPr/>
        </p:nvCxnSpPr>
        <p:spPr>
          <a:xfrm flipH="1">
            <a:off x="3829050" y="800100"/>
            <a:ext cx="53149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74B61837-A056-6E44-9306-759BB9448B0D}"/>
              </a:ext>
            </a:extLst>
          </p:cNvPr>
          <p:cNvCxnSpPr>
            <a:cxnSpLocks/>
          </p:cNvCxnSpPr>
          <p:nvPr/>
        </p:nvCxnSpPr>
        <p:spPr>
          <a:xfrm flipH="1">
            <a:off x="0" y="4514850"/>
            <a:ext cx="520065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34D5E606-E538-6B45-A841-74D057F7C0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" r="20833"/>
          <a:stretch/>
        </p:blipFill>
        <p:spPr>
          <a:xfrm>
            <a:off x="6248400" y="0"/>
            <a:ext cx="2895600" cy="3437110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xmlns="" id="{FAF8D9E9-76CE-0A44-B9DA-7FABD61E887F}"/>
              </a:ext>
            </a:extLst>
          </p:cNvPr>
          <p:cNvSpPr txBox="1">
            <a:spLocks/>
          </p:cNvSpPr>
          <p:nvPr/>
        </p:nvSpPr>
        <p:spPr>
          <a:xfrm>
            <a:off x="232708" y="171451"/>
            <a:ext cx="4097890" cy="17236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chemeClr val="bg1"/>
                </a:solidFill>
                <a:latin typeface="Arial Black" charset="0"/>
                <a:ea typeface="Arial Black" charset="0"/>
                <a:cs typeface="Arial Black" charset="0"/>
              </a:rPr>
              <a:t> 03 |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Привлечение лидеров сообществ и членов семьи</a:t>
            </a:r>
            <a:r>
              <a:rPr lang="en-US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az-Cyrl-AZ" sz="55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к противодействию насильственному экстремизму</a:t>
            </a:r>
            <a:endParaRPr lang="en-US" sz="55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73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2531534" y="919373"/>
            <a:ext cx="6399168" cy="64120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ts val="2500"/>
              </a:lnSpc>
            </a:pPr>
            <a:r>
              <a:rPr lang="ru-RU" sz="22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Подход к противодействию насильственному экстремизму, основанный на местных условиях:</a:t>
            </a:r>
            <a:endParaRPr lang="en-US" sz="22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6" name="Straight Connector 15"/>
          <p:cNvCxnSpPr>
            <a:cxnSpLocks/>
          </p:cNvCxnSpPr>
          <p:nvPr/>
        </p:nvCxnSpPr>
        <p:spPr>
          <a:xfrm flipH="1">
            <a:off x="2531533" y="1701556"/>
            <a:ext cx="6619093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 txBox="1">
            <a:spLocks/>
          </p:cNvSpPr>
          <p:nvPr/>
        </p:nvSpPr>
        <p:spPr>
          <a:xfrm>
            <a:off x="2531532" y="1829014"/>
            <a:ext cx="6307667" cy="300082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7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позволяет заранее выявить уязвимые места;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7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укрепляет сотрудничество и доверие между несколькими субъектами;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7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позволяет применять локальные решения локальных проблем;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7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расширяет возможности местных и народных объединений;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7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дает местным деятелям возможность стать лидерами в деле противодействия насильственному экстремизму;</a:t>
            </a:r>
          </a:p>
          <a:p>
            <a:pPr marL="182880" indent="-182880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ru-RU" sz="17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фокусирует усилия на местном уровне именно там, где происходит </a:t>
            </a:r>
            <a:r>
              <a:rPr lang="ru-RU" sz="1700" b="0" cap="none" dirty="0" err="1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радикализация</a:t>
            </a:r>
            <a:r>
              <a:rPr lang="ru-RU" sz="17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  <p:pic>
        <p:nvPicPr>
          <p:cNvPr id="9" name="Picture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91" r="36287"/>
          <a:stretch/>
        </p:blipFill>
        <p:spPr>
          <a:xfrm>
            <a:off x="0" y="0"/>
            <a:ext cx="2065867" cy="516183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727EA2F7-858B-9942-A853-8414B353A428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4EC6847E-724C-3A40-80A8-D54F012EF189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A25A88F1-5986-DE49-9797-F8659E71E9E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08</a:t>
              </a:r>
            </a:p>
          </p:txBody>
        </p:sp>
      </p:grp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A9E946DB-2731-0343-B15D-5D0544B5157F}"/>
              </a:ext>
            </a:extLst>
          </p:cNvPr>
          <p:cNvSpPr txBox="1">
            <a:spLocks/>
          </p:cNvSpPr>
          <p:nvPr/>
        </p:nvSpPr>
        <p:spPr>
          <a:xfrm>
            <a:off x="4827625" y="171451"/>
            <a:ext cx="4097890" cy="17236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03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Привлечение лидеров сообществ и членов семьи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31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346841" y="1962150"/>
            <a:ext cx="880378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2"/>
          <p:cNvSpPr txBox="1">
            <a:spLocks/>
          </p:cNvSpPr>
          <p:nvPr/>
        </p:nvSpPr>
        <p:spPr>
          <a:xfrm>
            <a:off x="304800" y="1340406"/>
            <a:ext cx="8403548" cy="36933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Деятельность представителей сообществ и объединений:</a:t>
            </a:r>
          </a:p>
        </p:txBody>
      </p:sp>
      <p:sp>
        <p:nvSpPr>
          <p:cNvPr id="21" name="Title 2"/>
          <p:cNvSpPr txBox="1">
            <a:spLocks/>
          </p:cNvSpPr>
          <p:nvPr/>
        </p:nvSpPr>
        <p:spPr>
          <a:xfrm>
            <a:off x="312545" y="2420590"/>
            <a:ext cx="4140185" cy="1384995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ts val="1100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Какой вклад конкретный деятель или объединение могут внести в повышение устойчивости сообщества к идеям насильственного экстремизма?</a:t>
            </a:r>
            <a:endParaRPr lang="en" sz="1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5014789" y="2420590"/>
            <a:ext cx="3824411" cy="166199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spcBef>
                <a:spcPts val="0"/>
              </a:spcBef>
              <a:spcAft>
                <a:spcPts val="1000"/>
              </a:spcAft>
              <a:buClr>
                <a:srgbClr val="0072B1"/>
              </a:buClr>
              <a:buSzPts val="1100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Или было бы лучше, если бы этот конкретный деятель или объединение не принимали участия в противодействии насильственному экстремизму? Почему?</a:t>
            </a:r>
            <a:endParaRPr lang="en" sz="18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690533" y="2495550"/>
            <a:ext cx="0" cy="2219325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77DF4A50-AC2D-EC40-91A2-1E480B7DB459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75B4D500-1808-2146-9D4D-71FF785D5FDA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676AE62D-A436-CE45-8AC8-7AF9C00071D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09</a:t>
              </a:r>
            </a:p>
          </p:txBody>
        </p:sp>
      </p:grp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415B15ED-42C5-2E4F-A27D-872FB6E844F1}"/>
              </a:ext>
            </a:extLst>
          </p:cNvPr>
          <p:cNvSpPr txBox="1">
            <a:spLocks/>
          </p:cNvSpPr>
          <p:nvPr/>
        </p:nvSpPr>
        <p:spPr>
          <a:xfrm>
            <a:off x="232708" y="171451"/>
            <a:ext cx="4097890" cy="17236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03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Привлечение лидеров сообществ и членов семьи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09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/>
          <p:cNvSpPr txBox="1">
            <a:spLocks/>
          </p:cNvSpPr>
          <p:nvPr/>
        </p:nvSpPr>
        <p:spPr>
          <a:xfrm>
            <a:off x="762342" y="2006109"/>
            <a:ext cx="7823391" cy="241091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ru-RU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Что мы можем улучшить в подходах, как основанных на местных условиях, так и затрагивающих все общество в целом? 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az-Cyrl-AZ" sz="1800" b="0" cap="none" dirty="0" smtClean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Назовите </a:t>
            </a: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наиболее важных субъектов местного сообщества, в отношении которых работа ведется недостаточно активно?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 вы считаете, насколько в рамках данных мероприятий важна роль религиозных лидеров?</a:t>
            </a:r>
          </a:p>
          <a:p>
            <a:pPr marL="320040" indent="-320040">
              <a:lnSpc>
                <a:spcPts val="1900"/>
              </a:lnSpc>
              <a:spcBef>
                <a:spcPts val="0"/>
              </a:spcBef>
              <a:spcAft>
                <a:spcPts val="1200"/>
              </a:spcAft>
              <a:buClr>
                <a:srgbClr val="0072B1"/>
              </a:buClr>
              <a:buSzPct val="100000"/>
              <a:buFont typeface="+mj-lt"/>
              <a:buAutoNum type="arabicPeriod"/>
            </a:pPr>
            <a:r>
              <a:rPr lang="az-Cyrl-AZ" sz="18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Объясните, каким образом семья может повысить устойчивость своих родных к идеям насильственного экстремизма?</a:t>
            </a:r>
          </a:p>
        </p:txBody>
      </p:sp>
      <p:sp>
        <p:nvSpPr>
          <p:cNvPr id="11" name="Title 2"/>
          <p:cNvSpPr txBox="1">
            <a:spLocks/>
          </p:cNvSpPr>
          <p:nvPr/>
        </p:nvSpPr>
        <p:spPr>
          <a:xfrm>
            <a:off x="762342" y="837794"/>
            <a:ext cx="6818244" cy="73866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az-Cyrl-AZ" sz="2400" b="0" cap="none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Каким образом мы можем выстроить подход, работающий в масштабах всего общества?</a:t>
            </a:r>
            <a:endParaRPr lang="en-US" sz="2400" b="0" cap="none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762345" y="1717784"/>
            <a:ext cx="8405190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5344630-242E-374E-AD54-E9556D39FBD6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618FAB5C-AE4B-514B-93EB-71E66E0E47A2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Title 2">
              <a:extLst>
                <a:ext uri="{FF2B5EF4-FFF2-40B4-BE49-F238E27FC236}">
                  <a16:creationId xmlns:a16="http://schemas.microsoft.com/office/drawing/2014/main" xmlns="" id="{75DBCDF1-9661-5F45-930A-6FD8DEFE9797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10</a:t>
              </a:r>
            </a:p>
          </p:txBody>
        </p:sp>
      </p:grp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80BEB2BD-3AD8-DC41-A2FC-337C9995BB61}"/>
              </a:ext>
            </a:extLst>
          </p:cNvPr>
          <p:cNvSpPr txBox="1">
            <a:spLocks/>
          </p:cNvSpPr>
          <p:nvPr/>
        </p:nvSpPr>
        <p:spPr>
          <a:xfrm>
            <a:off x="232708" y="171451"/>
            <a:ext cx="4097890" cy="17236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03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Привлечение лидеров сообществ и членов семьи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5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1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alphaModFix amt="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5" t="-1" r="-4113" b="6194"/>
          <a:stretch/>
        </p:blipFill>
        <p:spPr>
          <a:xfrm>
            <a:off x="0" y="2167438"/>
            <a:ext cx="3224486" cy="2976062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>
          <a:xfrm>
            <a:off x="237358" y="505706"/>
            <a:ext cx="7314325" cy="28574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Tx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 marL="557213" indent="-214313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  <a:defRPr sz="21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Видео 4</a:t>
            </a:r>
            <a:r>
              <a:rPr lang="en-US" sz="1800" b="1" dirty="0" smtClean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| </a:t>
            </a:r>
            <a:r>
              <a:rPr lang="ru-RU" sz="1800" b="1" dirty="0">
                <a:solidFill>
                  <a:srgbClr val="00475D"/>
                </a:solidFill>
                <a:latin typeface="Arial" charset="0"/>
                <a:ea typeface="Arial" charset="0"/>
                <a:cs typeface="Arial" charset="0"/>
              </a:rPr>
              <a:t>Молодой имам в Марокко: как наводить мосты</a:t>
            </a:r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  <a:p>
            <a:endParaRPr lang="en-US" sz="1800" b="1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6ADBA01-1790-FA48-AF29-0BBF34FF603A}"/>
              </a:ext>
            </a:extLst>
          </p:cNvPr>
          <p:cNvGrpSpPr/>
          <p:nvPr/>
        </p:nvGrpSpPr>
        <p:grpSpPr>
          <a:xfrm>
            <a:off x="8625148" y="4705350"/>
            <a:ext cx="525478" cy="248970"/>
            <a:chOff x="7559644" y="4723080"/>
            <a:chExt cx="441356" cy="24897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BC97A3A7-9CFA-9345-BC25-E3C372C41395}"/>
                </a:ext>
              </a:extLst>
            </p:cNvPr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0" name="Title 2">
              <a:extLst>
                <a:ext uri="{FF2B5EF4-FFF2-40B4-BE49-F238E27FC236}">
                  <a16:creationId xmlns:a16="http://schemas.microsoft.com/office/drawing/2014/main" xmlns="" id="{35D48BB8-6CFD-CA45-944F-C753B5AC75F5}"/>
                </a:ext>
              </a:extLst>
            </p:cNvPr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r>
                <a:rPr lang="en-US" sz="1125" b="0" cap="none" dirty="0">
                  <a:latin typeface="Arial" charset="0"/>
                  <a:ea typeface="Arial" charset="0"/>
                  <a:cs typeface="Arial" charset="0"/>
                </a:rPr>
                <a:t>11</a:t>
              </a: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496A46E-8591-F740-8B42-F7637D99C2F1}"/>
              </a:ext>
            </a:extLst>
          </p:cNvPr>
          <p:cNvCxnSpPr>
            <a:cxnSpLocks/>
          </p:cNvCxnSpPr>
          <p:nvPr/>
        </p:nvCxnSpPr>
        <p:spPr>
          <a:xfrm flipH="1">
            <a:off x="307428" y="929403"/>
            <a:ext cx="8844455" cy="0"/>
          </a:xfrm>
          <a:prstGeom prst="line">
            <a:avLst/>
          </a:prstGeom>
          <a:ln w="15875">
            <a:solidFill>
              <a:srgbClr val="00475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FAEB287A-12F2-A249-83F7-674D8542C3B2}"/>
              </a:ext>
            </a:extLst>
          </p:cNvPr>
          <p:cNvSpPr txBox="1">
            <a:spLocks/>
          </p:cNvSpPr>
          <p:nvPr/>
        </p:nvSpPr>
        <p:spPr>
          <a:xfrm>
            <a:off x="232708" y="171451"/>
            <a:ext cx="4097890" cy="17236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z-Cyrl-AZ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МОДУЛЬ</a:t>
            </a:r>
            <a:r>
              <a:rPr lang="en-US" sz="550" b="1" dirty="0">
                <a:solidFill>
                  <a:srgbClr val="0072B1"/>
                </a:solidFill>
                <a:latin typeface="Arial Black" charset="0"/>
                <a:ea typeface="Arial Black" charset="0"/>
                <a:cs typeface="Arial Black" charset="0"/>
              </a:rPr>
              <a:t> 03 |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Привлечение лидеров сообществ и членов семьи</a:t>
            </a:r>
            <a:r>
              <a:rPr lang="en-US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az-Cyrl-AZ" sz="550" dirty="0">
                <a:solidFill>
                  <a:srgbClr val="0072B1"/>
                </a:solidFill>
                <a:latin typeface="Arial" charset="0"/>
                <a:ea typeface="Arial" charset="0"/>
                <a:cs typeface="Arial" charset="0"/>
              </a:rPr>
              <a:t>к противодействию насильственному экстремизму</a:t>
            </a:r>
            <a:endParaRPr lang="en-US" sz="550" dirty="0">
              <a:solidFill>
                <a:srgbClr val="0072B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xmlns="" id="{39A453C7-0561-D440-9D3B-7B44BE5AB2C8}"/>
              </a:ext>
            </a:extLst>
          </p:cNvPr>
          <p:cNvSpPr txBox="1">
            <a:spLocks/>
          </p:cNvSpPr>
          <p:nvPr/>
        </p:nvSpPr>
        <p:spPr>
          <a:xfrm>
            <a:off x="313914" y="1226911"/>
            <a:ext cx="3783633" cy="3470181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Подготовлено: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3"/>
              </a:rPr>
              <a:t>НКО «Поиск общих интересов»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b="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Исходная ссылка: 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https://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4"/>
              </a:rPr>
              <a:t>youtu.be/StMWYkepds4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   </a:t>
            </a:r>
            <a:r>
              <a:rPr lang="en-US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https://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5"/>
              </a:rPr>
              <a:t>vimeo.com/105565369</a:t>
            </a:r>
            <a:r>
              <a:rPr lang="en-US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  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2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В</a:t>
            </a:r>
            <a:r>
              <a:rPr lang="ru-RU" sz="1300" b="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идеоролик можно скачать </a:t>
            </a:r>
            <a:r>
              <a:rPr lang="ru-RU" sz="1300" u="sng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6"/>
              </a:rPr>
              <a:t>по этой ссылке</a:t>
            </a: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. </a:t>
            </a:r>
            <a:endParaRPr lang="en-US" sz="1100" cap="none" dirty="0" smtClean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cap="none" dirty="0" smtClean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Русские 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субтитры:</a:t>
            </a:r>
            <a:endParaRPr lang="en-US" sz="110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7"/>
              </a:rPr>
              <a:t>Расширенные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версий, скачанных по ссылке)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ru-RU" sz="1300" u="sng" cap="none" dirty="0">
                <a:solidFill>
                  <a:srgbClr val="00475D"/>
                </a:solidFill>
                <a:latin typeface="Arial"/>
                <a:ea typeface="Open Sans"/>
                <a:cs typeface="Arial"/>
                <a:hlinkClick r:id="rId8"/>
              </a:rPr>
              <a:t>Основные</a:t>
            </a:r>
            <a:r>
              <a:rPr lang="ru-RU" sz="130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 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(рекомендуются для просмотра видеоролика на </a:t>
            </a:r>
            <a:r>
              <a:rPr lang="en-US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YouTube</a:t>
            </a:r>
            <a:r>
              <a:rPr lang="ru-RU" sz="1300" b="0" cap="none" dirty="0">
                <a:solidFill>
                  <a:srgbClr val="00475D"/>
                </a:solidFill>
                <a:latin typeface="Arial"/>
                <a:ea typeface="Open Sans"/>
                <a:cs typeface="Arial"/>
              </a:rPr>
              <a:t>) </a:t>
            </a:r>
            <a:endParaRPr lang="en-US" sz="1100" b="0" cap="none" dirty="0">
              <a:solidFill>
                <a:srgbClr val="00475D"/>
              </a:solidFill>
              <a:latin typeface="Calibri"/>
              <a:ea typeface="Calibri"/>
              <a:cs typeface="Arial"/>
            </a:endParaRPr>
          </a:p>
          <a:p>
            <a:r>
              <a:rPr lang="ru-RU" sz="1300" b="0" i="1" cap="none" dirty="0">
                <a:solidFill>
                  <a:srgbClr val="00475D"/>
                </a:solidFill>
                <a:latin typeface="Arial"/>
                <a:ea typeface="Open Sans"/>
              </a:rPr>
              <a:t>Инструкции по использованию субтитров доступны </a:t>
            </a:r>
            <a:r>
              <a:rPr lang="ru-RU" sz="1300" i="1" u="sng" cap="none" dirty="0">
                <a:solidFill>
                  <a:srgbClr val="00475D"/>
                </a:solidFill>
                <a:latin typeface="Arial"/>
                <a:ea typeface="Open Sans"/>
                <a:hlinkClick r:id="rId9"/>
              </a:rPr>
              <a:t>по этой ссылке</a:t>
            </a:r>
            <a:r>
              <a:rPr lang="ru-RU" sz="1300" i="1" cap="none" dirty="0">
                <a:solidFill>
                  <a:srgbClr val="00475D"/>
                </a:solidFill>
                <a:latin typeface="Arial"/>
                <a:ea typeface="Open Sans"/>
              </a:rPr>
              <a:t>.</a:t>
            </a:r>
            <a:endParaRPr lang="en-US" sz="1300" cap="none" dirty="0">
              <a:solidFill>
                <a:srgbClr val="00475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5" name="Google Shape;307;p50">
            <a:hlinkClick r:id="rId4"/>
            <a:extLst>
              <a:ext uri="{FF2B5EF4-FFF2-40B4-BE49-F238E27FC236}">
                <a16:creationId xmlns:a16="http://schemas.microsoft.com/office/drawing/2014/main" xmlns="" id="{ADEAC286-16FE-C84A-997B-38B1E118013D}"/>
              </a:ext>
            </a:extLst>
          </p:cNvPr>
          <p:cNvPicPr preferRelativeResize="0"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680" y="1226912"/>
            <a:ext cx="4587520" cy="3056979"/>
          </a:xfrm>
          <a:prstGeom prst="rect">
            <a:avLst/>
          </a:prstGeom>
          <a:noFill/>
          <a:ln w="95250">
            <a:solidFill>
              <a:srgbClr val="133743"/>
            </a:solidFill>
          </a:ln>
        </p:spPr>
      </p:pic>
    </p:spTree>
    <p:extLst>
      <p:ext uri="{BB962C8B-B14F-4D97-AF65-F5344CB8AC3E}">
        <p14:creationId xmlns:p14="http://schemas.microsoft.com/office/powerpoint/2010/main" val="12029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8385</TotalTime>
  <Words>823</Words>
  <Application>Microsoft Office PowerPoint</Application>
  <PresentationFormat>On-screen Show (16:9)</PresentationFormat>
  <Paragraphs>80</Paragraphs>
  <Slides>14</Slides>
  <Notes>0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0429_SFCG_Powerpoint</vt:lpstr>
      <vt:lpstr>Модуль 03 Привлечение лидеров сообществ и членов семьи  к противодействию насильственному экстремизму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2019-05-14T14:25:47Z</dcterms:modified>
</cp:coreProperties>
</file>