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94" r:id="rId2"/>
    <p:sldId id="295" r:id="rId3"/>
    <p:sldId id="296" r:id="rId4"/>
    <p:sldId id="297" r:id="rId5"/>
    <p:sldId id="446" r:id="rId6"/>
    <p:sldId id="299" r:id="rId7"/>
    <p:sldId id="301" r:id="rId8"/>
    <p:sldId id="447" r:id="rId9"/>
    <p:sldId id="469" r:id="rId10"/>
    <p:sldId id="302" r:id="rId11"/>
    <p:sldId id="438" r:id="rId12"/>
    <p:sldId id="303" r:id="rId13"/>
    <p:sldId id="293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5" pos="1912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792" userDrawn="1">
          <p15:clr>
            <a:srgbClr val="A4A3A4"/>
          </p15:clr>
        </p15:guide>
        <p15:guide id="9" orient="horz" pos="1077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32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70" userDrawn="1">
          <p15:clr>
            <a:srgbClr val="A4A3A4"/>
          </p15:clr>
        </p15:guide>
        <p15:guide id="15" orient="horz" pos="372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9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20" pos="194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3743"/>
    <a:srgbClr val="000000"/>
    <a:srgbClr val="00475D"/>
    <a:srgbClr val="0072B1"/>
    <a:srgbClr val="0095C3"/>
    <a:srgbClr val="3DABCE"/>
    <a:srgbClr val="0AD092"/>
    <a:srgbClr val="FCE12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1931" autoAdjust="0"/>
    <p:restoredTop sz="86705"/>
  </p:normalViewPr>
  <p:slideViewPr>
    <p:cSldViewPr snapToGrid="0">
      <p:cViewPr>
        <p:scale>
          <a:sx n="120" d="100"/>
          <a:sy n="120" d="100"/>
        </p:scale>
        <p:origin x="-402" y="-144"/>
      </p:cViewPr>
      <p:guideLst>
        <p:guide orient="horz" pos="1077"/>
        <p:guide orient="horz" pos="2162"/>
        <p:guide orient="horz" pos="132"/>
        <p:guide orient="horz" pos="3127"/>
        <p:guide orient="horz" pos="2970"/>
        <p:guide orient="horz" pos="372"/>
        <p:guide orient="horz"/>
        <p:guide orient="horz" pos="3238"/>
        <p:guide pos="1912"/>
        <p:guide pos="5568"/>
        <p:guide pos="3792"/>
        <p:guide pos="2880"/>
        <p:guide pos="480"/>
        <p:guide pos="5289"/>
        <p:guide/>
        <p:guide pos="194"/>
        <p:guide pos="2160"/>
      </p:guideLst>
    </p:cSldViewPr>
  </p:slideViewPr>
  <p:outlineViewPr>
    <p:cViewPr>
      <p:scale>
        <a:sx n="33" d="100"/>
        <a:sy n="33" d="100"/>
      </p:scale>
      <p:origin x="0" y="-1071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85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FtXkinmDGgU-3oi8ZUFMJ0V9cfYGavN7&amp;export=download" TargetMode="External"/><Relationship Id="rId3" Type="http://schemas.openxmlformats.org/officeDocument/2006/relationships/hyperlink" Target="https://unesco.org/" TargetMode="External"/><Relationship Id="rId7" Type="http://schemas.openxmlformats.org/officeDocument/2006/relationships/hyperlink" Target="https://drive.google.com/a/sfcg.org/uc?id=1haHOhhIr7RGMPoyVmDF6PxSfoPlQ9fuY&amp;export=download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EzifdICfmLHK9j2aP8j0siB5inBQI79M&amp;export=download" TargetMode="External"/><Relationship Id="rId5" Type="http://schemas.openxmlformats.org/officeDocument/2006/relationships/hyperlink" Target="https://youtu.be/79MTkVumCcQ" TargetMode="External"/><Relationship Id="rId10" Type="http://schemas.openxmlformats.org/officeDocument/2006/relationships/image" Target="../media/image11.jpg"/><Relationship Id="rId4" Type="http://schemas.openxmlformats.org/officeDocument/2006/relationships/hyperlink" Target="https://rebrand.ly/CVE_Video02" TargetMode="External"/><Relationship Id="rId9" Type="http://schemas.openxmlformats.org/officeDocument/2006/relationships/hyperlink" Target="https://drive.google.com/a/sfcg.org/uc?id=1xa9ReoOHplwuJsc4IXv4v5wCwSWX83yd&amp;export=download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sve.org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hyperlink" Target="https://youtu.be/qZknfoA-O2k" TargetMode="External"/><Relationship Id="rId4" Type="http://schemas.openxmlformats.org/officeDocument/2006/relationships/hyperlink" Target="https://youtu.be/Ed99vbD7Lr8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" r="126" b="17599"/>
          <a:stretch/>
        </p:blipFill>
        <p:spPr>
          <a:xfrm>
            <a:off x="4762" y="-22302"/>
            <a:ext cx="9139238" cy="500538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02895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49189" y="3328355"/>
            <a:ext cx="5268433" cy="1107996"/>
          </a:xfrm>
        </p:spPr>
        <p:txBody>
          <a:bodyPr/>
          <a:lstStyle/>
          <a:p>
            <a:r>
              <a:rPr lang="ru-RU" sz="3600" b="0" dirty="0">
                <a:latin typeface="Arial" charset="0"/>
                <a:ea typeface="Arial" charset="0"/>
                <a:cs typeface="Arial" charset="0"/>
              </a:rPr>
              <a:t>Модуль</a:t>
            </a:r>
            <a:r>
              <a:rPr lang="en-US" sz="3600" dirty="0"/>
              <a:t> </a:t>
            </a:r>
            <a:r>
              <a:rPr lang="en-US" sz="3600" dirty="0">
                <a:latin typeface="Arial" charset="0"/>
                <a:ea typeface="Arial" charset="0"/>
                <a:cs typeface="Arial" charset="0"/>
              </a:rPr>
              <a:t>02</a:t>
            </a:r>
            <a:r>
              <a:rPr lang="en-US" dirty="0"/>
              <a:t/>
            </a:r>
            <a:br>
              <a:rPr lang="en-US" dirty="0"/>
            </a:br>
            <a:r>
              <a:rPr lang="ru-RU" sz="1800" b="0" cap="none" dirty="0">
                <a:latin typeface="Arial" charset="0"/>
                <a:ea typeface="Arial" charset="0"/>
                <a:cs typeface="Arial" charset="0"/>
              </a:rPr>
              <a:t>Понимание движущих сил насильственного экстремизма с учетом их контекста</a:t>
            </a:r>
            <a:endParaRPr lang="en-US" sz="1800" b="0" cap="none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36835" y="-1192696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4" name="Picture 3" descr="C:\Users\Hannah Kim\Desktop\your sister file\sfcg_newlogo2.png">
            <a:extLst>
              <a:ext uri="{FF2B5EF4-FFF2-40B4-BE49-F238E27FC236}">
                <a16:creationId xmlns:a16="http://schemas.microsoft.com/office/drawing/2014/main" xmlns="" id="{1769B800-A25B-D448-B8DB-738740CCE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2162" y="3432175"/>
            <a:ext cx="1867306" cy="329112"/>
          </a:xfrm>
          <a:prstGeom prst="rect">
            <a:avLst/>
          </a:prstGeom>
          <a:noFill/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B01A4D4-6601-084A-B46B-FACC14BFE664}"/>
              </a:ext>
            </a:extLst>
          </p:cNvPr>
          <p:cNvSpPr/>
          <p:nvPr/>
        </p:nvSpPr>
        <p:spPr>
          <a:xfrm>
            <a:off x="8136835" y="-1"/>
            <a:ext cx="1007165" cy="2174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UN Photo/EPA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521C90A-C419-DA44-BB07-B653519DE7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0" t="5926" r="61042" b="87277"/>
          <a:stretch/>
        </p:blipFill>
        <p:spPr>
          <a:xfrm>
            <a:off x="8053403" y="3955866"/>
            <a:ext cx="601866" cy="4055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80C7C35-4A5F-F544-A8E2-F66C839DEF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91" y="3914958"/>
            <a:ext cx="1237038" cy="5246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32D5029-9E8B-D249-8F53-9BDDB8A5F51B}"/>
              </a:ext>
            </a:extLst>
          </p:cNvPr>
          <p:cNvSpPr txBox="1"/>
          <p:nvPr/>
        </p:nvSpPr>
        <p:spPr>
          <a:xfrm>
            <a:off x="4951141" y="-836341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979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514475" y="2179335"/>
            <a:ext cx="6115050" cy="78483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ru-RU" sz="2550" b="0" cap="none" dirty="0">
                <a:latin typeface="Arial" charset="0"/>
                <a:ea typeface="Arial" charset="0"/>
                <a:cs typeface="Arial" charset="0"/>
              </a:rPr>
              <a:t>Назовите риски, связанные с изучением насильственного экстремизма?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C9F0923A-7A23-E344-A5D9-7AC8D84EC919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26D649BA-A248-C64F-90FC-50AB58C79D18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3" name="Title 2">
              <a:extLst>
                <a:ext uri="{FF2B5EF4-FFF2-40B4-BE49-F238E27FC236}">
                  <a16:creationId xmlns:a16="http://schemas.microsoft.com/office/drawing/2014/main" xmlns="" id="{ABAAA453-031E-F741-955D-455E4A0F9C41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10</a:t>
              </a: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B6D583ED-7458-4142-A4D0-6164AFA1F249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BC9F58C1-8BAA-7C4B-BC9C-6D4EC142F08B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2E8A942C-7F1C-A74B-A7AA-DACE57BEB01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5C46DF34-8E74-3948-8220-15DF305377E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02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Понимание движущих сил насильственного экстремизма в определенном контексте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99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"/>
          <p:cNvSpPr txBox="1">
            <a:spLocks/>
          </p:cNvSpPr>
          <p:nvPr/>
        </p:nvSpPr>
        <p:spPr>
          <a:xfrm>
            <a:off x="781878" y="2006447"/>
            <a:ext cx="7591299" cy="260071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Уделите внимание тому, как участники могут воспринимать вашу исследовательскую группу, а также обеспечению их безопасности.</a:t>
            </a:r>
          </a:p>
          <a:p>
            <a:pPr marL="182880" indent="-182880"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Участники должны чувствовать себя достаточно комфортно для того, чтобы давать обдуманные и точные ответы.</a:t>
            </a:r>
          </a:p>
          <a:p>
            <a:pPr marL="182880" indent="-182880"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Будьте особенно внимательны в тех случаях, когда в исследовании участвуют дети. </a:t>
            </a:r>
          </a:p>
          <a:p>
            <a:pPr marL="182880" indent="-182880"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Используйте четкие определения и будьте последовательны в их применении.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874A7400-4FAF-BF4D-844D-A0A42C672FA1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3D798835-A3A9-B645-8FF4-5CE7DEF1AAB8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1" name="Title 2">
              <a:extLst>
                <a:ext uri="{FF2B5EF4-FFF2-40B4-BE49-F238E27FC236}">
                  <a16:creationId xmlns:a16="http://schemas.microsoft.com/office/drawing/2014/main" xmlns="" id="{45ACE0BD-DCA6-0044-A223-FBB555DD02E1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11</a:t>
              </a:r>
            </a:p>
          </p:txBody>
        </p: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65605AF1-DF76-AC44-8FC4-EE2370335E0E}"/>
              </a:ext>
            </a:extLst>
          </p:cNvPr>
          <p:cNvCxnSpPr/>
          <p:nvPr/>
        </p:nvCxnSpPr>
        <p:spPr>
          <a:xfrm flipH="1">
            <a:off x="781878" y="1696846"/>
            <a:ext cx="840519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2">
            <a:extLst>
              <a:ext uri="{FF2B5EF4-FFF2-40B4-BE49-F238E27FC236}">
                <a16:creationId xmlns:a16="http://schemas.microsoft.com/office/drawing/2014/main" xmlns="" id="{3B192D98-1142-714B-8202-77E4CC1ED1EC}"/>
              </a:ext>
            </a:extLst>
          </p:cNvPr>
          <p:cNvSpPr txBox="1">
            <a:spLocks/>
          </p:cNvSpPr>
          <p:nvPr/>
        </p:nvSpPr>
        <p:spPr>
          <a:xfrm>
            <a:off x="781878" y="945060"/>
            <a:ext cx="8057322" cy="64120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2500"/>
              </a:lnSpc>
            </a:pPr>
            <a:r>
              <a:rPr lang="ru-RU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Способы избежать рисков и скрытых проблем, связанных с изучением насильственного экстремизма 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1A5EBDD1-DF1C-F249-B915-3DA8BB8755E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02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движущих сил насильственного экстремизма в определенном контексте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78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>
            <a:cxnSpLocks/>
          </p:cNvCxnSpPr>
          <p:nvPr/>
        </p:nvCxnSpPr>
        <p:spPr>
          <a:xfrm flipH="1">
            <a:off x="781878" y="1696846"/>
            <a:ext cx="8368748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2"/>
          <p:cNvSpPr txBox="1">
            <a:spLocks/>
          </p:cNvSpPr>
          <p:nvPr/>
        </p:nvSpPr>
        <p:spPr>
          <a:xfrm>
            <a:off x="781878" y="945060"/>
            <a:ext cx="8057322" cy="64120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2500"/>
              </a:lnSpc>
            </a:pPr>
            <a:r>
              <a:rPr lang="ru-RU" sz="2400" b="0" cap="none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Способы избежать рисков и скрытых проблем, связанных с изучением насильственного экстремизма 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1" name="Title 2"/>
          <p:cNvSpPr txBox="1">
            <a:spLocks/>
          </p:cNvSpPr>
          <p:nvPr/>
        </p:nvSpPr>
        <p:spPr>
          <a:xfrm>
            <a:off x="781878" y="2006447"/>
            <a:ext cx="7591299" cy="164147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Скептически относитесь к тому, что говорят респонденты.</a:t>
            </a:r>
          </a:p>
          <a:p>
            <a:pPr marL="182880" indent="-182880"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Реалистично оценивайте результаты исследований и то, насколько глубокие выводы вы можете из них сделать.</a:t>
            </a:r>
          </a:p>
          <a:p>
            <a:pPr marL="182880" indent="-182880"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При оглашении результатов предоставьте прозрачную информацию о методологии и ограниченном характере ваших исследований.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874A7400-4FAF-BF4D-844D-A0A42C672FA1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3D798835-A3A9-B645-8FF4-5CE7DEF1AAB8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1" name="Title 2">
              <a:extLst>
                <a:ext uri="{FF2B5EF4-FFF2-40B4-BE49-F238E27FC236}">
                  <a16:creationId xmlns:a16="http://schemas.microsoft.com/office/drawing/2014/main" xmlns="" id="{45ACE0BD-DCA6-0044-A223-FBB555DD02E1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12</a:t>
              </a:r>
            </a:p>
          </p:txBody>
        </p:sp>
      </p:grp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23334F4-A456-794B-967D-037A0EB68D36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02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движущих сил насильственного экстремизма в определенном контексте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730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46464" y="1720166"/>
            <a:ext cx="7607783" cy="305211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ru-RU" sz="1700" b="0" cap="none" dirty="0">
                <a:latin typeface="Arial" charset="0"/>
                <a:ea typeface="Arial" charset="0"/>
                <a:cs typeface="Arial" charset="0"/>
              </a:rPr>
              <a:t>Насильственный экстремизм и </a:t>
            </a:r>
            <a:r>
              <a:rPr lang="ru-RU" sz="1700" b="0" cap="none" dirty="0" err="1">
                <a:latin typeface="Arial" charset="0"/>
                <a:ea typeface="Arial" charset="0"/>
                <a:cs typeface="Arial" charset="0"/>
              </a:rPr>
              <a:t>радикализация</a:t>
            </a:r>
            <a:r>
              <a:rPr lang="ru-RU" sz="1700" b="0" cap="none" dirty="0">
                <a:latin typeface="Arial" charset="0"/>
                <a:ea typeface="Arial" charset="0"/>
                <a:cs typeface="Arial" charset="0"/>
              </a:rPr>
              <a:t> в значительной степени зависят от контекста.</a:t>
            </a:r>
          </a:p>
          <a:p>
            <a:pPr marL="285750" indent="-285750" defTabSz="27432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ru-RU" sz="1700" b="0" cap="none" dirty="0">
                <a:latin typeface="Arial" charset="0"/>
                <a:ea typeface="Arial" charset="0"/>
                <a:cs typeface="Arial" charset="0"/>
              </a:rPr>
              <a:t>Насильственный экстремизм и </a:t>
            </a:r>
            <a:r>
              <a:rPr lang="ru-RU" sz="1700" b="0" cap="none" dirty="0" err="1">
                <a:latin typeface="Arial" charset="0"/>
                <a:ea typeface="Arial" charset="0"/>
                <a:cs typeface="Arial" charset="0"/>
              </a:rPr>
              <a:t>радикализация</a:t>
            </a:r>
            <a:r>
              <a:rPr lang="ru-RU" sz="1700" b="0" cap="none" dirty="0">
                <a:latin typeface="Arial" charset="0"/>
                <a:ea typeface="Arial" charset="0"/>
                <a:cs typeface="Arial" charset="0"/>
              </a:rPr>
              <a:t> — это комплексные проблемы, но мы многое узнали о них, и эта информация может оказать неоценимую помощь при разработке программ и политики противодействия насильственному экстремизму.</a:t>
            </a:r>
          </a:p>
          <a:p>
            <a:pPr marL="285750" indent="-285750" defTabSz="27432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ru-RU" sz="1700" b="0" cap="none" dirty="0">
                <a:latin typeface="Arial" charset="0"/>
                <a:ea typeface="Arial" charset="0"/>
                <a:cs typeface="Arial" charset="0"/>
              </a:rPr>
              <a:t>Программы по предотвращению насильственного экстремизма и противодействию ему гораздо более эффективны тогда, когда базируются на научно обоснованных исследованиях.</a:t>
            </a:r>
          </a:p>
          <a:p>
            <a:pPr marL="285750" indent="-285750" defTabSz="27432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ru-RU" sz="1700" b="0" cap="none" dirty="0">
                <a:latin typeface="Arial" charset="0"/>
                <a:ea typeface="Arial" charset="0"/>
                <a:cs typeface="Arial" charset="0"/>
              </a:rPr>
              <a:t>При изучении насильственного экстремизма крайне важны меры по обеспечению защиты и безопасности.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F3CEAEB0-2D68-6F4A-A9B6-682749B305B4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7975FD34-F1CA-CE42-B08D-DBB117574E7B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Title 2">
              <a:extLst>
                <a:ext uri="{FF2B5EF4-FFF2-40B4-BE49-F238E27FC236}">
                  <a16:creationId xmlns:a16="http://schemas.microsoft.com/office/drawing/2014/main" xmlns="" id="{446F40D7-F3E2-9741-8D2B-00630FB7D5DB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13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7051101E-C5F5-C740-AEAE-988AFDCE33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817DB204-1AD4-BB4B-9629-3E3A71796C6A}"/>
              </a:ext>
            </a:extLst>
          </p:cNvPr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Итоги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E1C375BC-BDDB-C04C-8930-A2833B0252DA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02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Понимание движущих сил насильственного экстремизма в определенном контексте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830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64411" y="751011"/>
            <a:ext cx="3161546" cy="33855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2200" cap="none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ИГРА «ВОПРОСЫ»</a:t>
            </a:r>
            <a:endParaRPr lang="en-US" sz="2200" cap="none" dirty="0">
              <a:solidFill>
                <a:srgbClr val="0072B1"/>
              </a:solidFill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9" name="Google Shape;167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23964" y="1121257"/>
            <a:ext cx="5296073" cy="183935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itle 2"/>
          <p:cNvSpPr txBox="1">
            <a:spLocks/>
          </p:cNvSpPr>
          <p:nvPr/>
        </p:nvSpPr>
        <p:spPr>
          <a:xfrm>
            <a:off x="764411" y="3166587"/>
            <a:ext cx="7770845" cy="135421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ru-RU" sz="1800" cap="none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Правила игры:</a:t>
            </a:r>
          </a:p>
          <a:p>
            <a:pPr marL="228600" indent="-228600">
              <a:lnSpc>
                <a:spcPts val="16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+mj-lt"/>
              <a:buAutoNum type="arabicPeriod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Можно произносить только вопросы.</a:t>
            </a:r>
          </a:p>
          <a:p>
            <a:pPr marL="228600" indent="-228600">
              <a:lnSpc>
                <a:spcPts val="16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+mj-lt"/>
              <a:buAutoNum type="arabicPeriod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Нельзя повторять вопросы.</a:t>
            </a:r>
          </a:p>
          <a:p>
            <a:pPr marL="228600" indent="-228600">
              <a:lnSpc>
                <a:spcPts val="16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+mj-lt"/>
              <a:buAutoNum type="arabicPeriod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Ваш вопрос должен быть задан в ответ на адресованный вам вопрос.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FFFE2422-BD6D-1247-A92C-5A335F7D2FDB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D3F42E51-6640-DC46-829E-747AEB1B74C9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Title 2">
              <a:extLst>
                <a:ext uri="{FF2B5EF4-FFF2-40B4-BE49-F238E27FC236}">
                  <a16:creationId xmlns:a16="http://schemas.microsoft.com/office/drawing/2014/main" xmlns="" id="{0B9CCE17-F80D-D449-BAF7-DB541B54EB54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02</a:t>
              </a:r>
            </a:p>
          </p:txBody>
        </p:sp>
      </p:grp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02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движущих сил насильственного экстремизма в определенном контексте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2" name="Straight Connector 11"/>
          <p:cNvCxnSpPr>
            <a:cxnSpLocks/>
          </p:cNvCxnSpPr>
          <p:nvPr/>
        </p:nvCxnSpPr>
        <p:spPr>
          <a:xfrm flipH="1">
            <a:off x="-9936" y="1200150"/>
            <a:ext cx="3707877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502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B0AC6B9-1ECC-C448-A10A-519AFBB6429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05"/>
          <a:stretch/>
        </p:blipFill>
        <p:spPr>
          <a:xfrm>
            <a:off x="0" y="-1"/>
            <a:ext cx="9150626" cy="5143501"/>
          </a:xfrm>
          <a:prstGeom prst="rect">
            <a:avLst/>
          </a:prstGeom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1514475" y="2311529"/>
            <a:ext cx="6115050" cy="179536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>
              <a:lnSpc>
                <a:spcPts val="2800"/>
              </a:lnSpc>
            </a:pPr>
            <a:r>
              <a:rPr lang="ru-RU" sz="2550" b="0" cap="none">
                <a:latin typeface="Arial" charset="0"/>
                <a:ea typeface="Arial" charset="0"/>
                <a:cs typeface="Arial" charset="0"/>
              </a:rPr>
              <a:t>Политика или программа противодействия насильственному экстремизму, имевшая успех в одном контексте, будет работать и в другом контексте.</a:t>
            </a:r>
            <a:endParaRPr lang="en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2"/>
          <p:cNvSpPr txBox="1">
            <a:spLocks/>
          </p:cNvSpPr>
          <p:nvPr/>
        </p:nvSpPr>
        <p:spPr>
          <a:xfrm>
            <a:off x="835819" y="1657350"/>
            <a:ext cx="7472362" cy="24622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ru-RU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СОГЛАСНЫ ЛИ ВЫ СО СЛЕДУЮЩИМ УТВЕРЖДЕНИЕМ?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2955632" y="2061500"/>
            <a:ext cx="3232736" cy="0"/>
          </a:xfrm>
          <a:prstGeom prst="line">
            <a:avLst/>
          </a:prstGeom>
          <a:ln w="3492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926E9127-27B3-C143-B5BF-FDFF0D3BF57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15DD9205-224A-014E-9A3F-6735266A56CD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7" name="Title 2">
              <a:extLst>
                <a:ext uri="{FF2B5EF4-FFF2-40B4-BE49-F238E27FC236}">
                  <a16:creationId xmlns:a16="http://schemas.microsoft.com/office/drawing/2014/main" xmlns="" id="{200713B2-6CEE-BA4C-A140-4BAABFE4E0A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03</a:t>
              </a:r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6967A9CE-69A6-4B40-B7CF-816D7C22D34F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7E0D0C83-FA98-4544-84A0-67EB12757523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xmlns="" id="{E4D46A30-EC24-7244-A143-32669EDA1CDB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02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Понимание движущих сил насильственного экстремизма в определенном контексте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674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709737"/>
            <a:ext cx="7634288" cy="2090985"/>
          </a:xfrm>
        </p:spPr>
        <p:txBody>
          <a:bodyPr>
            <a:normAutofit fontScale="90000"/>
          </a:bodyPr>
          <a:lstStyle/>
          <a:p>
            <a:pPr lvl="0"/>
            <a:r>
              <a:rPr lang="ru-RU" sz="2400" b="1" dirty="0">
                <a:solidFill>
                  <a:srgbClr val="FCE122"/>
                </a:solidFill>
                <a:latin typeface="Arial Black" charset="0"/>
                <a:ea typeface="Arial Black" charset="0"/>
                <a:cs typeface="Arial Black" charset="0"/>
              </a:rPr>
              <a:t>Движущие силы насильственного экстремизма </a:t>
            </a:r>
            <a:r>
              <a:rPr lang="ru-RU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представляют собой источники или причины того, что определенные группы лиц или отдельные лица начинают поддерживать деятельность, связанную с насильственным экстремизмом, или принимать в ней участие.</a:t>
            </a:r>
            <a:endParaRPr lang="en" sz="24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3" name="Straight Connector 12"/>
          <p:cNvCxnSpPr>
            <a:cxnSpLocks/>
          </p:cNvCxnSpPr>
          <p:nvPr/>
        </p:nvCxnSpPr>
        <p:spPr>
          <a:xfrm flipH="1">
            <a:off x="775252" y="842342"/>
            <a:ext cx="8381999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B7487280-6004-5D4D-A66E-DB3D446ED30C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575038AC-BD53-B742-8F5A-F2E37B0B2EB3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:a16="http://schemas.microsoft.com/office/drawing/2014/main" xmlns="" id="{72998C8A-6255-A147-AD8A-3440DA0E338E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04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69DE224-40D6-C34D-976F-CCF2189C7C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" b="12173"/>
          <a:stretch/>
        </p:blipFill>
        <p:spPr>
          <a:xfrm>
            <a:off x="0" y="2887731"/>
            <a:ext cx="4293703" cy="2255769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D19137DB-44F6-074E-A19C-C2E97914F1F6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02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Понимание движущих сил насильственного экстремизма в определенном контексте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92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46ADBA01-1790-FA48-AF29-0BBF34FF603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BC97A3A7-9CFA-9345-BC25-E3C372C4139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" name="Title 2">
              <a:extLst>
                <a:ext uri="{FF2B5EF4-FFF2-40B4-BE49-F238E27FC236}">
                  <a16:creationId xmlns:a16="http://schemas.microsoft.com/office/drawing/2014/main" xmlns="" id="{35D48BB8-6CFD-CA45-944F-C753B5AC75F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05</a:t>
              </a: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54DA689E-D656-7C4D-AB93-BA333BCEA73B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02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движущих сил насильственного экстремизма в определенном контексте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xmlns="" id="{AD6E16F0-2E04-5F47-9068-1C8A3EE1A1E3}"/>
              </a:ext>
            </a:extLst>
          </p:cNvPr>
          <p:cNvSpPr txBox="1">
            <a:spLocks/>
          </p:cNvSpPr>
          <p:nvPr/>
        </p:nvSpPr>
        <p:spPr>
          <a:xfrm>
            <a:off x="327348" y="1214952"/>
            <a:ext cx="3784466" cy="359842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Подготовлено: </a:t>
            </a:r>
            <a:r>
              <a:rPr lang="ru-RU" sz="1300" b="0" u="sng" dirty="0" smtClean="0">
                <a:solidFill>
                  <a:srgbClr val="1155CC"/>
                </a:solidFill>
                <a:latin typeface="Arial"/>
                <a:ea typeface="Open Sans"/>
                <a:hlinkClick r:id="rId3"/>
              </a:rPr>
              <a:t>ЮНЕСКО</a:t>
            </a:r>
            <a:endParaRPr lang="en-US" sz="1300" b="0" u="sng" dirty="0" smtClean="0">
              <a:solidFill>
                <a:srgbClr val="1155CC"/>
              </a:solidFill>
              <a:latin typeface="Arial"/>
              <a:ea typeface="Open Sans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https://</a:t>
            </a:r>
            <a:r>
              <a:rPr lang="en-US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rebrand.ly/CVE_Video02</a:t>
            </a:r>
            <a:r>
              <a:rPr lang="en-US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Исходная ссылка: 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https://youtu.be/79MTkVumCcQ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endParaRPr lang="en-US" sz="110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2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В</a:t>
            </a:r>
            <a:r>
              <a:rPr lang="ru-RU" sz="13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идеоролик можно скачать </a:t>
            </a:r>
            <a:r>
              <a:rPr lang="ru-RU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6"/>
              </a:rPr>
              <a:t>по этой ссылке</a:t>
            </a: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. </a:t>
            </a:r>
            <a:endParaRPr lang="en-US" sz="110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Русские субтитры:</a:t>
            </a:r>
            <a:endParaRPr lang="en-US" sz="110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7"/>
              </a:rPr>
              <a:t>Расширенные</a:t>
            </a: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версий, скачанных по ссылке)</a:t>
            </a:r>
            <a:endParaRPr lang="en-US" sz="1100" b="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8"/>
              </a:rPr>
              <a:t>Основные</a:t>
            </a: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просмотра видеоролика на </a:t>
            </a:r>
            <a:r>
              <a:rPr lang="en-US" sz="13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YouTube</a:t>
            </a:r>
            <a:r>
              <a:rPr lang="ru-RU" sz="13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) </a:t>
            </a:r>
            <a:endParaRPr lang="en-US" sz="1100" b="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r>
              <a:rPr lang="ru-RU" sz="1300" b="0" i="1" cap="none" dirty="0" smtClean="0">
                <a:solidFill>
                  <a:srgbClr val="00475D"/>
                </a:solidFill>
                <a:latin typeface="Arial"/>
                <a:ea typeface="Open Sans"/>
              </a:rPr>
              <a:t>Инструкции по использованию субтитров доступны </a:t>
            </a:r>
            <a:r>
              <a:rPr lang="ru-RU" sz="1300" i="1" u="sng" cap="none" dirty="0" smtClean="0">
                <a:solidFill>
                  <a:srgbClr val="00475D"/>
                </a:solidFill>
                <a:latin typeface="Arial"/>
                <a:ea typeface="Open Sans"/>
                <a:hlinkClick r:id="rId9"/>
              </a:rPr>
              <a:t>по этой ссылке</a:t>
            </a:r>
            <a:r>
              <a:rPr lang="ru-RU" sz="1300" i="1" cap="none" dirty="0" smtClean="0">
                <a:solidFill>
                  <a:srgbClr val="00475D"/>
                </a:solidFill>
                <a:latin typeface="Arial"/>
                <a:ea typeface="Open Sans"/>
              </a:rPr>
              <a:t>.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Google Shape;188;p33">
            <a:hlinkClick r:id="rId4"/>
            <a:extLst>
              <a:ext uri="{FF2B5EF4-FFF2-40B4-BE49-F238E27FC236}">
                <a16:creationId xmlns:a16="http://schemas.microsoft.com/office/drawing/2014/main" xmlns="" id="{C814D5E8-BAFD-BA46-A3DB-FB8E8EAC620C}"/>
              </a:ext>
            </a:extLst>
          </p:cNvPr>
          <p:cNvPicPr preferRelativeResize="0"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262" y="1214953"/>
            <a:ext cx="4590938" cy="3058894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  <p:sp>
        <p:nvSpPr>
          <p:cNvPr id="18" name="Text Placeholder 2"/>
          <p:cNvSpPr txBox="1">
            <a:spLocks/>
          </p:cNvSpPr>
          <p:nvPr/>
        </p:nvSpPr>
        <p:spPr>
          <a:xfrm>
            <a:off x="237358" y="505706"/>
            <a:ext cx="8650529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17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Видео </a:t>
            </a:r>
            <a:r>
              <a:rPr lang="az-Cyrl-AZ" sz="1700" b="1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2</a:t>
            </a:r>
            <a:r>
              <a:rPr lang="en-US" sz="17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| </a:t>
            </a:r>
            <a:r>
              <a:rPr lang="ru-RU" sz="17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Предотвращение насильственного экстремизма через </a:t>
            </a:r>
            <a:r>
              <a:rPr lang="ru-RU" sz="1700" b="1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образование</a:t>
            </a:r>
            <a:endParaRPr lang="en-US" sz="17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67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73883" y="715220"/>
            <a:ext cx="4495799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Факторы </a:t>
            </a:r>
            <a:r>
              <a:rPr lang="ru-RU" sz="2400" b="0" cap="none" dirty="0" err="1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радикализации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762001" y="1166283"/>
            <a:ext cx="8388625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773882" y="1383928"/>
            <a:ext cx="7851265" cy="332142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</a:pPr>
            <a:r>
              <a:rPr lang="ru-RU" sz="16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Подталкивающие факторы </a:t>
            </a:r>
            <a:r>
              <a:rPr lang="ru-RU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— любые поводы для недовольства или обстоятельства, способствующие </a:t>
            </a:r>
            <a:r>
              <a:rPr lang="ru-RU" sz="1600" b="0" cap="none" dirty="0" err="1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маргинализации</a:t>
            </a:r>
            <a:r>
              <a:rPr lang="ru-RU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и создающие чувство разочарования и отсутствия возможностей, которые побуждают людей искать способы исправления ситуации, включая, помимо прочего, присоединение к экстремистским группировкам.</a:t>
            </a:r>
          </a:p>
          <a:p>
            <a:pPr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</a:pPr>
            <a:r>
              <a:rPr lang="ru-RU" sz="16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Групповая динамика и взаимоотношения </a:t>
            </a:r>
            <a:r>
              <a:rPr lang="ru-RU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— факторы, которые влияют на существующие проблемы, среду и сообщества таким образом, что отдельные лица или целые сообщества становятся более уязвимыми для идей насильственного экстремизма.</a:t>
            </a:r>
          </a:p>
          <a:p>
            <a:pPr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</a:pPr>
            <a:r>
              <a:rPr lang="ru-RU" sz="16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Притягивающие факторы </a:t>
            </a:r>
            <a:r>
              <a:rPr lang="ru-RU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— аспекты, которые могут быть привлекательными для потенциальных новобранцев и непосредственно подталкивать их к вступлению в радикальные организации, например, чувство родства, героизм, приключения, экономическая выгода или самореализация.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418678B9-9432-AB40-A80B-76820C51D0D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5EE1DDE-6F87-5A4C-A28B-DB7FBADC377C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Title 2">
              <a:extLst>
                <a:ext uri="{FF2B5EF4-FFF2-40B4-BE49-F238E27FC236}">
                  <a16:creationId xmlns:a16="http://schemas.microsoft.com/office/drawing/2014/main" xmlns="" id="{2202397F-40FB-F941-A330-84E554819952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06</a:t>
              </a:r>
            </a:p>
          </p:txBody>
        </p:sp>
      </p:grp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6D11CC71-8D06-0944-9DC6-D7825BDC11B7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02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движущих сил насильственного экстремизма в определенном контексте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95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98" b="6136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9" name="Title 2"/>
          <p:cNvSpPr txBox="1">
            <a:spLocks/>
          </p:cNvSpPr>
          <p:nvPr/>
        </p:nvSpPr>
        <p:spPr>
          <a:xfrm>
            <a:off x="772116" y="954995"/>
            <a:ext cx="8067084" cy="80021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260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Наводящие вопросы о движущих силах насильственного экстремизма</a:t>
            </a:r>
            <a:endParaRPr lang="en-US" sz="26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 flipH="1">
            <a:off x="748368" y="1923841"/>
            <a:ext cx="8403515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2"/>
          <p:cNvSpPr txBox="1">
            <a:spLocks/>
          </p:cNvSpPr>
          <p:nvPr/>
        </p:nvSpPr>
        <p:spPr>
          <a:xfrm>
            <a:off x="772116" y="2188453"/>
            <a:ext cx="7076483" cy="212365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342900" indent="-342900">
              <a:spcAft>
                <a:spcPts val="900"/>
              </a:spcAft>
              <a:buFont typeface="+mj-lt"/>
              <a:buAutoNum type="arabicPeriod"/>
            </a:pPr>
            <a:r>
              <a:rPr lang="en-US" sz="1800" cap="none" dirty="0" err="1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Каков</a:t>
            </a:r>
            <a:r>
              <a:rPr lang="en-US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риск насильственного экстремизма в вашем контексте и какие формы он может принимать?</a:t>
            </a:r>
          </a:p>
          <a:p>
            <a:pPr marL="342900" indent="-342900">
              <a:spcAft>
                <a:spcPts val="900"/>
              </a:spcAft>
              <a:buFont typeface="+mj-lt"/>
              <a:buAutoNum type="arabicPeriod"/>
            </a:pPr>
            <a:r>
              <a:rPr lang="ru-RU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Почему </a:t>
            </a: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люди прибегают к насильственному экстремизму?</a:t>
            </a:r>
          </a:p>
          <a:p>
            <a:pPr marL="342900" lvl="0" indent="-342900">
              <a:spcAft>
                <a:spcPts val="900"/>
              </a:spcAft>
              <a:buFont typeface="+mj-lt"/>
              <a:buAutoNum type="arabicPeriod"/>
            </a:pPr>
            <a:r>
              <a:rPr lang="ru-RU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Кто </a:t>
            </a: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привлекается к насильственному экстремизму?</a:t>
            </a:r>
            <a:endParaRPr lang="en-US" sz="18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spcAft>
                <a:spcPts val="900"/>
              </a:spcAft>
              <a:buFont typeface="+mj-lt"/>
              <a:buAutoNum type="arabicPeriod"/>
            </a:pPr>
            <a:r>
              <a:rPr lang="ru-RU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Где </a:t>
            </a: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люди привлекаются к насильственному экстремизму?</a:t>
            </a:r>
          </a:p>
          <a:p>
            <a:pPr marL="342900" indent="-342900">
              <a:spcAft>
                <a:spcPts val="900"/>
              </a:spcAft>
              <a:buFont typeface="+mj-lt"/>
              <a:buAutoNum type="arabicPeriod"/>
            </a:pPr>
            <a:r>
              <a:rPr lang="ru-RU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Каким образом </a:t>
            </a: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происходит </a:t>
            </a:r>
            <a:r>
              <a:rPr lang="ru-RU" sz="1800" b="0" cap="none" dirty="0" err="1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радикализация</a:t>
            </a: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?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C19DB3B-5CD9-8E47-8FC1-BBAAC626C6DE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E760FC61-ACD7-D247-A891-F08659C8F8DD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Title 2">
              <a:extLst>
                <a:ext uri="{FF2B5EF4-FFF2-40B4-BE49-F238E27FC236}">
                  <a16:creationId xmlns:a16="http://schemas.microsoft.com/office/drawing/2014/main" xmlns="" id="{C54C709A-2273-0247-BBBC-6A6C8CEEEA8C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07</a:t>
              </a:r>
            </a:p>
          </p:txBody>
        </p:sp>
      </p:grp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B9CA6FB0-46AD-FA4B-B128-773294D30CE0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02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движущих сил насильственного экстремизма в определенном контексте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27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8" y="505706"/>
            <a:ext cx="8650529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Видео 3</a:t>
            </a:r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| </a:t>
            </a:r>
            <a:r>
              <a:rPr lang="ru-RU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Обещания ад-Даулы женщинам</a:t>
            </a:r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46ADBA01-1790-FA48-AF29-0BBF34FF603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BC97A3A7-9CFA-9345-BC25-E3C372C4139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" name="Title 2">
              <a:extLst>
                <a:ext uri="{FF2B5EF4-FFF2-40B4-BE49-F238E27FC236}">
                  <a16:creationId xmlns:a16="http://schemas.microsoft.com/office/drawing/2014/main" xmlns="" id="{35D48BB8-6CFD-CA45-944F-C753B5AC75F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08</a:t>
              </a: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5D5B1B91-A110-8142-89C6-0158C5A05996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02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движущих сил насильственного экстремизма в определенном контексте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xmlns="" id="{DFFD884A-3060-2442-9F29-C4990F8389A4}"/>
              </a:ext>
            </a:extLst>
          </p:cNvPr>
          <p:cNvSpPr txBox="1">
            <a:spLocks/>
          </p:cNvSpPr>
          <p:nvPr/>
        </p:nvSpPr>
        <p:spPr>
          <a:xfrm>
            <a:off x="317921" y="1222959"/>
            <a:ext cx="3570268" cy="190821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Подготовлено: </a:t>
            </a:r>
            <a:r>
              <a:rPr lang="ru-RU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Международный центр по изучению насильственного экстремизма (ICSVE) </a:t>
            </a:r>
            <a:endParaRPr lang="ru-RU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Исходная ссылка: </a:t>
            </a:r>
            <a:r>
              <a:rPr lang="ru-RU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</a:t>
            </a:r>
            <a:r>
              <a:rPr lang="ru-RU" sz="1300" cap="none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youtu.be/Ed99vbD7Lr8</a:t>
            </a:r>
            <a:r>
              <a:rPr lang="ru-RU" sz="1300" cap="none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[</a:t>
            </a:r>
            <a:r>
              <a:rPr lang="ru-RU" sz="1300" cap="none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Русский]</a:t>
            </a:r>
            <a:r>
              <a:rPr lang="en-US" sz="1300" cap="none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1300" cap="none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https</a:t>
            </a:r>
            <a:r>
              <a:rPr lang="ru-RU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://</a:t>
            </a:r>
            <a:r>
              <a:rPr lang="ru-RU" sz="1300" cap="none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youtu.be/qZknfoA-O2k</a:t>
            </a:r>
            <a:r>
              <a:rPr lang="ru-RU" sz="1300" cap="none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[Английский]</a:t>
            </a:r>
          </a:p>
          <a:p>
            <a:pPr>
              <a:spcAft>
                <a:spcPts val="800"/>
              </a:spcAft>
            </a:pP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 </a:t>
            </a:r>
          </a:p>
          <a:p>
            <a:pPr>
              <a:spcAft>
                <a:spcPts val="800"/>
              </a:spcAft>
            </a:pP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Google Shape;209;p36">
            <a:hlinkClick r:id="rId4"/>
            <a:extLst>
              <a:ext uri="{FF2B5EF4-FFF2-40B4-BE49-F238E27FC236}">
                <a16:creationId xmlns:a16="http://schemas.microsoft.com/office/drawing/2014/main" xmlns="" id="{1834E71C-EB7D-BF4C-B7B4-D89C92230189}"/>
              </a:ext>
            </a:extLst>
          </p:cNvPr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606" y="1222959"/>
            <a:ext cx="4577593" cy="3051728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276495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98" b="6136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9" name="Title 2"/>
          <p:cNvSpPr txBox="1">
            <a:spLocks/>
          </p:cNvSpPr>
          <p:nvPr/>
        </p:nvSpPr>
        <p:spPr>
          <a:xfrm>
            <a:off x="772116" y="954995"/>
            <a:ext cx="8067084" cy="80021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260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Наводящие вопросы о движущих силах насильственного экстремизма</a:t>
            </a:r>
            <a:endParaRPr lang="en-US" sz="26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 flipH="1">
            <a:off x="748368" y="1923841"/>
            <a:ext cx="8403515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2"/>
          <p:cNvSpPr txBox="1">
            <a:spLocks/>
          </p:cNvSpPr>
          <p:nvPr/>
        </p:nvSpPr>
        <p:spPr>
          <a:xfrm>
            <a:off x="772116" y="2188453"/>
            <a:ext cx="7076483" cy="212365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342900" indent="-342900">
              <a:spcAft>
                <a:spcPts val="900"/>
              </a:spcAft>
              <a:buFont typeface="+mj-lt"/>
              <a:buAutoNum type="arabicPeriod"/>
            </a:pPr>
            <a:r>
              <a:rPr lang="en-US" sz="1800" cap="none" dirty="0" err="1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Каков</a:t>
            </a:r>
            <a:r>
              <a:rPr lang="en-US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риск насильственного экстремизма в вашем контексте и какие формы он может принимать?</a:t>
            </a:r>
          </a:p>
          <a:p>
            <a:pPr marL="342900" indent="-342900">
              <a:spcAft>
                <a:spcPts val="900"/>
              </a:spcAft>
              <a:buFont typeface="+mj-lt"/>
              <a:buAutoNum type="arabicPeriod"/>
            </a:pPr>
            <a:r>
              <a:rPr lang="ru-RU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Почему </a:t>
            </a: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люди прибегают к насильственному экстремизму?</a:t>
            </a:r>
          </a:p>
          <a:p>
            <a:pPr marL="342900" lvl="0" indent="-342900">
              <a:spcAft>
                <a:spcPts val="900"/>
              </a:spcAft>
              <a:buFont typeface="+mj-lt"/>
              <a:buAutoNum type="arabicPeriod"/>
            </a:pPr>
            <a:r>
              <a:rPr lang="ru-RU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Кто </a:t>
            </a: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привлекается к насильственному экстремизму?</a:t>
            </a:r>
            <a:endParaRPr lang="en-US" sz="18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spcAft>
                <a:spcPts val="900"/>
              </a:spcAft>
              <a:buFont typeface="+mj-lt"/>
              <a:buAutoNum type="arabicPeriod"/>
            </a:pPr>
            <a:r>
              <a:rPr lang="ru-RU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Где </a:t>
            </a: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люди привлекаются к насильственному экстремизму?</a:t>
            </a:r>
          </a:p>
          <a:p>
            <a:pPr marL="342900" indent="-342900">
              <a:spcAft>
                <a:spcPts val="900"/>
              </a:spcAft>
              <a:buFont typeface="+mj-lt"/>
              <a:buAutoNum type="arabicPeriod"/>
            </a:pPr>
            <a:r>
              <a:rPr lang="ru-RU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Каким образом </a:t>
            </a: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происходит </a:t>
            </a:r>
            <a:r>
              <a:rPr lang="ru-RU" sz="1800" b="0" cap="none" dirty="0" err="1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радикализация</a:t>
            </a: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?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C19DB3B-5CD9-8E47-8FC1-BBAAC626C6DE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E760FC61-ACD7-D247-A891-F08659C8F8DD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Title 2">
              <a:extLst>
                <a:ext uri="{FF2B5EF4-FFF2-40B4-BE49-F238E27FC236}">
                  <a16:creationId xmlns:a16="http://schemas.microsoft.com/office/drawing/2014/main" xmlns="" id="{C54C709A-2273-0247-BBBC-6A6C8CEEEA8C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09</a:t>
              </a:r>
            </a:p>
          </p:txBody>
        </p:sp>
      </p:grp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B9CA6FB0-46AD-FA4B-B128-773294D30CE0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02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движущих сил насильственного экстремизма в определенном контексте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12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8678</TotalTime>
  <Words>734</Words>
  <Application>Microsoft Office PowerPoint</Application>
  <PresentationFormat>On-screen Show (16:9)</PresentationFormat>
  <Paragraphs>79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0429_SFCG_Powerpoint</vt:lpstr>
      <vt:lpstr>Модуль 02 Понимание движущих сил насильственного экстремизма с учетом их контекста</vt:lpstr>
      <vt:lpstr>PowerPoint Presentation</vt:lpstr>
      <vt:lpstr>PowerPoint Presentation</vt:lpstr>
      <vt:lpstr>Движущие силы насильственного экстремизма представляют собой источники или причины того, что определенные группы лиц или отдельные лица начинают поддерживать деятельность, связанную с насильственным экстремизмом, или принимать в ней участие.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Search for Common Ground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2019-05-14T14:25:08Z</dcterms:modified>
</cp:coreProperties>
</file>