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1" r:id="rId2"/>
    <p:sldId id="282" r:id="rId3"/>
    <p:sldId id="284" r:id="rId4"/>
    <p:sldId id="285" r:id="rId5"/>
    <p:sldId id="286" r:id="rId6"/>
    <p:sldId id="283" r:id="rId7"/>
    <p:sldId id="287" r:id="rId8"/>
    <p:sldId id="289" r:id="rId9"/>
    <p:sldId id="445" r:id="rId10"/>
    <p:sldId id="291" r:id="rId11"/>
    <p:sldId id="292" r:id="rId12"/>
    <p:sldId id="436" r:id="rId13"/>
    <p:sldId id="437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5D"/>
    <a:srgbClr val="133743"/>
    <a:srgbClr val="000000"/>
    <a:srgbClr val="0072B1"/>
    <a:srgbClr val="0095C3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8557" autoAdjust="0"/>
    <p:restoredTop sz="86705"/>
  </p:normalViewPr>
  <p:slideViewPr>
    <p:cSldViewPr snapToGrid="0">
      <p:cViewPr>
        <p:scale>
          <a:sx n="120" d="100"/>
          <a:sy n="120" d="100"/>
        </p:scale>
        <p:origin x="-402" y="-144"/>
      </p:cViewPr>
      <p:guideLst>
        <p:guide orient="horz" pos="1077"/>
        <p:guide orient="horz" pos="2162"/>
        <p:guide orient="horz" pos="132"/>
        <p:guide orient="horz" pos="3127"/>
        <p:guide orient="horz" pos="2970"/>
        <p:guide orient="horz" pos="372"/>
        <p:guide orient="horz"/>
        <p:guide orient="horz" pos="3238"/>
        <p:guide pos="1912"/>
        <p:guide pos="5568"/>
        <p:guide pos="3792"/>
        <p:guide pos="2880"/>
        <p:guide pos="480"/>
        <p:guide pos="5289"/>
        <p:guide/>
        <p:guide pos="194"/>
        <p:guide pos="2160"/>
      </p:guideLst>
    </p:cSldViewPr>
  </p:slideViewPr>
  <p:outlineViewPr>
    <p:cViewPr>
      <p:scale>
        <a:sx n="33" d="100"/>
        <a:sy n="33" d="100"/>
      </p:scale>
      <p:origin x="0" y="-107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426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xa9ReoOHplwuJsc4IXv4v5wCwSWX83yd&amp;export=download" TargetMode="External"/><Relationship Id="rId3" Type="http://schemas.openxmlformats.org/officeDocument/2006/relationships/hyperlink" Target="https://rebrand.ly/CVE_Video01" TargetMode="External"/><Relationship Id="rId7" Type="http://schemas.openxmlformats.org/officeDocument/2006/relationships/hyperlink" Target="https://drive.google.com/a/sfcg.org/uc?id=1uQno6NGrFnqT8zBtCPdDPMfSiFuHerPf&amp;export=download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Dapi4V3O4J6jiJHpygaT-zdO8oY1jdUV&amp;export=download" TargetMode="External"/><Relationship Id="rId5" Type="http://schemas.openxmlformats.org/officeDocument/2006/relationships/hyperlink" Target="https://drive.google.com/a/sfcg.org/uc?id=1uvIrs_nS-R-Kq44cjJuwagahIzIYs_de&amp;export=download" TargetMode="External"/><Relationship Id="rId4" Type="http://schemas.openxmlformats.org/officeDocument/2006/relationships/hyperlink" Target="https://youtu.be/YPM3M5qee7M" TargetMode="External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" t="11715" r="603" b="10523"/>
          <a:stretch/>
        </p:blipFill>
        <p:spPr>
          <a:xfrm>
            <a:off x="0" y="-19051"/>
            <a:ext cx="9144000" cy="48006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1889" y="3328201"/>
            <a:ext cx="5231784" cy="1107996"/>
          </a:xfrm>
        </p:spPr>
        <p:txBody>
          <a:bodyPr/>
          <a:lstStyle/>
          <a:p>
            <a:r>
              <a:rPr lang="ru-RU" sz="3600" b="0" cap="none" dirty="0">
                <a:latin typeface="Arial" charset="0"/>
                <a:ea typeface="Arial" charset="0"/>
                <a:cs typeface="Arial" charset="0"/>
              </a:rPr>
              <a:t>МОДУЛЬ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01</a:t>
            </a:r>
            <a:r>
              <a:rPr lang="en-US" dirty="0"/>
              <a:t/>
            </a:r>
            <a:br>
              <a:rPr lang="en-US" dirty="0"/>
            </a:b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Концептуальные основы противодействия насильственному экстремизму</a:t>
            </a:r>
            <a:endParaRPr lang="en-US" sz="1800" b="0" cap="none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3" descr="C:\Users\Hannah Kim\Desktop\your sister file\sfcg_newlogo2.png">
            <a:extLst>
              <a:ext uri="{FF2B5EF4-FFF2-40B4-BE49-F238E27FC236}">
                <a16:creationId xmlns:a16="http://schemas.microsoft.com/office/drawing/2014/main" xmlns="" id="{2DBFA1FF-8879-6E4B-8CDD-2968F410C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4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514475" y="1943037"/>
            <a:ext cx="6115050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ru-RU" sz="2550" b="0" cap="none" dirty="0">
                <a:latin typeface="Arial" charset="0"/>
                <a:ea typeface="Arial" charset="0"/>
                <a:cs typeface="Arial" charset="0"/>
              </a:rPr>
              <a:t>В чем сходства и отличия между опытом Лос-Анджелеса и вашим местным контекстом?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4BBECCE-C1C1-144F-B1F0-009D17E9138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984EDB4F-8EC0-C545-9855-F262FDC9500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:a16="http://schemas.microsoft.com/office/drawing/2014/main" xmlns="" id="{81E82B87-4361-524D-A5F3-EBAAB6280E1E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04B29974-41E5-2547-BF5C-8A7B4DD70562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804BB44F-3731-3941-AF7D-5A06D2C9277F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5B3172F-E732-334F-A02C-5FA9F176EA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23F21959-14E8-BE41-AD6D-78D737F8AD19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 smtClean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 smtClean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01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Концептуальные основы противодействия насильственному экстремизму</a:t>
            </a:r>
          </a:p>
        </p:txBody>
      </p:sp>
    </p:spTree>
    <p:extLst>
      <p:ext uri="{BB962C8B-B14F-4D97-AF65-F5344CB8AC3E}">
        <p14:creationId xmlns:p14="http://schemas.microsoft.com/office/powerpoint/2010/main" val="88883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398EC02-D82F-EE4F-8B22-AF53C9CD3DF3}"/>
              </a:ext>
            </a:extLst>
          </p:cNvPr>
          <p:cNvSpPr/>
          <p:nvPr/>
        </p:nvSpPr>
        <p:spPr>
          <a:xfrm>
            <a:off x="0" y="4841748"/>
            <a:ext cx="9144000" cy="301752"/>
          </a:xfrm>
          <a:prstGeom prst="rect">
            <a:avLst/>
          </a:prstGeom>
          <a:solidFill>
            <a:srgbClr val="0047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321E903-3FB3-BE4D-A2DB-7631440F9322}"/>
              </a:ext>
            </a:extLst>
          </p:cNvPr>
          <p:cNvSpPr/>
          <p:nvPr/>
        </p:nvSpPr>
        <p:spPr>
          <a:xfrm>
            <a:off x="-3301" y="0"/>
            <a:ext cx="9147301" cy="676656"/>
          </a:xfrm>
          <a:prstGeom prst="rect">
            <a:avLst/>
          </a:prstGeom>
          <a:solidFill>
            <a:srgbClr val="0047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A9B41F0-DD17-0344-B7CF-230787ACB787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D132F8D8-2741-0F44-BD1C-7852ACF3F31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8" name="Title 2">
              <a:extLst>
                <a:ext uri="{FF2B5EF4-FFF2-40B4-BE49-F238E27FC236}">
                  <a16:creationId xmlns:a16="http://schemas.microsoft.com/office/drawing/2014/main" xmlns="" id="{BD9ADBD4-2D97-D441-95B3-56126F99C54D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5" y="0"/>
            <a:ext cx="727349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25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sp>
        <p:nvSpPr>
          <p:cNvPr id="12" name="Title 2"/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Итоги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788504" y="1800495"/>
            <a:ext cx="7607783" cy="26930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Насильственный экстремизм – это сложная проблема, но он не является неким «феноменом», не поддающимся пониманию или решению.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Предотвращение насильственного экстремизма и противодействие ему требует широкого подхода с применением многих инструментов.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Характер насильственного экстремизма сильно зависит от конкретного контекста, и его нельзя однозначно связать с какой-либо религией, национальностью или этнической группой.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196BC404-B1EA-7644-A2BF-2873066EFDE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78246FAB-548B-254C-BC9D-76E57E1FEFA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C1F5AB23-4F65-924F-B5AC-C26186B86EF3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AAB4DA17-FA2F-A341-8B15-603C1CECDDBA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A05E7AAD-3B84-6147-BEB1-A7C11D68DA85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 smtClean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 smtClean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01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Концептуальные основы противодействия насильственному экстремизму</a:t>
            </a:r>
          </a:p>
        </p:txBody>
      </p:sp>
    </p:spTree>
    <p:extLst>
      <p:ext uri="{BB962C8B-B14F-4D97-AF65-F5344CB8AC3E}">
        <p14:creationId xmlns:p14="http://schemas.microsoft.com/office/powerpoint/2010/main" val="120114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196BC404-B1EA-7644-A2BF-2873066EFDE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78246FAB-548B-254C-BC9D-76E57E1FEFA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C1F5AB23-4F65-924F-B5AC-C26186B86EF3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  <p:sp>
        <p:nvSpPr>
          <p:cNvPr id="17" name="Title 2">
            <a:extLst>
              <a:ext uri="{FF2B5EF4-FFF2-40B4-BE49-F238E27FC236}">
                <a16:creationId xmlns:a16="http://schemas.microsoft.com/office/drawing/2014/main" xmlns="" id="{7005D1FD-7042-A345-A761-0F800FA6BA29}"/>
              </a:ext>
            </a:extLst>
          </p:cNvPr>
          <p:cNvSpPr txBox="1">
            <a:spLocks/>
          </p:cNvSpPr>
          <p:nvPr/>
        </p:nvSpPr>
        <p:spPr>
          <a:xfrm>
            <a:off x="788504" y="1800495"/>
            <a:ext cx="7607783" cy="184665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Для нас важно дать правильное определение насильственному экстремизму и другим терминам.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Противодействие насильственному экстремизму требует участия всего общества.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Последствия провала программ по противодействию насильственному экстремизму могут быть очень серьезными.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4065BB8-9D64-864A-B8C3-5AC09DBAAC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EAD1C5FD-3BAA-5645-8A3C-1F1AE49D0D99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067D6374-C42E-824E-9175-0AFCECC4531E}"/>
              </a:ext>
            </a:extLst>
          </p:cNvPr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Итоги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C6557FC9-5C06-2A4C-B701-5347F83625D0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 smtClean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 smtClean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01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Концептуальные основы противодействия насильственному экстремизму</a:t>
            </a:r>
          </a:p>
        </p:txBody>
      </p:sp>
    </p:spTree>
    <p:extLst>
      <p:ext uri="{BB962C8B-B14F-4D97-AF65-F5344CB8AC3E}">
        <p14:creationId xmlns:p14="http://schemas.microsoft.com/office/powerpoint/2010/main" val="3842100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6">
            <a:extLst>
              <a:ext uri="{FF2B5EF4-FFF2-40B4-BE49-F238E27FC236}">
                <a16:creationId xmlns:a16="http://schemas.microsoft.com/office/drawing/2014/main" xmlns="" id="{89E305B5-7381-1B4E-9381-027DD8B35F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1" r="4516"/>
          <a:stretch/>
        </p:blipFill>
        <p:spPr>
          <a:xfrm>
            <a:off x="6019800" y="1328"/>
            <a:ext cx="3130826" cy="5142172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04ED231-9E67-A743-A8E4-AE4686AF7C4A}"/>
              </a:ext>
            </a:extLst>
          </p:cNvPr>
          <p:cNvSpPr/>
          <p:nvPr/>
        </p:nvSpPr>
        <p:spPr>
          <a:xfrm>
            <a:off x="7376159" y="-1"/>
            <a:ext cx="1767841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Evgeni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Zotov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/CC BY-NC-ND 2.0</a:t>
            </a: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793845" y="746692"/>
            <a:ext cx="6286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01</a:t>
            </a:r>
            <a:endParaRPr lang="en-US" sz="30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770096" y="1256756"/>
            <a:ext cx="837430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/>
          <p:cNvSpPr txBox="1">
            <a:spLocks/>
          </p:cNvSpPr>
          <p:nvPr/>
        </p:nvSpPr>
        <p:spPr>
          <a:xfrm>
            <a:off x="793844" y="1371089"/>
            <a:ext cx="5032189" cy="27699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 бы вы определили понятие терроризма?</a:t>
            </a:r>
            <a:endParaRPr lang="en-US" sz="1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793845" y="1857905"/>
            <a:ext cx="6286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02</a:t>
            </a:r>
            <a:endParaRPr lang="en-US" sz="30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770095" y="2394393"/>
            <a:ext cx="837430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793844" y="2486994"/>
            <a:ext cx="5093150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buClr>
                <a:srgbClr val="000000"/>
              </a:buClr>
              <a:buSzPts val="2800"/>
            </a:pPr>
            <a:r>
              <a:rPr lang="ru-RU" sz="1800" b="0" kern="0" cap="none" dirty="0">
                <a:solidFill>
                  <a:srgbClr val="0072B1"/>
                </a:solidFill>
                <a:latin typeface="Arial"/>
                <a:ea typeface="Arial"/>
                <a:cs typeface="Arial"/>
                <a:sym typeface="Arial"/>
              </a:rPr>
              <a:t>Как бы вы определили понятие насильственного экстремизма?</a:t>
            </a: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793845" y="3202367"/>
            <a:ext cx="6286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00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03</a:t>
            </a:r>
            <a:endParaRPr lang="en-US" sz="30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770095" y="3712016"/>
            <a:ext cx="837430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2"/>
          <p:cNvSpPr txBox="1">
            <a:spLocks/>
          </p:cNvSpPr>
          <p:nvPr/>
        </p:nvSpPr>
        <p:spPr>
          <a:xfrm>
            <a:off x="793844" y="3798221"/>
            <a:ext cx="4844955" cy="83099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Как, по-вашему, разные определения могут повлиять на процесс решения этих проблем в контексте вашей страны?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22" name="Rectangle 21"/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3" name="Title 2"/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dirty="0">
                  <a:latin typeface="Arial" charset="0"/>
                  <a:ea typeface="Arial" charset="0"/>
                  <a:cs typeface="Arial" charset="0"/>
                </a:rPr>
                <a:t>02</a:t>
              </a:r>
              <a:endParaRPr lang="en-US" sz="1125" b="0" cap="none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01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Концептуальные основы противодействия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491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3415861" y="632180"/>
            <a:ext cx="5423339" cy="138499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600"/>
              </a:lnSpc>
            </a:pPr>
            <a:r>
              <a:rPr lang="ru-RU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 вы представляете себе противодействие насильственному экстремизму и как оно связано с противодействием терроризму?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3435509" y="2147646"/>
            <a:ext cx="573213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3439604" y="2292338"/>
            <a:ext cx="5399596" cy="235449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ru-RU" sz="17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Противодействие насильственному экстремизму </a:t>
            </a:r>
            <a:r>
              <a:rPr lang="ru-RU" sz="17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подразумевает деятельность, направленную на убеждение отдельных людей или группы лиц отказаться от радикализации и вербовки в группировки воинствующих экстремистов и от использования идеологически мотивированного насилия для достижения социальных, экономических, религиозных или политических целей.</a:t>
            </a: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0" t="62" r="41764" b="-62"/>
          <a:stretch/>
        </p:blipFill>
        <p:spPr>
          <a:xfrm>
            <a:off x="-1" y="-13824"/>
            <a:ext cx="3035301" cy="5157324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9E8583A7-A74C-2245-B70D-F63FD121951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EA800916-83CF-4849-94CF-EBD4C8DC2116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5CF4DD64-26AC-4546-92BE-8E2C97312CD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dirty="0">
                  <a:latin typeface="Arial" charset="0"/>
                  <a:ea typeface="Arial" charset="0"/>
                  <a:cs typeface="Arial" charset="0"/>
                </a:rPr>
                <a:t>03</a:t>
              </a:r>
              <a:endParaRPr lang="en-US" sz="1125" b="0" cap="none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BE3ECC8C-2124-0544-996B-2306D49F446D}"/>
              </a:ext>
            </a:extLst>
          </p:cNvPr>
          <p:cNvSpPr txBox="1">
            <a:spLocks/>
          </p:cNvSpPr>
          <p:nvPr/>
        </p:nvSpPr>
        <p:spPr>
          <a:xfrm>
            <a:off x="5057077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z-Cyrl-AZ" sz="550" b="1" dirty="0" smtClean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 smtClean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01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Концептуальные основы противодействия насильственному экстремизму</a:t>
            </a:r>
          </a:p>
        </p:txBody>
      </p:sp>
    </p:spTree>
    <p:extLst>
      <p:ext uri="{BB962C8B-B14F-4D97-AF65-F5344CB8AC3E}">
        <p14:creationId xmlns:p14="http://schemas.microsoft.com/office/powerpoint/2010/main" val="418646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62000" y="1174858"/>
            <a:ext cx="6570617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Что такое противодействие терроризму?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itle 2"/>
          <p:cNvSpPr txBox="1">
            <a:spLocks/>
          </p:cNvSpPr>
          <p:nvPr/>
        </p:nvSpPr>
        <p:spPr>
          <a:xfrm>
            <a:off x="762000" y="1920918"/>
            <a:ext cx="7943193" cy="261610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ru-RU" sz="17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Противодействие терроризму</a:t>
            </a:r>
            <a:r>
              <a:rPr lang="en" sz="1700" cap="none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</a:t>
            </a:r>
            <a:r>
              <a:rPr lang="ru-RU" sz="17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включает применение как непринудительных, так и принудительных программ и политик, направленных на предотвращение и устранение возможностей для ведения насильственной экстремистской деятельности, которые также могут подразумевать вмешательство, арест, судебное преследование и/или физическое уничтожение насильственных экстремистских группировок и отдельных лиц. Как правило, принудительные и силовые меры по противодействию терроризму осуществляются государственными субъектами, такими как органы безопасности или армейские подразделения, но участие в них могут принимать и другие учреждения. </a:t>
            </a:r>
            <a:endParaRPr lang="en" sz="17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762000" y="1696837"/>
            <a:ext cx="8405649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122D660-9FE5-5742-881B-0516765552E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294C82B-0F34-4145-A529-722921F021F6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254091C2-C69B-C248-8181-D80D640371A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dirty="0">
                  <a:latin typeface="Arial" charset="0"/>
                  <a:ea typeface="Arial" charset="0"/>
                  <a:cs typeface="Arial" charset="0"/>
                </a:rPr>
                <a:t>04</a:t>
              </a:r>
              <a:endParaRPr lang="en-US" sz="1125" b="0" cap="none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776941EA-2D54-1749-8F67-93A45D293197}"/>
              </a:ext>
            </a:extLst>
          </p:cNvPr>
          <p:cNvSpPr txBox="1">
            <a:spLocks/>
          </p:cNvSpPr>
          <p:nvPr/>
        </p:nvSpPr>
        <p:spPr>
          <a:xfrm>
            <a:off x="5057077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z-Cyrl-AZ" sz="550" b="1" dirty="0" smtClean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 smtClean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01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Концептуальные основы противодействия насильственному экстремизму</a:t>
            </a:r>
          </a:p>
        </p:txBody>
      </p:sp>
    </p:spTree>
    <p:extLst>
      <p:ext uri="{BB962C8B-B14F-4D97-AF65-F5344CB8AC3E}">
        <p14:creationId xmlns:p14="http://schemas.microsoft.com/office/powerpoint/2010/main" val="2003980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514475" y="1580257"/>
            <a:ext cx="6115050" cy="215443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>
              <a:lnSpc>
                <a:spcPts val="2700"/>
              </a:lnSpc>
            </a:pPr>
            <a:r>
              <a:rPr lang="ru-RU" sz="2550" b="0" cap="none">
                <a:latin typeface="Arial" charset="0"/>
                <a:ea typeface="Arial" charset="0"/>
                <a:cs typeface="Arial" charset="0"/>
              </a:rPr>
              <a:t>Насколько вы уверены в том, что нам удастся остановить угрозу насильственного экстремизма через пять лет применения нашей нынешней стратегии противодействия насильственному экстремизму?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AA745D1-2240-8D46-8BAB-38AC795E2EA3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173A481E-AF6E-8847-BC51-C72F87480DDA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58C92CF8-5964-684A-B967-B8FEB0FAA81C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EBA96FD-17A6-5A45-A7D6-CD488143E2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00991F41-F017-194F-9F37-EC9CBB368485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 smtClean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 smtClean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01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Концептуальные основы противодействия насильственному экстремизму</a:t>
            </a:r>
          </a:p>
        </p:txBody>
      </p:sp>
    </p:spTree>
    <p:extLst>
      <p:ext uri="{BB962C8B-B14F-4D97-AF65-F5344CB8AC3E}">
        <p14:creationId xmlns:p14="http://schemas.microsoft.com/office/powerpoint/2010/main" val="1704841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514475" y="2062803"/>
            <a:ext cx="6115050" cy="107721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>
              <a:lnSpc>
                <a:spcPts val="2800"/>
              </a:lnSpc>
            </a:pPr>
            <a:r>
              <a:rPr lang="ru-RU" sz="2550" b="0" cap="none" dirty="0">
                <a:latin typeface="Arial" charset="0"/>
                <a:ea typeface="Arial" charset="0"/>
                <a:cs typeface="Arial" charset="0"/>
              </a:rPr>
              <a:t>В чем, по-вашему, заключается критика противодействия насильственному экстремизму?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C9338629-DFE0-714A-959F-25500BB1864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F91846E4-FEAF-1246-8324-1287DCA6D2D2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:a16="http://schemas.microsoft.com/office/drawing/2014/main" xmlns="" id="{B8502859-9F95-F547-8D1F-A5337AABE7C1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BFB0F188-C19F-9948-9216-9ACDDEFFAA50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5D81D512-4D2D-7D47-8AEB-AE023524DA44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8464AE82-0F6B-5C46-8022-CA6A18038E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E26BA9A0-F020-674E-BA98-07A83020A503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 smtClean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 smtClean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01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Концептуальные основы противодействия насильственному экстремизму</a:t>
            </a:r>
          </a:p>
        </p:txBody>
      </p:sp>
    </p:spTree>
    <p:extLst>
      <p:ext uri="{BB962C8B-B14F-4D97-AF65-F5344CB8AC3E}">
        <p14:creationId xmlns:p14="http://schemas.microsoft.com/office/powerpoint/2010/main" val="1289360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3429000" y="1733550"/>
            <a:ext cx="571500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/>
          <p:cNvSpPr txBox="1">
            <a:spLocks/>
          </p:cNvSpPr>
          <p:nvPr/>
        </p:nvSpPr>
        <p:spPr>
          <a:xfrm>
            <a:off x="3429000" y="892767"/>
            <a:ext cx="5111858" cy="67710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2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Противодействие насильственному экстремизму подвергается критике за:</a:t>
            </a:r>
            <a:endParaRPr lang="en-US" sz="22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3421117" y="1871930"/>
            <a:ext cx="5049864" cy="287258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95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 err="1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маргинализацию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целевых сообществ,</a:t>
            </a:r>
          </a:p>
          <a:p>
            <a:pPr marL="182880" indent="-182880">
              <a:lnSpc>
                <a:spcPts val="195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использование сообществ в своих интересах вместо того, чтобы расширять их возможности,</a:t>
            </a:r>
          </a:p>
          <a:p>
            <a:pPr marL="182880" indent="-182880">
              <a:lnSpc>
                <a:spcPts val="195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 err="1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секьюритизацию</a:t>
            </a: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прочих важных инициатив, </a:t>
            </a:r>
          </a:p>
          <a:p>
            <a:pPr marL="182880" indent="-182880">
              <a:lnSpc>
                <a:spcPts val="195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невозможность оценить успешность проводимых мероприятий, </a:t>
            </a:r>
          </a:p>
          <a:p>
            <a:pPr marL="182880" indent="-182880">
              <a:lnSpc>
                <a:spcPts val="1950"/>
              </a:lnSpc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маскировку других программ или сфер деятельности под «противодействие насильственному экстремизму»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AC621AF2-449B-704D-8DE2-A139336C873C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F39954B3-DA32-9F47-AEEC-5BAB825651EC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" name="Title 2">
              <a:extLst>
                <a:ext uri="{FF2B5EF4-FFF2-40B4-BE49-F238E27FC236}">
                  <a16:creationId xmlns:a16="http://schemas.microsoft.com/office/drawing/2014/main" xmlns="" id="{A2002229-A3C4-C341-9FEC-39B19307C6D8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A85ACED2-DA68-7D48-AB50-87D5C2AD7827}"/>
              </a:ext>
            </a:extLst>
          </p:cNvPr>
          <p:cNvSpPr txBox="1">
            <a:spLocks/>
          </p:cNvSpPr>
          <p:nvPr/>
        </p:nvSpPr>
        <p:spPr>
          <a:xfrm>
            <a:off x="5046446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z-Cyrl-AZ" sz="550" b="1" dirty="0" smtClean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 smtClean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01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Концептуальные основы противодействия насильственному экстремизму</a:t>
            </a:r>
          </a:p>
        </p:txBody>
      </p:sp>
      <p:pic>
        <p:nvPicPr>
          <p:cNvPr id="16" name="Picture Placeholder 6">
            <a:extLst>
              <a:ext uri="{FF2B5EF4-FFF2-40B4-BE49-F238E27FC236}">
                <a16:creationId xmlns:a16="http://schemas.microsoft.com/office/drawing/2014/main" xmlns="" id="{9E1EF73B-BE7C-F349-A9CA-CFDAEC4C60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5" r="25219"/>
          <a:stretch/>
        </p:blipFill>
        <p:spPr>
          <a:xfrm>
            <a:off x="-1" y="-305"/>
            <a:ext cx="3035301" cy="516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063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 flipH="1">
            <a:off x="722244" y="842342"/>
            <a:ext cx="842175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3A31D905-DB3C-4946-86C1-590A21A1F37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7F0846B6-6BCE-644A-929F-F86F333AEE4D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" name="Title 2">
              <a:extLst>
                <a:ext uri="{FF2B5EF4-FFF2-40B4-BE49-F238E27FC236}">
                  <a16:creationId xmlns:a16="http://schemas.microsoft.com/office/drawing/2014/main" xmlns="" id="{7EDFF770-FA21-704F-AF8B-E51D3D84A449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D712737-EDD9-5E4A-B741-B46B7C71E5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>
            <a:off x="0" y="2887731"/>
            <a:ext cx="4293703" cy="2255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200150"/>
            <a:ext cx="7895112" cy="2971800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Подход</a:t>
            </a:r>
            <a:r>
              <a:rPr lang="en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400" b="1" dirty="0">
                <a:solidFill>
                  <a:srgbClr val="FCE122"/>
                </a:solidFill>
                <a:latin typeface="Arial Black" charset="0"/>
                <a:ea typeface="Arial Black" charset="0"/>
                <a:cs typeface="Arial Black" charset="0"/>
              </a:rPr>
              <a:t>«Не навреди» </a:t>
            </a:r>
            <a:r>
              <a:rPr lang="ru-RU" sz="2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предполагает понимание взаимосвязи работы по противодействию насильственному экстремизму с локальной динамикой и взаимоотношениями. Такое понимание необходимо для того, чтобы смягчить негативные непреднамеренные последствия работы по противодействию экстремизму или избежать их, а также чтобы сосредоточиться на позитивном воздействии на эту динамику и взаимоотношения.</a:t>
            </a:r>
            <a:endParaRPr lang="en-US" sz="2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16AD16B0-476B-D743-B127-10A7A65003C0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 smtClean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 smtClean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01 | </a:t>
            </a:r>
            <a:r>
              <a:rPr lang="ru-RU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Концептуальные основы противодействия насильственному экстремизму</a:t>
            </a:r>
          </a:p>
        </p:txBody>
      </p:sp>
    </p:spTree>
    <p:extLst>
      <p:ext uri="{BB962C8B-B14F-4D97-AF65-F5344CB8AC3E}">
        <p14:creationId xmlns:p14="http://schemas.microsoft.com/office/powerpoint/2010/main" val="77263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8601842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7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1</a:t>
            </a:r>
            <a:r>
              <a:rPr lang="ru-RU" sz="17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7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</a:t>
            </a:r>
            <a:r>
              <a:rPr lang="ru-RU" sz="17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17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Противодействие насильственному экстремизму в Лос-Анджелесе</a:t>
            </a:r>
            <a:endParaRPr lang="en-US" sz="17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:a16="http://schemas.microsoft.com/office/drawing/2014/main" xmlns="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7A477D73-29CE-6943-82AD-EEA3D6677BE1}"/>
              </a:ext>
            </a:extLst>
          </p:cNvPr>
          <p:cNvSpPr txBox="1">
            <a:spLocks/>
          </p:cNvSpPr>
          <p:nvPr/>
        </p:nvSpPr>
        <p:spPr>
          <a:xfrm>
            <a:off x="232708" y="171450"/>
            <a:ext cx="3879105" cy="1456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 smtClean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 smtClean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01 | </a:t>
            </a:r>
            <a:r>
              <a:rPr lang="ru-RU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Концептуальные основы противодействия насильственному экстремизму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xmlns="" id="{02E290C1-5D1E-AE44-9312-328062BEF028}"/>
              </a:ext>
            </a:extLst>
          </p:cNvPr>
          <p:cNvSpPr txBox="1">
            <a:spLocks/>
          </p:cNvSpPr>
          <p:nvPr/>
        </p:nvSpPr>
        <p:spPr>
          <a:xfrm>
            <a:off x="310648" y="1131601"/>
            <a:ext cx="3801166" cy="382848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Межведомственная координационная группа 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Лос-анджелеса</a:t>
            </a:r>
            <a:endParaRPr lang="en-US" sz="1300" b="0" cap="none" dirty="0" smtClean="0">
              <a:solidFill>
                <a:srgbClr val="00475D"/>
              </a:solidFill>
              <a:latin typeface="Arial"/>
              <a:ea typeface="Open Sans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3"/>
              </a:rPr>
              <a:t>https://</a:t>
            </a:r>
            <a:r>
              <a:rPr lang="en-US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3"/>
              </a:rPr>
              <a:t>rebrand.ly/CVE_Video01</a:t>
            </a: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ссылка: </a:t>
            </a: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https://youtu.Be/ypm3m5qee7m</a:t>
            </a: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2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В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идеоролик можно скачать </a:t>
            </a: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по этой ссылке</a:t>
            </a: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.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субтитры: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Расширенные</a:t>
            </a: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версий, скачанных по ссылке)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7"/>
              </a:rPr>
              <a:t>Основные</a:t>
            </a: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 smtClean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 smtClean="0">
                <a:solidFill>
                  <a:srgbClr val="00475D"/>
                </a:solidFill>
                <a:latin typeface="Arial"/>
                <a:ea typeface="Open Sans"/>
                <a:hlinkClick r:id="rId8"/>
              </a:rPr>
              <a:t>по этой ссылке</a:t>
            </a:r>
            <a:r>
              <a:rPr lang="ru-RU" sz="1300" i="1" cap="none" dirty="0" smtClean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Google Shape;121;p23">
            <a:hlinkClick r:id="rId3"/>
            <a:extLst>
              <a:ext uri="{FF2B5EF4-FFF2-40B4-BE49-F238E27FC236}">
                <a16:creationId xmlns:a16="http://schemas.microsoft.com/office/drawing/2014/main" xmlns="" id="{F6E96DE6-00E3-8443-8AB6-80F96F2AF25C}"/>
              </a:ext>
            </a:extLst>
          </p:cNvPr>
          <p:cNvPicPr preferRelativeResize="0"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400" y="1225722"/>
            <a:ext cx="4576800" cy="3052554"/>
          </a:xfrm>
          <a:prstGeom prst="rect">
            <a:avLst/>
          </a:prstGeom>
          <a:noFill/>
          <a:ln w="95250">
            <a:solidFill>
              <a:srgbClr val="133743"/>
            </a:solidFill>
            <a:round/>
          </a:ln>
        </p:spPr>
      </p:pic>
    </p:spTree>
    <p:extLst>
      <p:ext uri="{BB962C8B-B14F-4D97-AF65-F5344CB8AC3E}">
        <p14:creationId xmlns:p14="http://schemas.microsoft.com/office/powerpoint/2010/main" val="18654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9988</TotalTime>
  <Words>580</Words>
  <Application>Microsoft Office PowerPoint</Application>
  <PresentationFormat>On-screen Show (16:9)</PresentationFormat>
  <Paragraphs>63</Paragraphs>
  <Slides>13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0429_SFCG_Powerpoint</vt:lpstr>
      <vt:lpstr>МОДУЛЬ 01 Концептуальные основы противодействия насильственному экстремизму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Подход «Не навреди» предполагает понимание взаимосвязи работы по противодействию насильственному экстремизму с локальной динамикой и взаимоотношениями. Такое понимание необходимо для того, чтобы смягчить негативные непреднамеренные последствия работы по противодействию экстремизму или избежать их, а также чтобы сосредоточиться на позитивном воздействии на эту динамику и взаимоотношения.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2019-05-14T14:23:23Z</dcterms:modified>
</cp:coreProperties>
</file>